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3" r:id="rId8"/>
    <p:sldId id="265" r:id="rId9"/>
    <p:sldId id="266"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QUE GARCEZ ZIGON ." initials="HGZ." lastIdx="1" clrIdx="0">
    <p:extLst>
      <p:ext uri="{19B8F6BF-5375-455C-9EA6-DF929625EA0E}">
        <p15:presenceInfo xmlns:p15="http://schemas.microsoft.com/office/powerpoint/2012/main" userId="S::henrique.zigon@bandtec.com.br::c1e4b709-458a-42a7-a1ab-56f4505aef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C800"/>
    <a:srgbClr val="727272"/>
    <a:srgbClr val="B9FF53"/>
    <a:srgbClr val="A0FF15"/>
    <a:srgbClr val="8BEA00"/>
    <a:srgbClr val="4D8200"/>
    <a:srgbClr val="60A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F23CF-4105-4723-9AB7-87950EF760B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A5CDF60-C1F3-4E45-BD23-4D4F4B5B0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396F0DE-2928-4771-A595-9238F1D06EC7}"/>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82968730-D128-46B5-92ED-3F6E45E9027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FE9262-5193-48B2-9F68-76D400859C6C}"/>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7895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7BA8E-B0F8-4D18-9737-85DB15EE1C2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946A09E-D436-4CEC-A8BF-26F85FA24A2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7BBBC7-839A-421F-A9E0-0F29B0611A1C}"/>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B4A3F62D-1EAB-4434-B821-0EE7C9E8075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39DF4A-9581-4877-887A-512C7AD64E52}"/>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401036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1BDE55-6D53-4100-9868-1DA849CF7EF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503B7D2-739F-4F09-BCD5-48AF4F627BD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151856-1238-4585-AF0E-D6ADAFF52410}"/>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4D51EF7A-5563-4215-8198-5CC901DDBF5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E6BEA9F-6916-4192-8562-5888E7C73041}"/>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22380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98628-2A7B-44EF-A3FD-19362EDD09E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C9D71CF-AC7C-463A-B8AD-611D9B3D136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B7FB60C-7754-4478-A1CA-8255036E3219}"/>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FC99FCE0-FDA9-4CA8-844E-1F2DDBDBD09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D881A3-913E-45C5-AC3A-E58D229F89E5}"/>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300371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4BAD3-6021-47E7-954D-39044DE50A7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96E4964-677B-4B8D-878E-62A08FFA3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354BCA0-4A70-49DA-9F10-7DB42B8933F8}"/>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72E5A849-CBEF-46C7-9223-8480603013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4DE05BC-82A1-4117-B830-CFBA11C4538C}"/>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63477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29BAE-580C-4999-A62C-FBC6D4B82E0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54E9E1-9183-4994-9C8F-A0F6B1A61CB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F22EB18-BE01-48D1-8B8A-EDA5091F04A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839AC-8C31-469D-8B8A-EC646C0D38B0}"/>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6" name="Espaço Reservado para Rodapé 5">
            <a:extLst>
              <a:ext uri="{FF2B5EF4-FFF2-40B4-BE49-F238E27FC236}">
                <a16:creationId xmlns:a16="http://schemas.microsoft.com/office/drawing/2014/main" id="{931B496A-15AD-4EAB-AE0F-8E6CA21FAA9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9FCF754-058F-42BD-9202-8CCEE3BF7B57}"/>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34617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7A832-5783-4F3B-9CA1-2D398572F49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92C2691-7BB4-4B8F-A415-5BD7647FD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3E36AC3-D4E8-4EB6-AC54-8A2F1452CA4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2917CDD-9B63-4C7D-A0AD-2A39140A4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7602F2E-064A-47D9-A0EC-89761BD1C4E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3C20D3B-05CB-43BF-8FD2-3AA279E5686F}"/>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8" name="Espaço Reservado para Rodapé 7">
            <a:extLst>
              <a:ext uri="{FF2B5EF4-FFF2-40B4-BE49-F238E27FC236}">
                <a16:creationId xmlns:a16="http://schemas.microsoft.com/office/drawing/2014/main" id="{79D1175B-7D4D-4AAF-96BC-988109D5595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6678B97-0E44-4947-B8EB-87DBFF377822}"/>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325275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8C797-7646-4E96-BD38-6828252E420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635D9E4-A41F-4976-BFAE-82CAF807A929}"/>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4" name="Espaço Reservado para Rodapé 3">
            <a:extLst>
              <a:ext uri="{FF2B5EF4-FFF2-40B4-BE49-F238E27FC236}">
                <a16:creationId xmlns:a16="http://schemas.microsoft.com/office/drawing/2014/main" id="{41F5E5FF-3A1B-471D-9410-CE2DF644462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FE95916-60CB-4B34-889A-6FA66DBBFDA6}"/>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786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7AE23BB-9B5D-43E2-87BA-CF7CA3DD6B18}"/>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3" name="Espaço Reservado para Rodapé 2">
            <a:extLst>
              <a:ext uri="{FF2B5EF4-FFF2-40B4-BE49-F238E27FC236}">
                <a16:creationId xmlns:a16="http://schemas.microsoft.com/office/drawing/2014/main" id="{96E0D83F-2CE7-4071-9D3D-306EFBC6DEC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0CA54AE-FDEB-4003-9C62-B5BB02228DFA}"/>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59228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BCEE1-2BA6-4CB2-A130-37254795621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DAF4F5D-E51F-43E3-BFC7-0E51811F1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1575D71-0593-46E3-9254-42EDC9495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6924863-6760-4D77-9BAA-7BDE9349B43B}"/>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6" name="Espaço Reservado para Rodapé 5">
            <a:extLst>
              <a:ext uri="{FF2B5EF4-FFF2-40B4-BE49-F238E27FC236}">
                <a16:creationId xmlns:a16="http://schemas.microsoft.com/office/drawing/2014/main" id="{44988756-2FBF-4C54-9F65-60447B9C8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BA1C47B-757E-42CE-B942-AB0F74D7D197}"/>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42002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1FCB7-CD83-4389-8695-5C40A09AAB4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9621245-8808-4042-A07E-F84BFB798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0AB9853-D43D-4012-97EB-297C3BB2E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309205-0674-4267-9CE6-0546D2F023A8}"/>
              </a:ext>
            </a:extLst>
          </p:cNvPr>
          <p:cNvSpPr>
            <a:spLocks noGrp="1"/>
          </p:cNvSpPr>
          <p:nvPr>
            <p:ph type="dt" sz="half" idx="10"/>
          </p:nvPr>
        </p:nvSpPr>
        <p:spPr/>
        <p:txBody>
          <a:bodyPr/>
          <a:lstStyle/>
          <a:p>
            <a:fld id="{D1334860-6D83-44B4-AD8C-6F43FD7B9A44}" type="datetimeFigureOut">
              <a:rPr lang="pt-BR" smtClean="0"/>
              <a:t>28/02/2021</a:t>
            </a:fld>
            <a:endParaRPr lang="pt-BR"/>
          </a:p>
        </p:txBody>
      </p:sp>
      <p:sp>
        <p:nvSpPr>
          <p:cNvPr id="6" name="Espaço Reservado para Rodapé 5">
            <a:extLst>
              <a:ext uri="{FF2B5EF4-FFF2-40B4-BE49-F238E27FC236}">
                <a16:creationId xmlns:a16="http://schemas.microsoft.com/office/drawing/2014/main" id="{E0F00958-A2C9-43F8-93FE-1270A921C3E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9F064D-0BFB-4D94-B9FB-5A64BAA9C58E}"/>
              </a:ext>
            </a:extLst>
          </p:cNvPr>
          <p:cNvSpPr>
            <a:spLocks noGrp="1"/>
          </p:cNvSpPr>
          <p:nvPr>
            <p:ph type="sldNum" sz="quarter" idx="12"/>
          </p:nvPr>
        </p:nvSpPr>
        <p:spPr/>
        <p:txBody>
          <a:bodyPr/>
          <a:lstStyle/>
          <a:p>
            <a:fld id="{7DC11A92-3A83-40B4-A04F-E10E8224CDE8}" type="slidenum">
              <a:rPr lang="pt-BR" smtClean="0"/>
              <a:t>‹nº›</a:t>
            </a:fld>
            <a:endParaRPr lang="pt-BR"/>
          </a:p>
        </p:txBody>
      </p:sp>
    </p:spTree>
    <p:extLst>
      <p:ext uri="{BB962C8B-B14F-4D97-AF65-F5344CB8AC3E}">
        <p14:creationId xmlns:p14="http://schemas.microsoft.com/office/powerpoint/2010/main" val="136735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5CE5101-20F3-4723-B677-5CF56981E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BD078DC-3AC8-490E-9736-B35DD9CD6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ECD245-986B-4CFA-86AE-03A46F66F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4860-6D83-44B4-AD8C-6F43FD7B9A44}" type="datetimeFigureOut">
              <a:rPr lang="pt-BR" smtClean="0"/>
              <a:t>28/02/2021</a:t>
            </a:fld>
            <a:endParaRPr lang="pt-BR"/>
          </a:p>
        </p:txBody>
      </p:sp>
      <p:sp>
        <p:nvSpPr>
          <p:cNvPr id="5" name="Espaço Reservado para Rodapé 4">
            <a:extLst>
              <a:ext uri="{FF2B5EF4-FFF2-40B4-BE49-F238E27FC236}">
                <a16:creationId xmlns:a16="http://schemas.microsoft.com/office/drawing/2014/main" id="{D0B9536C-CD03-42FB-B5BE-49FBBE5BD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7425277-A727-4C15-A89C-E0814B69A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11A92-3A83-40B4-A04F-E10E8224CDE8}" type="slidenum">
              <a:rPr lang="pt-BR" smtClean="0"/>
              <a:t>‹nº›</a:t>
            </a:fld>
            <a:endParaRPr lang="pt-BR"/>
          </a:p>
        </p:txBody>
      </p:sp>
    </p:spTree>
    <p:extLst>
      <p:ext uri="{BB962C8B-B14F-4D97-AF65-F5344CB8AC3E}">
        <p14:creationId xmlns:p14="http://schemas.microsoft.com/office/powerpoint/2010/main" val="32706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maxpixel.net/Young-Cute-Female-Woman-Looking-Portrait-Girl-919048"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hyperlink" Target="https://schools.duolingo.com/" TargetMode="External"/><Relationship Id="rId2" Type="http://schemas.openxmlformats.org/officeDocument/2006/relationships/hyperlink" Target="https://pt.duolingo.com/" TargetMode="External"/><Relationship Id="rId1" Type="http://schemas.openxmlformats.org/officeDocument/2006/relationships/slideLayout" Target="../slideLayouts/slideLayout7.xml"/><Relationship Id="rId4" Type="http://schemas.openxmlformats.org/officeDocument/2006/relationships/hyperlink" Target="https://englishtest.duoling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olingo | El Random Wiki | Fandom">
            <a:extLst>
              <a:ext uri="{FF2B5EF4-FFF2-40B4-BE49-F238E27FC236}">
                <a16:creationId xmlns:a16="http://schemas.microsoft.com/office/drawing/2014/main" id="{F39A2DA3-42C7-49B1-893D-7B6656ED6E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00" r="13513"/>
          <a:stretch/>
        </p:blipFill>
        <p:spPr bwMode="auto">
          <a:xfrm>
            <a:off x="7262070" y="861283"/>
            <a:ext cx="4490906" cy="5135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o aprender idiomas pela internet com Duolingo – Like Paradise">
            <a:extLst>
              <a:ext uri="{FF2B5EF4-FFF2-40B4-BE49-F238E27FC236}">
                <a16:creationId xmlns:a16="http://schemas.microsoft.com/office/drawing/2014/main" id="{0055FBFD-FC2F-4DE6-BA8A-9C325E52A0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18" t="10059" r="13716" b="59291"/>
          <a:stretch/>
        </p:blipFill>
        <p:spPr bwMode="auto">
          <a:xfrm>
            <a:off x="727046" y="2699157"/>
            <a:ext cx="5368954" cy="1459685"/>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7FFB2CD0-76E4-478A-B13C-AD8508FBA5DA}"/>
              </a:ext>
            </a:extLst>
          </p:cNvPr>
          <p:cNvSpPr txBox="1"/>
          <p:nvPr/>
        </p:nvSpPr>
        <p:spPr>
          <a:xfrm>
            <a:off x="2396013" y="4286774"/>
            <a:ext cx="3587692" cy="1323439"/>
          </a:xfrm>
          <a:prstGeom prst="rect">
            <a:avLst/>
          </a:prstGeom>
          <a:noFill/>
        </p:spPr>
        <p:txBody>
          <a:bodyPr wrap="square" rtlCol="0">
            <a:spAutoFit/>
          </a:bodyPr>
          <a:lstStyle/>
          <a:p>
            <a:pPr algn="r"/>
            <a:r>
              <a:rPr lang="pt-BR" sz="2000" b="1" i="0" dirty="0">
                <a:solidFill>
                  <a:srgbClr val="58CC02"/>
                </a:solidFill>
                <a:effectLst/>
                <a:latin typeface="feather"/>
              </a:rPr>
              <a:t>Atividade Continuada </a:t>
            </a:r>
            <a:br>
              <a:rPr lang="pt-BR" sz="2000" b="1" i="0" dirty="0">
                <a:solidFill>
                  <a:srgbClr val="58CC02"/>
                </a:solidFill>
                <a:effectLst/>
                <a:latin typeface="feather"/>
              </a:rPr>
            </a:br>
            <a:r>
              <a:rPr lang="pt-BR" sz="2000" b="1" i="0" dirty="0">
                <a:solidFill>
                  <a:srgbClr val="58CC02"/>
                </a:solidFill>
                <a:effectLst/>
                <a:latin typeface="feather"/>
              </a:rPr>
              <a:t>Design de Interação</a:t>
            </a:r>
            <a:br>
              <a:rPr lang="pt-BR" sz="2000" b="1" i="0" dirty="0">
                <a:solidFill>
                  <a:srgbClr val="58CC02"/>
                </a:solidFill>
                <a:effectLst/>
                <a:latin typeface="feather"/>
              </a:rPr>
            </a:br>
            <a:br>
              <a:rPr lang="pt-BR" sz="2000" b="1" i="0" dirty="0">
                <a:solidFill>
                  <a:srgbClr val="58CC02"/>
                </a:solidFill>
                <a:effectLst/>
                <a:latin typeface="feather"/>
              </a:rPr>
            </a:br>
            <a:r>
              <a:rPr lang="pt-BR" sz="2000" b="1" i="0" dirty="0">
                <a:solidFill>
                  <a:srgbClr val="58CC02"/>
                </a:solidFill>
                <a:effectLst/>
                <a:latin typeface="feather"/>
              </a:rPr>
              <a:t>Henrique </a:t>
            </a:r>
            <a:r>
              <a:rPr lang="pt-BR" sz="2000" b="1" i="0" dirty="0" err="1">
                <a:solidFill>
                  <a:srgbClr val="58CC02"/>
                </a:solidFill>
                <a:effectLst/>
                <a:latin typeface="feather"/>
              </a:rPr>
              <a:t>Zigon</a:t>
            </a:r>
            <a:r>
              <a:rPr lang="pt-BR" sz="2000" b="1" i="0" dirty="0">
                <a:solidFill>
                  <a:srgbClr val="58CC02"/>
                </a:solidFill>
                <a:effectLst/>
                <a:latin typeface="feather"/>
              </a:rPr>
              <a:t> 2CCOA</a:t>
            </a:r>
            <a:endParaRPr lang="pt-BR" sz="2000" dirty="0"/>
          </a:p>
        </p:txBody>
      </p:sp>
    </p:spTree>
    <p:extLst>
      <p:ext uri="{BB962C8B-B14F-4D97-AF65-F5344CB8AC3E}">
        <p14:creationId xmlns:p14="http://schemas.microsoft.com/office/powerpoint/2010/main" val="193867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7C800"/>
        </a:solidFill>
        <a:effectLst/>
      </p:bgPr>
    </p:bg>
    <p:spTree>
      <p:nvGrpSpPr>
        <p:cNvPr id="1" name=""/>
        <p:cNvGrpSpPr/>
        <p:nvPr/>
      </p:nvGrpSpPr>
      <p:grpSpPr>
        <a:xfrm>
          <a:off x="0" y="0"/>
          <a:ext cx="0" cy="0"/>
          <a:chOff x="0" y="0"/>
          <a:chExt cx="0" cy="0"/>
        </a:xfrm>
      </p:grpSpPr>
      <p:sp>
        <p:nvSpPr>
          <p:cNvPr id="5" name="Lágrima 4">
            <a:extLst>
              <a:ext uri="{FF2B5EF4-FFF2-40B4-BE49-F238E27FC236}">
                <a16:creationId xmlns:a16="http://schemas.microsoft.com/office/drawing/2014/main" id="{527770AA-6223-42F6-991A-44A921D6C914}"/>
              </a:ext>
            </a:extLst>
          </p:cNvPr>
          <p:cNvSpPr/>
          <p:nvPr/>
        </p:nvSpPr>
        <p:spPr>
          <a:xfrm>
            <a:off x="0" y="44071"/>
            <a:ext cx="654341" cy="654341"/>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rgbClr val="77C800"/>
                </a:solidFill>
                <a:latin typeface="feather"/>
              </a:rPr>
              <a:t>1</a:t>
            </a:r>
            <a:endParaRPr lang="pt-BR" dirty="0">
              <a:solidFill>
                <a:srgbClr val="77C800"/>
              </a:solidFill>
              <a:latin typeface="feather"/>
            </a:endParaRPr>
          </a:p>
        </p:txBody>
      </p:sp>
      <p:sp>
        <p:nvSpPr>
          <p:cNvPr id="8" name="CaixaDeTexto 7">
            <a:extLst>
              <a:ext uri="{FF2B5EF4-FFF2-40B4-BE49-F238E27FC236}">
                <a16:creationId xmlns:a16="http://schemas.microsoft.com/office/drawing/2014/main" id="{92C49FC6-231E-401A-9921-4C35EF7F796E}"/>
              </a:ext>
            </a:extLst>
          </p:cNvPr>
          <p:cNvSpPr txBox="1"/>
          <p:nvPr/>
        </p:nvSpPr>
        <p:spPr>
          <a:xfrm>
            <a:off x="1379988" y="578840"/>
            <a:ext cx="4716012" cy="646331"/>
          </a:xfrm>
          <a:prstGeom prst="rect">
            <a:avLst/>
          </a:prstGeom>
          <a:noFill/>
        </p:spPr>
        <p:txBody>
          <a:bodyPr wrap="square" rtlCol="0">
            <a:spAutoFit/>
          </a:bodyPr>
          <a:lstStyle/>
          <a:p>
            <a:r>
              <a:rPr lang="pt-BR" sz="3600" b="1" dirty="0">
                <a:solidFill>
                  <a:schemeClr val="bg1"/>
                </a:solidFill>
              </a:rPr>
              <a:t>Qual a área do projeto?</a:t>
            </a:r>
          </a:p>
        </p:txBody>
      </p:sp>
      <p:sp>
        <p:nvSpPr>
          <p:cNvPr id="11" name="CaixaDeTexto 10">
            <a:extLst>
              <a:ext uri="{FF2B5EF4-FFF2-40B4-BE49-F238E27FC236}">
                <a16:creationId xmlns:a16="http://schemas.microsoft.com/office/drawing/2014/main" id="{628F00F5-F655-4947-A008-3CAB1616342E}"/>
              </a:ext>
            </a:extLst>
          </p:cNvPr>
          <p:cNvSpPr txBox="1"/>
          <p:nvPr/>
        </p:nvSpPr>
        <p:spPr>
          <a:xfrm>
            <a:off x="3707584" y="1578849"/>
            <a:ext cx="4776832" cy="646331"/>
          </a:xfrm>
          <a:prstGeom prst="rect">
            <a:avLst/>
          </a:prstGeom>
          <a:noFill/>
        </p:spPr>
        <p:txBody>
          <a:bodyPr wrap="square" rtlCol="0">
            <a:spAutoFit/>
          </a:bodyPr>
          <a:lstStyle/>
          <a:p>
            <a:r>
              <a:rPr lang="pt-BR" sz="3600" b="1" u="sng" dirty="0">
                <a:solidFill>
                  <a:schemeClr val="bg1"/>
                </a:solidFill>
              </a:rPr>
              <a:t>Ensino de línguas online</a:t>
            </a:r>
          </a:p>
        </p:txBody>
      </p:sp>
      <p:sp>
        <p:nvSpPr>
          <p:cNvPr id="12" name="CaixaDeTexto 11">
            <a:extLst>
              <a:ext uri="{FF2B5EF4-FFF2-40B4-BE49-F238E27FC236}">
                <a16:creationId xmlns:a16="http://schemas.microsoft.com/office/drawing/2014/main" id="{68392D9D-6FAD-40FE-A3B5-3260EECADE2F}"/>
              </a:ext>
            </a:extLst>
          </p:cNvPr>
          <p:cNvSpPr txBox="1"/>
          <p:nvPr/>
        </p:nvSpPr>
        <p:spPr>
          <a:xfrm>
            <a:off x="2543786" y="2970827"/>
            <a:ext cx="7104428" cy="2308324"/>
          </a:xfrm>
          <a:prstGeom prst="rect">
            <a:avLst/>
          </a:prstGeom>
          <a:noFill/>
        </p:spPr>
        <p:txBody>
          <a:bodyPr wrap="square" rtlCol="0">
            <a:spAutoFit/>
          </a:bodyPr>
          <a:lstStyle/>
          <a:p>
            <a:pPr algn="just"/>
            <a:r>
              <a:rPr lang="pt-BR" sz="2400" dirty="0">
                <a:solidFill>
                  <a:schemeClr val="bg1"/>
                </a:solidFill>
              </a:rPr>
              <a:t>	O </a:t>
            </a:r>
            <a:r>
              <a:rPr lang="pt-BR" sz="2400" dirty="0" err="1">
                <a:solidFill>
                  <a:schemeClr val="bg1"/>
                </a:solidFill>
              </a:rPr>
              <a:t>duolingo</a:t>
            </a:r>
            <a:r>
              <a:rPr lang="pt-BR" sz="2400" dirty="0">
                <a:solidFill>
                  <a:schemeClr val="bg1"/>
                </a:solidFill>
              </a:rPr>
              <a:t> é uma plataforma de ensino gratuita, que usa </a:t>
            </a:r>
            <a:r>
              <a:rPr lang="pt-BR" sz="2400" dirty="0" err="1">
                <a:solidFill>
                  <a:schemeClr val="bg1"/>
                </a:solidFill>
              </a:rPr>
              <a:t>gamification</a:t>
            </a:r>
            <a:r>
              <a:rPr lang="pt-BR" sz="2400" dirty="0">
                <a:solidFill>
                  <a:schemeClr val="bg1"/>
                </a:solidFill>
              </a:rPr>
              <a:t> e situações reais para entreter e instigar o usuário a aprender à língua escolhida. Ele possui graus de dificuldade conforme “avança de fase”, e também uma meta de rotina, delimitada pelo usuário, para ser feita todos os dias.</a:t>
            </a:r>
          </a:p>
        </p:txBody>
      </p:sp>
      <p:sp>
        <p:nvSpPr>
          <p:cNvPr id="9" name="Triângulo isósceles 8">
            <a:extLst>
              <a:ext uri="{FF2B5EF4-FFF2-40B4-BE49-F238E27FC236}">
                <a16:creationId xmlns:a16="http://schemas.microsoft.com/office/drawing/2014/main" id="{7D2C0C9E-0092-4B7F-982C-B826185EBB99}"/>
              </a:ext>
            </a:extLst>
          </p:cNvPr>
          <p:cNvSpPr/>
          <p:nvPr/>
        </p:nvSpPr>
        <p:spPr>
          <a:xfrm rot="10800000" flipH="1">
            <a:off x="9677400" y="0"/>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riângulo isósceles 8">
            <a:extLst>
              <a:ext uri="{FF2B5EF4-FFF2-40B4-BE49-F238E27FC236}">
                <a16:creationId xmlns:a16="http://schemas.microsoft.com/office/drawing/2014/main" id="{004C55DA-27F1-47AA-B8A7-7FE652F0B96B}"/>
              </a:ext>
            </a:extLst>
          </p:cNvPr>
          <p:cNvSpPr/>
          <p:nvPr/>
        </p:nvSpPr>
        <p:spPr>
          <a:xfrm flipH="1">
            <a:off x="0" y="5599419"/>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0392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756123AC-5893-434C-BBFD-CAF2B7D4B9CA}"/>
              </a:ext>
            </a:extLst>
          </p:cNvPr>
          <p:cNvSpPr txBox="1"/>
          <p:nvPr/>
        </p:nvSpPr>
        <p:spPr>
          <a:xfrm>
            <a:off x="3188367" y="2015532"/>
            <a:ext cx="3021932" cy="1015663"/>
          </a:xfrm>
          <a:prstGeom prst="rect">
            <a:avLst/>
          </a:prstGeom>
          <a:noFill/>
        </p:spPr>
        <p:txBody>
          <a:bodyPr wrap="square" rtlCol="0">
            <a:spAutoFit/>
          </a:bodyPr>
          <a:lstStyle/>
          <a:p>
            <a:r>
              <a:rPr lang="pt-BR" sz="2000" b="1" dirty="0">
                <a:solidFill>
                  <a:srgbClr val="77C800"/>
                </a:solidFill>
                <a:latin typeface="feather"/>
              </a:rPr>
              <a:t>“</a:t>
            </a:r>
            <a:r>
              <a:rPr lang="pt-BR" sz="2000" dirty="0">
                <a:solidFill>
                  <a:schemeClr val="tx1">
                    <a:lumMod val="50000"/>
                    <a:lumOff val="50000"/>
                  </a:schemeClr>
                </a:solidFill>
                <a:latin typeface="feather"/>
              </a:rPr>
              <a:t>Gostaria de aprender outra língua de forma gratuita quando eu quiser</a:t>
            </a:r>
            <a:r>
              <a:rPr lang="pt-BR" sz="2000" b="1" dirty="0">
                <a:solidFill>
                  <a:srgbClr val="77C800"/>
                </a:solidFill>
                <a:latin typeface="feather"/>
              </a:rPr>
              <a:t>”</a:t>
            </a:r>
          </a:p>
        </p:txBody>
      </p:sp>
      <p:sp>
        <p:nvSpPr>
          <p:cNvPr id="8" name="CaixaDeTexto 7">
            <a:extLst>
              <a:ext uri="{FF2B5EF4-FFF2-40B4-BE49-F238E27FC236}">
                <a16:creationId xmlns:a16="http://schemas.microsoft.com/office/drawing/2014/main" id="{E2894EDD-01D4-4718-AE3B-63C636C82F17}"/>
              </a:ext>
            </a:extLst>
          </p:cNvPr>
          <p:cNvSpPr txBox="1"/>
          <p:nvPr/>
        </p:nvSpPr>
        <p:spPr>
          <a:xfrm>
            <a:off x="3188367" y="859723"/>
            <a:ext cx="2326105" cy="461665"/>
          </a:xfrm>
          <a:prstGeom prst="rect">
            <a:avLst/>
          </a:prstGeom>
          <a:noFill/>
        </p:spPr>
        <p:txBody>
          <a:bodyPr wrap="square" rtlCol="0">
            <a:spAutoFit/>
          </a:bodyPr>
          <a:lstStyle/>
          <a:p>
            <a:r>
              <a:rPr lang="pt-BR" sz="2400" dirty="0">
                <a:solidFill>
                  <a:srgbClr val="77C800"/>
                </a:solidFill>
                <a:latin typeface="feather"/>
              </a:rPr>
              <a:t>Mary Jane</a:t>
            </a:r>
          </a:p>
        </p:txBody>
      </p:sp>
      <p:sp>
        <p:nvSpPr>
          <p:cNvPr id="9" name="CaixaDeTexto 8">
            <a:extLst>
              <a:ext uri="{FF2B5EF4-FFF2-40B4-BE49-F238E27FC236}">
                <a16:creationId xmlns:a16="http://schemas.microsoft.com/office/drawing/2014/main" id="{248BD742-E9C2-4108-A46B-87C747113DB8}"/>
              </a:ext>
            </a:extLst>
          </p:cNvPr>
          <p:cNvSpPr txBox="1"/>
          <p:nvPr/>
        </p:nvSpPr>
        <p:spPr>
          <a:xfrm>
            <a:off x="6737685" y="1026695"/>
            <a:ext cx="2711116" cy="1323439"/>
          </a:xfrm>
          <a:prstGeom prst="rect">
            <a:avLst/>
          </a:prstGeom>
          <a:noFill/>
        </p:spPr>
        <p:txBody>
          <a:bodyPr wrap="square" rtlCol="0">
            <a:spAutoFit/>
          </a:bodyPr>
          <a:lstStyle/>
          <a:p>
            <a:r>
              <a:rPr lang="pt-BR" sz="2000" b="1" dirty="0">
                <a:solidFill>
                  <a:srgbClr val="77C800"/>
                </a:solidFill>
                <a:latin typeface="feather"/>
              </a:rPr>
              <a:t>*</a:t>
            </a:r>
            <a:r>
              <a:rPr lang="pt-BR" sz="2000" dirty="0">
                <a:solidFill>
                  <a:schemeClr val="tx1">
                    <a:lumMod val="50000"/>
                    <a:lumOff val="50000"/>
                  </a:schemeClr>
                </a:solidFill>
                <a:latin typeface="feather"/>
              </a:rPr>
              <a:t>Interesse em aprender</a:t>
            </a:r>
            <a:br>
              <a:rPr lang="pt-BR" sz="2000" dirty="0">
                <a:solidFill>
                  <a:schemeClr val="tx1">
                    <a:lumMod val="50000"/>
                    <a:lumOff val="50000"/>
                  </a:schemeClr>
                </a:solidFill>
                <a:latin typeface="feather"/>
              </a:rPr>
            </a:br>
            <a:r>
              <a:rPr lang="pt-BR" sz="2000" b="1" dirty="0">
                <a:solidFill>
                  <a:srgbClr val="77C800"/>
                </a:solidFill>
                <a:latin typeface="feather"/>
              </a:rPr>
              <a:t>*</a:t>
            </a:r>
            <a:r>
              <a:rPr lang="pt-BR" sz="2000" dirty="0">
                <a:solidFill>
                  <a:schemeClr val="tx1">
                    <a:lumMod val="50000"/>
                    <a:lumOff val="50000"/>
                  </a:schemeClr>
                </a:solidFill>
                <a:latin typeface="feather"/>
              </a:rPr>
              <a:t>Autodidata</a:t>
            </a:r>
            <a:br>
              <a:rPr lang="pt-BR" sz="2000" dirty="0">
                <a:solidFill>
                  <a:schemeClr val="tx1">
                    <a:lumMod val="50000"/>
                    <a:lumOff val="50000"/>
                  </a:schemeClr>
                </a:solidFill>
                <a:latin typeface="feather"/>
              </a:rPr>
            </a:br>
            <a:r>
              <a:rPr lang="pt-BR" sz="2000" b="1" dirty="0">
                <a:solidFill>
                  <a:srgbClr val="77C800"/>
                </a:solidFill>
                <a:latin typeface="feather"/>
              </a:rPr>
              <a:t>*</a:t>
            </a:r>
            <a:r>
              <a:rPr lang="pt-BR" sz="2000" dirty="0">
                <a:solidFill>
                  <a:schemeClr val="tx1">
                    <a:lumMod val="50000"/>
                    <a:lumOff val="50000"/>
                  </a:schemeClr>
                </a:solidFill>
                <a:latin typeface="feather"/>
              </a:rPr>
              <a:t>Gosta de celular</a:t>
            </a:r>
            <a:br>
              <a:rPr lang="pt-BR" sz="2000" dirty="0">
                <a:solidFill>
                  <a:schemeClr val="tx1">
                    <a:lumMod val="50000"/>
                    <a:lumOff val="50000"/>
                  </a:schemeClr>
                </a:solidFill>
                <a:latin typeface="feather"/>
              </a:rPr>
            </a:br>
            <a:r>
              <a:rPr lang="pt-BR" sz="2000" b="1" dirty="0">
                <a:solidFill>
                  <a:srgbClr val="77C800"/>
                </a:solidFill>
                <a:latin typeface="feather"/>
              </a:rPr>
              <a:t>*</a:t>
            </a:r>
            <a:r>
              <a:rPr lang="pt-BR" sz="2000" dirty="0">
                <a:solidFill>
                  <a:schemeClr val="tx1">
                    <a:lumMod val="50000"/>
                    <a:lumOff val="50000"/>
                  </a:schemeClr>
                </a:solidFill>
                <a:latin typeface="feather"/>
              </a:rPr>
              <a:t>Comunicativa</a:t>
            </a:r>
          </a:p>
        </p:txBody>
      </p:sp>
      <p:sp>
        <p:nvSpPr>
          <p:cNvPr id="10" name="CaixaDeTexto 9">
            <a:extLst>
              <a:ext uri="{FF2B5EF4-FFF2-40B4-BE49-F238E27FC236}">
                <a16:creationId xmlns:a16="http://schemas.microsoft.com/office/drawing/2014/main" id="{4EEE5943-9A35-4DD5-9A73-49C94DD0B61F}"/>
              </a:ext>
            </a:extLst>
          </p:cNvPr>
          <p:cNvSpPr txBox="1"/>
          <p:nvPr/>
        </p:nvSpPr>
        <p:spPr>
          <a:xfrm>
            <a:off x="1130303" y="4110061"/>
            <a:ext cx="4965697" cy="1477328"/>
          </a:xfrm>
          <a:prstGeom prst="rect">
            <a:avLst/>
          </a:prstGeom>
          <a:noFill/>
        </p:spPr>
        <p:txBody>
          <a:bodyPr wrap="square" rtlCol="0">
            <a:spAutoFit/>
          </a:bodyPr>
          <a:lstStyle/>
          <a:p>
            <a:r>
              <a:rPr lang="pt-BR" b="1" dirty="0">
                <a:solidFill>
                  <a:srgbClr val="77C800"/>
                </a:solidFill>
              </a:rPr>
              <a:t>*</a:t>
            </a:r>
            <a:r>
              <a:rPr lang="pt-BR" dirty="0">
                <a:solidFill>
                  <a:schemeClr val="tx1">
                    <a:lumMod val="50000"/>
                    <a:lumOff val="50000"/>
                  </a:schemeClr>
                </a:solidFill>
              </a:rPr>
              <a:t>Não entende outras línguas</a:t>
            </a:r>
            <a:br>
              <a:rPr lang="pt-BR" dirty="0">
                <a:solidFill>
                  <a:schemeClr val="tx1">
                    <a:lumMod val="50000"/>
                    <a:lumOff val="50000"/>
                  </a:schemeClr>
                </a:solidFill>
              </a:rPr>
            </a:br>
            <a:r>
              <a:rPr lang="pt-BR" b="1" dirty="0">
                <a:solidFill>
                  <a:srgbClr val="77C800"/>
                </a:solidFill>
              </a:rPr>
              <a:t>*</a:t>
            </a:r>
            <a:r>
              <a:rPr lang="pt-BR" dirty="0">
                <a:solidFill>
                  <a:schemeClr val="tx1">
                    <a:lumMod val="50000"/>
                    <a:lumOff val="50000"/>
                  </a:schemeClr>
                </a:solidFill>
              </a:rPr>
              <a:t>Tem dificuldade com pronuncias e escrita</a:t>
            </a:r>
            <a:br>
              <a:rPr lang="pt-BR" dirty="0">
                <a:solidFill>
                  <a:schemeClr val="tx1">
                    <a:lumMod val="50000"/>
                    <a:lumOff val="50000"/>
                  </a:schemeClr>
                </a:solidFill>
              </a:rPr>
            </a:br>
            <a:r>
              <a:rPr lang="pt-BR" b="1" dirty="0">
                <a:solidFill>
                  <a:srgbClr val="77C800"/>
                </a:solidFill>
              </a:rPr>
              <a:t>*</a:t>
            </a:r>
            <a:r>
              <a:rPr lang="pt-BR" dirty="0">
                <a:solidFill>
                  <a:schemeClr val="tx1">
                    <a:lumMod val="50000"/>
                    <a:lumOff val="50000"/>
                  </a:schemeClr>
                </a:solidFill>
              </a:rPr>
              <a:t>Possui pouco tempo para fazer aulas de inglês</a:t>
            </a:r>
            <a:br>
              <a:rPr lang="pt-BR" dirty="0">
                <a:solidFill>
                  <a:schemeClr val="tx1">
                    <a:lumMod val="50000"/>
                    <a:lumOff val="50000"/>
                  </a:schemeClr>
                </a:solidFill>
              </a:rPr>
            </a:br>
            <a:r>
              <a:rPr lang="pt-BR" b="1" dirty="0">
                <a:solidFill>
                  <a:srgbClr val="77C800"/>
                </a:solidFill>
              </a:rPr>
              <a:t>*</a:t>
            </a:r>
            <a:r>
              <a:rPr lang="pt-BR" dirty="0">
                <a:solidFill>
                  <a:schemeClr val="tx1">
                    <a:lumMod val="50000"/>
                    <a:lumOff val="50000"/>
                  </a:schemeClr>
                </a:solidFill>
              </a:rPr>
              <a:t>Não tem dinheiro para pagar uma escola de inglês</a:t>
            </a:r>
          </a:p>
          <a:p>
            <a:r>
              <a:rPr lang="pt-BR" b="1" dirty="0">
                <a:solidFill>
                  <a:srgbClr val="77C800"/>
                </a:solidFill>
              </a:rPr>
              <a:t>*</a:t>
            </a:r>
            <a:r>
              <a:rPr lang="pt-BR" dirty="0">
                <a:solidFill>
                  <a:schemeClr val="tx1">
                    <a:lumMod val="50000"/>
                    <a:lumOff val="50000"/>
                  </a:schemeClr>
                </a:solidFill>
              </a:rPr>
              <a:t>Fica entediado vendo videoaula</a:t>
            </a:r>
          </a:p>
        </p:txBody>
      </p:sp>
      <p:sp>
        <p:nvSpPr>
          <p:cNvPr id="11" name="CaixaDeTexto 10">
            <a:extLst>
              <a:ext uri="{FF2B5EF4-FFF2-40B4-BE49-F238E27FC236}">
                <a16:creationId xmlns:a16="http://schemas.microsoft.com/office/drawing/2014/main" id="{49D3C54D-98DF-44F8-985A-501B97996E22}"/>
              </a:ext>
            </a:extLst>
          </p:cNvPr>
          <p:cNvSpPr txBox="1"/>
          <p:nvPr/>
        </p:nvSpPr>
        <p:spPr>
          <a:xfrm>
            <a:off x="6737685" y="4110061"/>
            <a:ext cx="4324006" cy="1477328"/>
          </a:xfrm>
          <a:prstGeom prst="rect">
            <a:avLst/>
          </a:prstGeom>
          <a:noFill/>
        </p:spPr>
        <p:txBody>
          <a:bodyPr wrap="square" rtlCol="0">
            <a:spAutoFit/>
          </a:bodyPr>
          <a:lstStyle/>
          <a:p>
            <a:r>
              <a:rPr lang="pt-BR" b="1" dirty="0">
                <a:solidFill>
                  <a:srgbClr val="77C800"/>
                </a:solidFill>
                <a:latin typeface="feather"/>
              </a:rPr>
              <a:t>*</a:t>
            </a:r>
            <a:r>
              <a:rPr lang="pt-BR" dirty="0">
                <a:solidFill>
                  <a:schemeClr val="tx1">
                    <a:lumMod val="50000"/>
                    <a:lumOff val="50000"/>
                  </a:schemeClr>
                </a:solidFill>
                <a:latin typeface="feather"/>
              </a:rPr>
              <a:t>App gratuito de ensino de línguas</a:t>
            </a:r>
            <a:br>
              <a:rPr lang="pt-BR" dirty="0">
                <a:solidFill>
                  <a:schemeClr val="tx1">
                    <a:lumMod val="50000"/>
                    <a:lumOff val="50000"/>
                  </a:schemeClr>
                </a:solidFill>
                <a:latin typeface="feather"/>
              </a:rPr>
            </a:br>
            <a:r>
              <a:rPr lang="pt-BR" b="1" dirty="0">
                <a:solidFill>
                  <a:srgbClr val="77C800"/>
                </a:solidFill>
                <a:latin typeface="feather"/>
              </a:rPr>
              <a:t>*</a:t>
            </a:r>
            <a:r>
              <a:rPr lang="pt-BR" dirty="0">
                <a:solidFill>
                  <a:schemeClr val="tx1">
                    <a:lumMod val="50000"/>
                    <a:lumOff val="50000"/>
                  </a:schemeClr>
                </a:solidFill>
                <a:latin typeface="feather"/>
              </a:rPr>
              <a:t>Uso de pronuncias nas atividade</a:t>
            </a:r>
          </a:p>
          <a:p>
            <a:r>
              <a:rPr lang="pt-BR" b="1" dirty="0">
                <a:solidFill>
                  <a:srgbClr val="77C800"/>
                </a:solidFill>
                <a:latin typeface="feather"/>
              </a:rPr>
              <a:t>*</a:t>
            </a:r>
            <a:r>
              <a:rPr lang="pt-BR" dirty="0">
                <a:solidFill>
                  <a:schemeClr val="tx1">
                    <a:lumMod val="50000"/>
                    <a:lumOff val="50000"/>
                  </a:schemeClr>
                </a:solidFill>
                <a:latin typeface="feather"/>
              </a:rPr>
              <a:t>Uso de </a:t>
            </a:r>
            <a:r>
              <a:rPr lang="pt-BR" dirty="0" err="1">
                <a:solidFill>
                  <a:schemeClr val="tx1">
                    <a:lumMod val="50000"/>
                    <a:lumOff val="50000"/>
                  </a:schemeClr>
                </a:solidFill>
                <a:latin typeface="feather"/>
              </a:rPr>
              <a:t>gamification</a:t>
            </a:r>
            <a:r>
              <a:rPr lang="pt-BR" dirty="0">
                <a:solidFill>
                  <a:schemeClr val="tx1">
                    <a:lumMod val="50000"/>
                    <a:lumOff val="50000"/>
                  </a:schemeClr>
                </a:solidFill>
                <a:latin typeface="feather"/>
              </a:rPr>
              <a:t> para manter o usuário entretido</a:t>
            </a:r>
            <a:br>
              <a:rPr lang="pt-BR" dirty="0"/>
            </a:br>
            <a:endParaRPr lang="pt-BR" dirty="0"/>
          </a:p>
        </p:txBody>
      </p:sp>
      <p:cxnSp>
        <p:nvCxnSpPr>
          <p:cNvPr id="19" name="Conector reto 18">
            <a:extLst>
              <a:ext uri="{FF2B5EF4-FFF2-40B4-BE49-F238E27FC236}">
                <a16:creationId xmlns:a16="http://schemas.microsoft.com/office/drawing/2014/main" id="{9C3F7D94-D4DC-49EE-9130-B57512A360D6}"/>
              </a:ext>
            </a:extLst>
          </p:cNvPr>
          <p:cNvCxnSpPr>
            <a:cxnSpLocks/>
          </p:cNvCxnSpPr>
          <p:nvPr/>
        </p:nvCxnSpPr>
        <p:spPr>
          <a:xfrm>
            <a:off x="6408821" y="452521"/>
            <a:ext cx="0" cy="5952958"/>
          </a:xfrm>
          <a:prstGeom prst="line">
            <a:avLst/>
          </a:prstGeom>
          <a:ln w="76200" cap="rnd">
            <a:solidFill>
              <a:srgbClr val="77C800"/>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016AED94-BA42-40B1-BF1C-9F26618602F7}"/>
              </a:ext>
            </a:extLst>
          </p:cNvPr>
          <p:cNvCxnSpPr>
            <a:cxnSpLocks/>
          </p:cNvCxnSpPr>
          <p:nvPr/>
        </p:nvCxnSpPr>
        <p:spPr>
          <a:xfrm rot="16200000">
            <a:off x="6096000" y="-26999"/>
            <a:ext cx="0" cy="6912000"/>
          </a:xfrm>
          <a:prstGeom prst="line">
            <a:avLst/>
          </a:prstGeom>
          <a:ln w="76200" cap="rnd">
            <a:solidFill>
              <a:srgbClr val="77C800"/>
            </a:solidFill>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50C47F9A-8F6B-40F1-8F06-ACF81B4E9184}"/>
              </a:ext>
            </a:extLst>
          </p:cNvPr>
          <p:cNvSpPr/>
          <p:nvPr/>
        </p:nvSpPr>
        <p:spPr>
          <a:xfrm>
            <a:off x="692868" y="552794"/>
            <a:ext cx="2331068" cy="2331068"/>
          </a:xfrm>
          <a:prstGeom prst="ellipse">
            <a:avLst/>
          </a:prstGeom>
          <a: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 name="Lágrima 24">
            <a:extLst>
              <a:ext uri="{FF2B5EF4-FFF2-40B4-BE49-F238E27FC236}">
                <a16:creationId xmlns:a16="http://schemas.microsoft.com/office/drawing/2014/main" id="{8EF99BA7-8A41-494D-9690-B6B4A0CEC9D9}"/>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2</a:t>
            </a:r>
            <a:endParaRPr lang="pt-BR" dirty="0">
              <a:solidFill>
                <a:schemeClr val="bg1"/>
              </a:solidFill>
              <a:latin typeface="feather"/>
            </a:endParaRPr>
          </a:p>
        </p:txBody>
      </p:sp>
    </p:spTree>
    <p:extLst>
      <p:ext uri="{BB962C8B-B14F-4D97-AF65-F5344CB8AC3E}">
        <p14:creationId xmlns:p14="http://schemas.microsoft.com/office/powerpoint/2010/main" val="66294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B9607BF-B48F-4090-AABA-F951130432F4}"/>
              </a:ext>
            </a:extLst>
          </p:cNvPr>
          <p:cNvSpPr txBox="1"/>
          <p:nvPr/>
        </p:nvSpPr>
        <p:spPr>
          <a:xfrm>
            <a:off x="2783640" y="1895902"/>
            <a:ext cx="6624721" cy="2893100"/>
          </a:xfrm>
          <a:prstGeom prst="rect">
            <a:avLst/>
          </a:prstGeom>
          <a:noFill/>
        </p:spPr>
        <p:txBody>
          <a:bodyPr wrap="square" rtlCol="0">
            <a:spAutoFit/>
          </a:bodyPr>
          <a:lstStyle/>
          <a:p>
            <a:pPr algn="just"/>
            <a:r>
              <a:rPr lang="pt-BR" dirty="0">
                <a:solidFill>
                  <a:schemeClr val="tx1">
                    <a:lumMod val="50000"/>
                    <a:lumOff val="50000"/>
                  </a:schemeClr>
                </a:solidFill>
                <a:latin typeface="feather"/>
              </a:rPr>
              <a:t>	A persona foi criada englobando a maior parte dos usuários de </a:t>
            </a:r>
            <a:r>
              <a:rPr lang="pt-BR" sz="2000" b="1" dirty="0" err="1">
                <a:solidFill>
                  <a:srgbClr val="77C800"/>
                </a:solidFill>
                <a:latin typeface="feather"/>
              </a:rPr>
              <a:t>duolingo</a:t>
            </a:r>
            <a:r>
              <a:rPr lang="pt-BR" dirty="0">
                <a:solidFill>
                  <a:schemeClr val="tx1">
                    <a:lumMod val="50000"/>
                    <a:lumOff val="50000"/>
                  </a:schemeClr>
                </a:solidFill>
                <a:latin typeface="feather"/>
              </a:rPr>
              <a:t>, desde os jovens querendo aprender de uma maneira mais divertida, até um executivo querendo aprender inglês em seu tempo ocupado. Vale ressaltar que este persona poderia ser dividido em perfis diferentes de usuário, mesmo tendo suas motivações para finalidades diferentes(possível promoção no trabalho, ou para socializar em outra língua), ambos teriam a mesma experiência usando o aplicativo. Todos querem aprender outra língua à algum propósito, de uma maneira flexível e menos entediante do que outras maneiras virtuais, além disso, sem custo.</a:t>
            </a:r>
            <a:endParaRPr lang="pt-BR" dirty="0"/>
          </a:p>
        </p:txBody>
      </p:sp>
      <p:sp>
        <p:nvSpPr>
          <p:cNvPr id="3" name="Lágrima 2">
            <a:extLst>
              <a:ext uri="{FF2B5EF4-FFF2-40B4-BE49-F238E27FC236}">
                <a16:creationId xmlns:a16="http://schemas.microsoft.com/office/drawing/2014/main" id="{420A5B64-CD40-46F6-9CD5-F1CF80B16DAF}"/>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2</a:t>
            </a:r>
            <a:endParaRPr lang="pt-BR" dirty="0">
              <a:solidFill>
                <a:schemeClr val="bg1"/>
              </a:solidFill>
              <a:latin typeface="feather"/>
            </a:endParaRPr>
          </a:p>
        </p:txBody>
      </p:sp>
      <p:sp>
        <p:nvSpPr>
          <p:cNvPr id="4" name="Triângulo isósceles 8">
            <a:extLst>
              <a:ext uri="{FF2B5EF4-FFF2-40B4-BE49-F238E27FC236}">
                <a16:creationId xmlns:a16="http://schemas.microsoft.com/office/drawing/2014/main" id="{06566B10-752B-4965-A7E1-301B3F9E1440}"/>
              </a:ext>
            </a:extLst>
          </p:cNvPr>
          <p:cNvSpPr/>
          <p:nvPr/>
        </p:nvSpPr>
        <p:spPr>
          <a:xfrm flipH="1">
            <a:off x="0" y="5599419"/>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riângulo isósceles 8">
            <a:extLst>
              <a:ext uri="{FF2B5EF4-FFF2-40B4-BE49-F238E27FC236}">
                <a16:creationId xmlns:a16="http://schemas.microsoft.com/office/drawing/2014/main" id="{514AB6C3-191C-46D5-BC81-21823C1A8DC6}"/>
              </a:ext>
            </a:extLst>
          </p:cNvPr>
          <p:cNvSpPr/>
          <p:nvPr/>
        </p:nvSpPr>
        <p:spPr>
          <a:xfrm rot="10800000" flipH="1">
            <a:off x="9677400" y="0"/>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333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Agrupar 11">
            <a:extLst>
              <a:ext uri="{FF2B5EF4-FFF2-40B4-BE49-F238E27FC236}">
                <a16:creationId xmlns:a16="http://schemas.microsoft.com/office/drawing/2014/main" id="{9861C264-CC9E-4124-99F3-F18EB8075D5C}"/>
              </a:ext>
            </a:extLst>
          </p:cNvPr>
          <p:cNvGrpSpPr/>
          <p:nvPr/>
        </p:nvGrpSpPr>
        <p:grpSpPr>
          <a:xfrm>
            <a:off x="1893305" y="2127605"/>
            <a:ext cx="8416018" cy="3479423"/>
            <a:chOff x="1893305" y="2127605"/>
            <a:chExt cx="8416018" cy="3479423"/>
          </a:xfrm>
        </p:grpSpPr>
        <p:sp>
          <p:nvSpPr>
            <p:cNvPr id="3" name="Retângulo 2">
              <a:extLst>
                <a:ext uri="{FF2B5EF4-FFF2-40B4-BE49-F238E27FC236}">
                  <a16:creationId xmlns:a16="http://schemas.microsoft.com/office/drawing/2014/main" id="{16357144-A35A-4C22-9AF9-A59DA582FBDD}"/>
                </a:ext>
              </a:extLst>
            </p:cNvPr>
            <p:cNvSpPr/>
            <p:nvPr/>
          </p:nvSpPr>
          <p:spPr>
            <a:xfrm>
              <a:off x="1893305" y="2127605"/>
              <a:ext cx="5472695" cy="1833305"/>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solidFill>
                    <a:srgbClr val="77C800"/>
                  </a:solidFill>
                  <a:latin typeface="feather"/>
                </a:rPr>
                <a:t>“BOM PARA O BÁSICO”  x3</a:t>
              </a:r>
            </a:p>
          </p:txBody>
        </p:sp>
        <p:sp>
          <p:nvSpPr>
            <p:cNvPr id="4" name="Retângulo 3">
              <a:extLst>
                <a:ext uri="{FF2B5EF4-FFF2-40B4-BE49-F238E27FC236}">
                  <a16:creationId xmlns:a16="http://schemas.microsoft.com/office/drawing/2014/main" id="{13F855DB-101F-45F1-80FA-C4F19ECC66B3}"/>
                </a:ext>
              </a:extLst>
            </p:cNvPr>
            <p:cNvSpPr/>
            <p:nvPr/>
          </p:nvSpPr>
          <p:spPr>
            <a:xfrm>
              <a:off x="1893305" y="4194845"/>
              <a:ext cx="1616905" cy="1373749"/>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rgbClr val="77C800"/>
                  </a:solidFill>
                  <a:latin typeface="feather"/>
                </a:rPr>
                <a:t>“SÓ PARA GRAMÁTICA” x1</a:t>
              </a:r>
            </a:p>
          </p:txBody>
        </p:sp>
        <p:sp>
          <p:nvSpPr>
            <p:cNvPr id="5" name="Retângulo 4">
              <a:extLst>
                <a:ext uri="{FF2B5EF4-FFF2-40B4-BE49-F238E27FC236}">
                  <a16:creationId xmlns:a16="http://schemas.microsoft.com/office/drawing/2014/main" id="{80F6A38C-AA70-4633-A25F-2BEE4DB89791}"/>
                </a:ext>
              </a:extLst>
            </p:cNvPr>
            <p:cNvSpPr/>
            <p:nvPr/>
          </p:nvSpPr>
          <p:spPr>
            <a:xfrm>
              <a:off x="7641462" y="2127605"/>
              <a:ext cx="1288002" cy="1833305"/>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rgbClr val="77C800"/>
                  </a:solidFill>
                </a:rPr>
                <a:t>“NÃO APRENDI MUITO”</a:t>
              </a:r>
            </a:p>
            <a:p>
              <a:pPr algn="ctr"/>
              <a:r>
                <a:rPr lang="pt-BR" sz="2000" dirty="0">
                  <a:solidFill>
                    <a:srgbClr val="77C800"/>
                  </a:solidFill>
                </a:rPr>
                <a:t>x1</a:t>
              </a:r>
            </a:p>
          </p:txBody>
        </p:sp>
        <p:sp>
          <p:nvSpPr>
            <p:cNvPr id="6" name="Retângulo 5">
              <a:extLst>
                <a:ext uri="{FF2B5EF4-FFF2-40B4-BE49-F238E27FC236}">
                  <a16:creationId xmlns:a16="http://schemas.microsoft.com/office/drawing/2014/main" id="{89DDF7BD-E2CD-4FCD-85C1-3BEED2A92A88}"/>
                </a:ext>
              </a:extLst>
            </p:cNvPr>
            <p:cNvSpPr/>
            <p:nvPr/>
          </p:nvSpPr>
          <p:spPr>
            <a:xfrm>
              <a:off x="6242648" y="4194845"/>
              <a:ext cx="4066675" cy="1412183"/>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rgbClr val="77C800"/>
                  </a:solidFill>
                  <a:latin typeface="feather"/>
                </a:rPr>
                <a:t>“É SIMPLES E FACIL DE USAR” x2</a:t>
              </a:r>
            </a:p>
          </p:txBody>
        </p:sp>
        <p:sp>
          <p:nvSpPr>
            <p:cNvPr id="7" name="Retângulo 6">
              <a:extLst>
                <a:ext uri="{FF2B5EF4-FFF2-40B4-BE49-F238E27FC236}">
                  <a16:creationId xmlns:a16="http://schemas.microsoft.com/office/drawing/2014/main" id="{664CE71D-8A4A-483C-A1F5-DE15301D1D57}"/>
                </a:ext>
              </a:extLst>
            </p:cNvPr>
            <p:cNvSpPr/>
            <p:nvPr/>
          </p:nvSpPr>
          <p:spPr>
            <a:xfrm>
              <a:off x="9204926" y="2127605"/>
              <a:ext cx="1104397" cy="1833305"/>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solidFill>
                    <a:srgbClr val="77C800"/>
                  </a:solidFill>
                </a:rPr>
                <a:t>“ELE ENJOA RÁPIDO”</a:t>
              </a:r>
            </a:p>
            <a:p>
              <a:pPr algn="ctr"/>
              <a:r>
                <a:rPr lang="pt-BR" sz="2000" dirty="0">
                  <a:solidFill>
                    <a:srgbClr val="77C800"/>
                  </a:solidFill>
                </a:rPr>
                <a:t>x1</a:t>
              </a:r>
            </a:p>
          </p:txBody>
        </p:sp>
        <p:sp>
          <p:nvSpPr>
            <p:cNvPr id="8" name="Retângulo 7">
              <a:extLst>
                <a:ext uri="{FF2B5EF4-FFF2-40B4-BE49-F238E27FC236}">
                  <a16:creationId xmlns:a16="http://schemas.microsoft.com/office/drawing/2014/main" id="{D0017633-6244-4021-9988-AC64219888BF}"/>
                </a:ext>
              </a:extLst>
            </p:cNvPr>
            <p:cNvSpPr/>
            <p:nvPr/>
          </p:nvSpPr>
          <p:spPr>
            <a:xfrm>
              <a:off x="4067976" y="4194844"/>
              <a:ext cx="1616905" cy="1373749"/>
            </a:xfrm>
            <a:prstGeom prst="rect">
              <a:avLst/>
            </a:prstGeom>
            <a:noFill/>
            <a:ln w="57150">
              <a:solidFill>
                <a:srgbClr val="77C8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77C800"/>
                  </a:solidFill>
                  <a:latin typeface="feather"/>
                </a:rPr>
                <a:t>“MANDA MUITA NOTIFICAÇÃO”</a:t>
              </a:r>
            </a:p>
            <a:p>
              <a:pPr algn="ctr"/>
              <a:r>
                <a:rPr lang="pt-BR" dirty="0">
                  <a:solidFill>
                    <a:srgbClr val="77C800"/>
                  </a:solidFill>
                </a:rPr>
                <a:t>x1</a:t>
              </a:r>
            </a:p>
          </p:txBody>
        </p:sp>
      </p:grpSp>
      <p:sp>
        <p:nvSpPr>
          <p:cNvPr id="9" name="Lágrima 8">
            <a:extLst>
              <a:ext uri="{FF2B5EF4-FFF2-40B4-BE49-F238E27FC236}">
                <a16:creationId xmlns:a16="http://schemas.microsoft.com/office/drawing/2014/main" id="{6D645182-F301-4998-8F10-9F360F249F15}"/>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3</a:t>
            </a:r>
            <a:endParaRPr lang="pt-BR" dirty="0">
              <a:solidFill>
                <a:schemeClr val="bg1"/>
              </a:solidFill>
              <a:latin typeface="feather"/>
            </a:endParaRPr>
          </a:p>
        </p:txBody>
      </p:sp>
      <p:sp>
        <p:nvSpPr>
          <p:cNvPr id="10" name="CaixaDeTexto 9">
            <a:extLst>
              <a:ext uri="{FF2B5EF4-FFF2-40B4-BE49-F238E27FC236}">
                <a16:creationId xmlns:a16="http://schemas.microsoft.com/office/drawing/2014/main" id="{924E7C13-7B70-4E43-A355-4EAD8F79E51A}"/>
              </a:ext>
            </a:extLst>
          </p:cNvPr>
          <p:cNvSpPr txBox="1"/>
          <p:nvPr/>
        </p:nvSpPr>
        <p:spPr>
          <a:xfrm>
            <a:off x="5050347" y="334886"/>
            <a:ext cx="2091306" cy="707886"/>
          </a:xfrm>
          <a:prstGeom prst="rect">
            <a:avLst/>
          </a:prstGeom>
          <a:noFill/>
        </p:spPr>
        <p:txBody>
          <a:bodyPr wrap="square" rtlCol="0">
            <a:spAutoFit/>
          </a:bodyPr>
          <a:lstStyle/>
          <a:p>
            <a:r>
              <a:rPr lang="pt-BR" sz="4000" b="1" dirty="0">
                <a:solidFill>
                  <a:srgbClr val="77C800"/>
                </a:solidFill>
              </a:rPr>
              <a:t>Pesquisa</a:t>
            </a:r>
            <a:endParaRPr lang="pt-BR" sz="3600" b="1" dirty="0">
              <a:solidFill>
                <a:srgbClr val="77C800"/>
              </a:solidFill>
            </a:endParaRPr>
          </a:p>
        </p:txBody>
      </p:sp>
      <p:sp>
        <p:nvSpPr>
          <p:cNvPr id="13" name="Triângulo isósceles 8">
            <a:extLst>
              <a:ext uri="{FF2B5EF4-FFF2-40B4-BE49-F238E27FC236}">
                <a16:creationId xmlns:a16="http://schemas.microsoft.com/office/drawing/2014/main" id="{DE26B3AE-ED44-42A0-9BE1-C5D2F0DD87C1}"/>
              </a:ext>
            </a:extLst>
          </p:cNvPr>
          <p:cNvSpPr/>
          <p:nvPr/>
        </p:nvSpPr>
        <p:spPr>
          <a:xfrm flipH="1">
            <a:off x="0" y="5599419"/>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8">
            <a:extLst>
              <a:ext uri="{FF2B5EF4-FFF2-40B4-BE49-F238E27FC236}">
                <a16:creationId xmlns:a16="http://schemas.microsoft.com/office/drawing/2014/main" id="{F0C440DB-FCA9-4AA7-923B-BE31F60824E6}"/>
              </a:ext>
            </a:extLst>
          </p:cNvPr>
          <p:cNvSpPr/>
          <p:nvPr/>
        </p:nvSpPr>
        <p:spPr>
          <a:xfrm rot="10800000" flipH="1">
            <a:off x="9677400" y="0"/>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7299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Cantos Arredondados 29">
            <a:extLst>
              <a:ext uri="{FF2B5EF4-FFF2-40B4-BE49-F238E27FC236}">
                <a16:creationId xmlns:a16="http://schemas.microsoft.com/office/drawing/2014/main" id="{360C11F9-DA22-4E06-A3A0-DF417C2FD169}"/>
              </a:ext>
            </a:extLst>
          </p:cNvPr>
          <p:cNvSpPr/>
          <p:nvPr/>
        </p:nvSpPr>
        <p:spPr>
          <a:xfrm>
            <a:off x="9041118" y="1186464"/>
            <a:ext cx="2586148" cy="1185153"/>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Cantos Arredondados 28">
            <a:extLst>
              <a:ext uri="{FF2B5EF4-FFF2-40B4-BE49-F238E27FC236}">
                <a16:creationId xmlns:a16="http://schemas.microsoft.com/office/drawing/2014/main" id="{610B6E49-4B1C-458A-A594-12F7F54A1077}"/>
              </a:ext>
            </a:extLst>
          </p:cNvPr>
          <p:cNvSpPr/>
          <p:nvPr/>
        </p:nvSpPr>
        <p:spPr>
          <a:xfrm>
            <a:off x="6838028" y="1199551"/>
            <a:ext cx="2064933" cy="1185153"/>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Cantos Arredondados 27">
            <a:extLst>
              <a:ext uri="{FF2B5EF4-FFF2-40B4-BE49-F238E27FC236}">
                <a16:creationId xmlns:a16="http://schemas.microsoft.com/office/drawing/2014/main" id="{4D32607F-E682-4068-A3EF-EC4F30A317AE}"/>
              </a:ext>
            </a:extLst>
          </p:cNvPr>
          <p:cNvSpPr/>
          <p:nvPr/>
        </p:nvSpPr>
        <p:spPr>
          <a:xfrm>
            <a:off x="4372224" y="1199551"/>
            <a:ext cx="2262154" cy="1185153"/>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Cantos Arredondados 26">
            <a:extLst>
              <a:ext uri="{FF2B5EF4-FFF2-40B4-BE49-F238E27FC236}">
                <a16:creationId xmlns:a16="http://schemas.microsoft.com/office/drawing/2014/main" id="{0CBB562E-B12E-476C-972A-B7AFAB2B9AA3}"/>
              </a:ext>
            </a:extLst>
          </p:cNvPr>
          <p:cNvSpPr/>
          <p:nvPr/>
        </p:nvSpPr>
        <p:spPr>
          <a:xfrm>
            <a:off x="2337550" y="1199551"/>
            <a:ext cx="1861282" cy="1185153"/>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4" name="Agrupar 13">
            <a:extLst>
              <a:ext uri="{FF2B5EF4-FFF2-40B4-BE49-F238E27FC236}">
                <a16:creationId xmlns:a16="http://schemas.microsoft.com/office/drawing/2014/main" id="{F74BE4E2-E4B5-4955-8E7B-0EC50313D4B5}"/>
              </a:ext>
            </a:extLst>
          </p:cNvPr>
          <p:cNvGrpSpPr/>
          <p:nvPr/>
        </p:nvGrpSpPr>
        <p:grpSpPr>
          <a:xfrm>
            <a:off x="2337550" y="368679"/>
            <a:ext cx="9289716" cy="538483"/>
            <a:chOff x="737937" y="491720"/>
            <a:chExt cx="8927432" cy="538483"/>
          </a:xfrm>
        </p:grpSpPr>
        <p:sp>
          <p:nvSpPr>
            <p:cNvPr id="26" name="Seta: Pentágono 25">
              <a:extLst>
                <a:ext uri="{FF2B5EF4-FFF2-40B4-BE49-F238E27FC236}">
                  <a16:creationId xmlns:a16="http://schemas.microsoft.com/office/drawing/2014/main" id="{18B27F31-4095-4C14-A40F-FB1131CF1201}"/>
                </a:ext>
              </a:extLst>
            </p:cNvPr>
            <p:cNvSpPr/>
            <p:nvPr/>
          </p:nvSpPr>
          <p:spPr>
            <a:xfrm>
              <a:off x="6680201" y="491720"/>
              <a:ext cx="2985168" cy="531395"/>
            </a:xfrm>
            <a:prstGeom prst="homePlate">
              <a:avLst/>
            </a:prstGeom>
            <a:solidFill>
              <a:srgbClr val="B9FF5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2000" b="1" dirty="0">
                  <a:solidFill>
                    <a:schemeClr val="bg1"/>
                  </a:solidFill>
                  <a:latin typeface="feather"/>
                </a:rPr>
                <a:t>Receber recompensas</a:t>
              </a:r>
            </a:p>
          </p:txBody>
        </p:sp>
        <p:sp>
          <p:nvSpPr>
            <p:cNvPr id="25" name="Seta: Pentágono 24">
              <a:extLst>
                <a:ext uri="{FF2B5EF4-FFF2-40B4-BE49-F238E27FC236}">
                  <a16:creationId xmlns:a16="http://schemas.microsoft.com/office/drawing/2014/main" id="{A11FB220-D5F3-4F9A-B874-705B43C6622C}"/>
                </a:ext>
              </a:extLst>
            </p:cNvPr>
            <p:cNvSpPr/>
            <p:nvPr/>
          </p:nvSpPr>
          <p:spPr>
            <a:xfrm>
              <a:off x="4734427" y="497305"/>
              <a:ext cx="2315076" cy="531395"/>
            </a:xfrm>
            <a:prstGeom prst="homePlate">
              <a:avLst/>
            </a:prstGeom>
            <a:solidFill>
              <a:srgbClr val="A0FF1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2000" b="1" dirty="0">
                  <a:solidFill>
                    <a:schemeClr val="bg1"/>
                  </a:solidFill>
                  <a:latin typeface="feather"/>
                </a:rPr>
                <a:t>Fazer exercícios</a:t>
              </a:r>
            </a:p>
          </p:txBody>
        </p:sp>
        <p:sp>
          <p:nvSpPr>
            <p:cNvPr id="24" name="Seta: Pentágono 23">
              <a:extLst>
                <a:ext uri="{FF2B5EF4-FFF2-40B4-BE49-F238E27FC236}">
                  <a16:creationId xmlns:a16="http://schemas.microsoft.com/office/drawing/2014/main" id="{36B2C273-3A1F-4487-BCD7-9D02654CBCC5}"/>
                </a:ext>
              </a:extLst>
            </p:cNvPr>
            <p:cNvSpPr/>
            <p:nvPr/>
          </p:nvSpPr>
          <p:spPr>
            <a:xfrm>
              <a:off x="2526632" y="498808"/>
              <a:ext cx="2540668" cy="531395"/>
            </a:xfrm>
            <a:prstGeom prst="homePlate">
              <a:avLst/>
            </a:prstGeom>
            <a:solidFill>
              <a:srgbClr val="8BEA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2000" b="1" dirty="0">
                  <a:solidFill>
                    <a:schemeClr val="bg1"/>
                  </a:solidFill>
                  <a:latin typeface="feather"/>
                </a:rPr>
                <a:t>Escolher categoria</a:t>
              </a:r>
            </a:p>
          </p:txBody>
        </p:sp>
        <p:sp>
          <p:nvSpPr>
            <p:cNvPr id="2" name="Seta: Pentágono 1">
              <a:extLst>
                <a:ext uri="{FF2B5EF4-FFF2-40B4-BE49-F238E27FC236}">
                  <a16:creationId xmlns:a16="http://schemas.microsoft.com/office/drawing/2014/main" id="{43AF80A8-DC76-458E-B592-A916122BAADE}"/>
                </a:ext>
              </a:extLst>
            </p:cNvPr>
            <p:cNvSpPr/>
            <p:nvPr/>
          </p:nvSpPr>
          <p:spPr>
            <a:xfrm>
              <a:off x="737937" y="497305"/>
              <a:ext cx="2133600" cy="531395"/>
            </a:xfrm>
            <a:prstGeom prst="homePlate">
              <a:avLst/>
            </a:prstGeom>
            <a:solidFill>
              <a:srgbClr val="77C8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latin typeface="feather"/>
                </a:rPr>
                <a:t>Escolher língua</a:t>
              </a:r>
            </a:p>
          </p:txBody>
        </p:sp>
      </p:grpSp>
      <p:sp>
        <p:nvSpPr>
          <p:cNvPr id="6" name="CaixaDeTexto 5">
            <a:extLst>
              <a:ext uri="{FF2B5EF4-FFF2-40B4-BE49-F238E27FC236}">
                <a16:creationId xmlns:a16="http://schemas.microsoft.com/office/drawing/2014/main" id="{FF5CDA3B-39D3-46E6-B758-1C769242A735}"/>
              </a:ext>
            </a:extLst>
          </p:cNvPr>
          <p:cNvSpPr txBox="1"/>
          <p:nvPr/>
        </p:nvSpPr>
        <p:spPr>
          <a:xfrm>
            <a:off x="9041118" y="1333700"/>
            <a:ext cx="2586148" cy="923330"/>
          </a:xfrm>
          <a:prstGeom prst="rect">
            <a:avLst/>
          </a:prstGeom>
          <a:noFill/>
        </p:spPr>
        <p:txBody>
          <a:bodyPr wrap="square" rtlCol="0">
            <a:spAutoFit/>
          </a:bodyPr>
          <a:lstStyle/>
          <a:p>
            <a:r>
              <a:rPr lang="pt-BR" dirty="0">
                <a:solidFill>
                  <a:srgbClr val="77C800"/>
                </a:solidFill>
                <a:latin typeface="feather"/>
              </a:rPr>
              <a:t>*Receber ofensiva</a:t>
            </a:r>
          </a:p>
          <a:p>
            <a:r>
              <a:rPr lang="pt-BR" dirty="0">
                <a:solidFill>
                  <a:srgbClr val="77C800"/>
                </a:solidFill>
                <a:latin typeface="feather"/>
              </a:rPr>
              <a:t>*Receber </a:t>
            </a:r>
            <a:r>
              <a:rPr lang="pt-BR" dirty="0" err="1">
                <a:solidFill>
                  <a:srgbClr val="77C800"/>
                </a:solidFill>
                <a:latin typeface="feather"/>
              </a:rPr>
              <a:t>xp</a:t>
            </a:r>
            <a:endParaRPr lang="pt-BR" dirty="0">
              <a:solidFill>
                <a:srgbClr val="77C800"/>
              </a:solidFill>
              <a:latin typeface="feather"/>
            </a:endParaRPr>
          </a:p>
          <a:p>
            <a:r>
              <a:rPr lang="pt-BR" dirty="0">
                <a:solidFill>
                  <a:srgbClr val="77C800"/>
                </a:solidFill>
                <a:latin typeface="feather"/>
              </a:rPr>
              <a:t>*Ver anuncio</a:t>
            </a:r>
          </a:p>
        </p:txBody>
      </p:sp>
      <p:sp>
        <p:nvSpPr>
          <p:cNvPr id="7" name="CaixaDeTexto 6">
            <a:extLst>
              <a:ext uri="{FF2B5EF4-FFF2-40B4-BE49-F238E27FC236}">
                <a16:creationId xmlns:a16="http://schemas.microsoft.com/office/drawing/2014/main" id="{93090128-768B-4162-AC53-F5AF8DF5C9FC}"/>
              </a:ext>
            </a:extLst>
          </p:cNvPr>
          <p:cNvSpPr txBox="1"/>
          <p:nvPr/>
        </p:nvSpPr>
        <p:spPr>
          <a:xfrm>
            <a:off x="2353864" y="1186464"/>
            <a:ext cx="1861281" cy="1200329"/>
          </a:xfrm>
          <a:prstGeom prst="rect">
            <a:avLst/>
          </a:prstGeom>
          <a:noFill/>
        </p:spPr>
        <p:txBody>
          <a:bodyPr wrap="square" rtlCol="0">
            <a:spAutoFit/>
          </a:bodyPr>
          <a:lstStyle/>
          <a:p>
            <a:r>
              <a:rPr lang="pt-BR" dirty="0">
                <a:solidFill>
                  <a:srgbClr val="77C800"/>
                </a:solidFill>
                <a:latin typeface="feather"/>
              </a:rPr>
              <a:t>*Adicionar curso</a:t>
            </a:r>
            <a:br>
              <a:rPr lang="pt-BR" dirty="0">
                <a:solidFill>
                  <a:srgbClr val="77C800"/>
                </a:solidFill>
                <a:latin typeface="feather"/>
              </a:rPr>
            </a:br>
            <a:r>
              <a:rPr lang="pt-BR" dirty="0">
                <a:solidFill>
                  <a:srgbClr val="77C800"/>
                </a:solidFill>
                <a:latin typeface="feather"/>
              </a:rPr>
              <a:t>*Selecionar Língua para aprender</a:t>
            </a:r>
          </a:p>
        </p:txBody>
      </p:sp>
      <p:sp>
        <p:nvSpPr>
          <p:cNvPr id="8" name="CaixaDeTexto 7">
            <a:extLst>
              <a:ext uri="{FF2B5EF4-FFF2-40B4-BE49-F238E27FC236}">
                <a16:creationId xmlns:a16="http://schemas.microsoft.com/office/drawing/2014/main" id="{9E89E98E-0916-412E-9712-249E1C0FB99C}"/>
              </a:ext>
            </a:extLst>
          </p:cNvPr>
          <p:cNvSpPr txBox="1"/>
          <p:nvPr/>
        </p:nvSpPr>
        <p:spPr>
          <a:xfrm>
            <a:off x="4359524" y="1440197"/>
            <a:ext cx="2136698" cy="646331"/>
          </a:xfrm>
          <a:prstGeom prst="rect">
            <a:avLst/>
          </a:prstGeom>
          <a:noFill/>
        </p:spPr>
        <p:txBody>
          <a:bodyPr wrap="square" rtlCol="0">
            <a:spAutoFit/>
          </a:bodyPr>
          <a:lstStyle/>
          <a:p>
            <a:r>
              <a:rPr lang="pt-BR" dirty="0">
                <a:solidFill>
                  <a:srgbClr val="77C800"/>
                </a:solidFill>
                <a:latin typeface="feather"/>
              </a:rPr>
              <a:t>*Escolher tópico de exercícios</a:t>
            </a:r>
          </a:p>
        </p:txBody>
      </p:sp>
      <p:sp>
        <p:nvSpPr>
          <p:cNvPr id="9" name="CaixaDeTexto 8">
            <a:extLst>
              <a:ext uri="{FF2B5EF4-FFF2-40B4-BE49-F238E27FC236}">
                <a16:creationId xmlns:a16="http://schemas.microsoft.com/office/drawing/2014/main" id="{F751D0BC-E224-478A-94BE-216524DE1FFF}"/>
              </a:ext>
            </a:extLst>
          </p:cNvPr>
          <p:cNvSpPr txBox="1"/>
          <p:nvPr/>
        </p:nvSpPr>
        <p:spPr>
          <a:xfrm>
            <a:off x="6914229" y="1440196"/>
            <a:ext cx="1785082" cy="646331"/>
          </a:xfrm>
          <a:prstGeom prst="rect">
            <a:avLst/>
          </a:prstGeom>
          <a:noFill/>
        </p:spPr>
        <p:txBody>
          <a:bodyPr wrap="square" rtlCol="0">
            <a:spAutoFit/>
          </a:bodyPr>
          <a:lstStyle/>
          <a:p>
            <a:r>
              <a:rPr lang="pt-BR" dirty="0">
                <a:solidFill>
                  <a:srgbClr val="77C800"/>
                </a:solidFill>
                <a:latin typeface="feather"/>
              </a:rPr>
              <a:t>*Responder ao questionário</a:t>
            </a:r>
          </a:p>
        </p:txBody>
      </p:sp>
      <p:pic>
        <p:nvPicPr>
          <p:cNvPr id="3074" name="Picture 2" descr="Duolingo redesigned its owl to guilt-trip you even harder - The Verge">
            <a:extLst>
              <a:ext uri="{FF2B5EF4-FFF2-40B4-BE49-F238E27FC236}">
                <a16:creationId xmlns:a16="http://schemas.microsoft.com/office/drawing/2014/main" id="{BD52C2FA-452C-478B-9902-F2695BF8AE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05" t="12530" r="73210" b="62764"/>
          <a:stretch/>
        </p:blipFill>
        <p:spPr bwMode="auto">
          <a:xfrm>
            <a:off x="2681016" y="2634155"/>
            <a:ext cx="1174350" cy="9233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uolingo redesigned its owl to guilt-trip you even harder - The Verge">
            <a:extLst>
              <a:ext uri="{FF2B5EF4-FFF2-40B4-BE49-F238E27FC236}">
                <a16:creationId xmlns:a16="http://schemas.microsoft.com/office/drawing/2014/main" id="{1353FCB8-289D-463F-B962-6A024924A5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05" t="12530" r="73210" b="62764"/>
          <a:stretch/>
        </p:blipFill>
        <p:spPr bwMode="auto">
          <a:xfrm>
            <a:off x="4840698" y="2634155"/>
            <a:ext cx="1174350" cy="9233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Duolingo redesigned its owl to guilt-trip you even harder - The Verge">
            <a:extLst>
              <a:ext uri="{FF2B5EF4-FFF2-40B4-BE49-F238E27FC236}">
                <a16:creationId xmlns:a16="http://schemas.microsoft.com/office/drawing/2014/main" id="{6D29ED08-E2D5-4B31-9046-4621C4ABF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417" t="16402" r="28998" b="58892"/>
          <a:stretch/>
        </p:blipFill>
        <p:spPr bwMode="auto">
          <a:xfrm>
            <a:off x="7245464" y="2634155"/>
            <a:ext cx="1174350" cy="92333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uolingo redesigned its owl to guilt-trip you even harder - The Verge">
            <a:extLst>
              <a:ext uri="{FF2B5EF4-FFF2-40B4-BE49-F238E27FC236}">
                <a16:creationId xmlns:a16="http://schemas.microsoft.com/office/drawing/2014/main" id="{30CCCDF9-3984-4C2E-B73F-27ED97C042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417" t="16402" r="28998" b="58892"/>
          <a:stretch/>
        </p:blipFill>
        <p:spPr bwMode="auto">
          <a:xfrm>
            <a:off x="9856317" y="2634155"/>
            <a:ext cx="1174350" cy="923330"/>
          </a:xfrm>
          <a:prstGeom prst="rect">
            <a:avLst/>
          </a:prstGeom>
          <a:noFill/>
          <a:extLst>
            <a:ext uri="{909E8E84-426E-40DD-AFC4-6F175D3DCCD1}">
              <a14:hiddenFill xmlns:a14="http://schemas.microsoft.com/office/drawing/2010/main">
                <a:solidFill>
                  <a:srgbClr val="FFFFFF"/>
                </a:solidFill>
              </a14:hiddenFill>
            </a:ext>
          </a:extLst>
        </p:spPr>
      </p:pic>
      <p:sp>
        <p:nvSpPr>
          <p:cNvPr id="36" name="Retângulo: Cantos Arredondados 35">
            <a:extLst>
              <a:ext uri="{FF2B5EF4-FFF2-40B4-BE49-F238E27FC236}">
                <a16:creationId xmlns:a16="http://schemas.microsoft.com/office/drawing/2014/main" id="{C26D339B-F771-4A2F-A91C-4AD1B42EDE1D}"/>
              </a:ext>
            </a:extLst>
          </p:cNvPr>
          <p:cNvSpPr/>
          <p:nvPr/>
        </p:nvSpPr>
        <p:spPr>
          <a:xfrm>
            <a:off x="2337550" y="3558449"/>
            <a:ext cx="1861282" cy="1095616"/>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5601165A-FC1C-4B85-B496-315AF908DB81}"/>
              </a:ext>
            </a:extLst>
          </p:cNvPr>
          <p:cNvSpPr txBox="1"/>
          <p:nvPr/>
        </p:nvSpPr>
        <p:spPr>
          <a:xfrm>
            <a:off x="2370177" y="3638111"/>
            <a:ext cx="1844968" cy="923330"/>
          </a:xfrm>
          <a:prstGeom prst="rect">
            <a:avLst/>
          </a:prstGeom>
          <a:noFill/>
        </p:spPr>
        <p:txBody>
          <a:bodyPr wrap="square" rtlCol="0">
            <a:spAutoFit/>
          </a:bodyPr>
          <a:lstStyle/>
          <a:p>
            <a:r>
              <a:rPr lang="pt-BR" dirty="0">
                <a:solidFill>
                  <a:srgbClr val="77C800"/>
                </a:solidFill>
                <a:latin typeface="feather"/>
              </a:rPr>
              <a:t>*muitas opções</a:t>
            </a:r>
            <a:br>
              <a:rPr lang="pt-BR" dirty="0">
                <a:solidFill>
                  <a:srgbClr val="77C800"/>
                </a:solidFill>
                <a:latin typeface="feather"/>
              </a:rPr>
            </a:br>
            <a:r>
              <a:rPr lang="pt-BR" dirty="0">
                <a:solidFill>
                  <a:srgbClr val="77C800"/>
                </a:solidFill>
                <a:latin typeface="feather"/>
              </a:rPr>
              <a:t>*motivado pela escolha</a:t>
            </a:r>
          </a:p>
        </p:txBody>
      </p:sp>
      <p:sp>
        <p:nvSpPr>
          <p:cNvPr id="38" name="Retângulo: Cantos Arredondados 37">
            <a:extLst>
              <a:ext uri="{FF2B5EF4-FFF2-40B4-BE49-F238E27FC236}">
                <a16:creationId xmlns:a16="http://schemas.microsoft.com/office/drawing/2014/main" id="{8ECB3F53-E869-4569-8A82-2F99F69D6FD5}"/>
              </a:ext>
            </a:extLst>
          </p:cNvPr>
          <p:cNvSpPr/>
          <p:nvPr/>
        </p:nvSpPr>
        <p:spPr>
          <a:xfrm>
            <a:off x="4372224" y="3557485"/>
            <a:ext cx="2262154" cy="1095617"/>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E98EF1DB-CAE0-4597-9369-C485C1D071C0}"/>
              </a:ext>
            </a:extLst>
          </p:cNvPr>
          <p:cNvSpPr txBox="1"/>
          <p:nvPr/>
        </p:nvSpPr>
        <p:spPr>
          <a:xfrm>
            <a:off x="4407253" y="3593814"/>
            <a:ext cx="2262154" cy="1354217"/>
          </a:xfrm>
          <a:prstGeom prst="rect">
            <a:avLst/>
          </a:prstGeom>
          <a:noFill/>
        </p:spPr>
        <p:txBody>
          <a:bodyPr wrap="square" rtlCol="0">
            <a:spAutoFit/>
          </a:bodyPr>
          <a:lstStyle/>
          <a:p>
            <a:r>
              <a:rPr lang="pt-BR" sz="1600" dirty="0">
                <a:solidFill>
                  <a:srgbClr val="77C800"/>
                </a:solidFill>
                <a:latin typeface="feather"/>
              </a:rPr>
              <a:t>*Varias situações diferentes</a:t>
            </a:r>
          </a:p>
          <a:p>
            <a:r>
              <a:rPr lang="pt-BR" sz="1600" dirty="0">
                <a:solidFill>
                  <a:srgbClr val="77C800"/>
                </a:solidFill>
                <a:latin typeface="feather"/>
              </a:rPr>
              <a:t>*Pensando em uma cena real</a:t>
            </a:r>
            <a:br>
              <a:rPr lang="pt-BR" dirty="0">
                <a:solidFill>
                  <a:srgbClr val="77C800"/>
                </a:solidFill>
                <a:latin typeface="feather"/>
              </a:rPr>
            </a:br>
            <a:endParaRPr lang="pt-BR" dirty="0">
              <a:solidFill>
                <a:srgbClr val="77C800"/>
              </a:solidFill>
              <a:latin typeface="feather"/>
            </a:endParaRPr>
          </a:p>
        </p:txBody>
      </p:sp>
      <p:sp>
        <p:nvSpPr>
          <p:cNvPr id="39" name="Retângulo: Cantos Arredondados 38">
            <a:extLst>
              <a:ext uri="{FF2B5EF4-FFF2-40B4-BE49-F238E27FC236}">
                <a16:creationId xmlns:a16="http://schemas.microsoft.com/office/drawing/2014/main" id="{A4A8B397-4EC8-4728-9E34-418C4512FECB}"/>
              </a:ext>
            </a:extLst>
          </p:cNvPr>
          <p:cNvSpPr/>
          <p:nvPr/>
        </p:nvSpPr>
        <p:spPr>
          <a:xfrm>
            <a:off x="6838028" y="3561171"/>
            <a:ext cx="2064933" cy="1091931"/>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1831C211-DC9C-4104-8D74-E337C255CA0E}"/>
              </a:ext>
            </a:extLst>
          </p:cNvPr>
          <p:cNvSpPr txBox="1"/>
          <p:nvPr/>
        </p:nvSpPr>
        <p:spPr>
          <a:xfrm>
            <a:off x="6976502" y="3557485"/>
            <a:ext cx="1722810" cy="1092607"/>
          </a:xfrm>
          <a:prstGeom prst="rect">
            <a:avLst/>
          </a:prstGeom>
          <a:noFill/>
        </p:spPr>
        <p:txBody>
          <a:bodyPr wrap="square" rtlCol="0">
            <a:spAutoFit/>
          </a:bodyPr>
          <a:lstStyle/>
          <a:p>
            <a:r>
              <a:rPr lang="pt-BR" sz="1300" dirty="0">
                <a:solidFill>
                  <a:srgbClr val="77C800"/>
                </a:solidFill>
                <a:latin typeface="feather"/>
              </a:rPr>
              <a:t>*Medo de perder a ofensiva</a:t>
            </a:r>
          </a:p>
          <a:p>
            <a:r>
              <a:rPr lang="pt-BR" sz="1300" dirty="0">
                <a:solidFill>
                  <a:srgbClr val="77C800"/>
                </a:solidFill>
                <a:latin typeface="feather"/>
              </a:rPr>
              <a:t>*Insegurança,</a:t>
            </a:r>
          </a:p>
          <a:p>
            <a:r>
              <a:rPr lang="pt-BR" sz="1300" dirty="0">
                <a:solidFill>
                  <a:srgbClr val="77C800"/>
                </a:solidFill>
                <a:latin typeface="feather"/>
              </a:rPr>
              <a:t>*Muito repetitivo(um pouco entediante)</a:t>
            </a:r>
          </a:p>
        </p:txBody>
      </p:sp>
      <p:sp>
        <p:nvSpPr>
          <p:cNvPr id="40" name="Retângulo: Cantos Arredondados 39">
            <a:extLst>
              <a:ext uri="{FF2B5EF4-FFF2-40B4-BE49-F238E27FC236}">
                <a16:creationId xmlns:a16="http://schemas.microsoft.com/office/drawing/2014/main" id="{5A0D589B-5CC5-4123-B0B8-943F025853A6}"/>
              </a:ext>
            </a:extLst>
          </p:cNvPr>
          <p:cNvSpPr/>
          <p:nvPr/>
        </p:nvSpPr>
        <p:spPr>
          <a:xfrm>
            <a:off x="9041118" y="3563873"/>
            <a:ext cx="2586148" cy="1086219"/>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E0109E83-64FD-4C9F-B7FB-CD3F2157C5C9}"/>
              </a:ext>
            </a:extLst>
          </p:cNvPr>
          <p:cNvSpPr txBox="1"/>
          <p:nvPr/>
        </p:nvSpPr>
        <p:spPr>
          <a:xfrm>
            <a:off x="9041119" y="3561167"/>
            <a:ext cx="2586147" cy="1077218"/>
          </a:xfrm>
          <a:prstGeom prst="rect">
            <a:avLst/>
          </a:prstGeom>
          <a:noFill/>
        </p:spPr>
        <p:txBody>
          <a:bodyPr wrap="square" rtlCol="0">
            <a:spAutoFit/>
          </a:bodyPr>
          <a:lstStyle/>
          <a:p>
            <a:r>
              <a:rPr lang="pt-BR" sz="1600" dirty="0">
                <a:solidFill>
                  <a:srgbClr val="77C800"/>
                </a:solidFill>
                <a:latin typeface="feather"/>
              </a:rPr>
              <a:t>*anuncio e propaganda do próprio app,</a:t>
            </a:r>
          </a:p>
          <a:p>
            <a:r>
              <a:rPr lang="pt-BR" sz="1600" dirty="0">
                <a:solidFill>
                  <a:srgbClr val="77C800"/>
                </a:solidFill>
                <a:latin typeface="feather"/>
              </a:rPr>
              <a:t>*Gosta de ver o desempenho</a:t>
            </a:r>
          </a:p>
        </p:txBody>
      </p:sp>
      <p:grpSp>
        <p:nvGrpSpPr>
          <p:cNvPr id="31" name="Agrupar 30">
            <a:extLst>
              <a:ext uri="{FF2B5EF4-FFF2-40B4-BE49-F238E27FC236}">
                <a16:creationId xmlns:a16="http://schemas.microsoft.com/office/drawing/2014/main" id="{10E87782-F80A-4F68-A097-C5E705AC6644}"/>
              </a:ext>
            </a:extLst>
          </p:cNvPr>
          <p:cNvGrpSpPr/>
          <p:nvPr/>
        </p:nvGrpSpPr>
        <p:grpSpPr>
          <a:xfrm>
            <a:off x="2693184" y="4834225"/>
            <a:ext cx="1150012" cy="737249"/>
            <a:chOff x="1806776" y="4946192"/>
            <a:chExt cx="1150012" cy="737249"/>
          </a:xfrm>
        </p:grpSpPr>
        <p:pic>
          <p:nvPicPr>
            <p:cNvPr id="3078" name="Picture 6" descr="ícone Appliances, celular, telefone, mobile, telemóvel, smartphone Livre de  Kitchen Appliances, Computers and Electronics">
              <a:extLst>
                <a:ext uri="{FF2B5EF4-FFF2-40B4-BE49-F238E27FC236}">
                  <a16:creationId xmlns:a16="http://schemas.microsoft.com/office/drawing/2014/main" id="{66491F2F-8793-439E-8E93-0E6A1CF930E0}"/>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23320" t="7962" r="22469" b="7477"/>
            <a:stretch/>
          </p:blipFill>
          <p:spPr bwMode="auto">
            <a:xfrm rot="5400000">
              <a:off x="2013157" y="4739811"/>
              <a:ext cx="737249" cy="11500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uolingo - Language Learning on the App Store">
              <a:extLst>
                <a:ext uri="{FF2B5EF4-FFF2-40B4-BE49-F238E27FC236}">
                  <a16:creationId xmlns:a16="http://schemas.microsoft.com/office/drawing/2014/main" id="{6BE217B7-74B7-490E-954E-DAA7A4AC6C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92" t="16329" r="31682" b="15753"/>
            <a:stretch/>
          </p:blipFill>
          <p:spPr bwMode="auto">
            <a:xfrm>
              <a:off x="2199283" y="5113009"/>
              <a:ext cx="401042" cy="3914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Agrupar 43">
            <a:extLst>
              <a:ext uri="{FF2B5EF4-FFF2-40B4-BE49-F238E27FC236}">
                <a16:creationId xmlns:a16="http://schemas.microsoft.com/office/drawing/2014/main" id="{7233FE17-6928-443B-8BBA-57BF29A49AA3}"/>
              </a:ext>
            </a:extLst>
          </p:cNvPr>
          <p:cNvGrpSpPr/>
          <p:nvPr/>
        </p:nvGrpSpPr>
        <p:grpSpPr>
          <a:xfrm>
            <a:off x="4928295" y="4825244"/>
            <a:ext cx="1150012" cy="737249"/>
            <a:chOff x="1806776" y="4946192"/>
            <a:chExt cx="1150012" cy="737249"/>
          </a:xfrm>
        </p:grpSpPr>
        <p:pic>
          <p:nvPicPr>
            <p:cNvPr id="45" name="Picture 6" descr="ícone Appliances, celular, telefone, mobile, telemóvel, smartphone Livre de  Kitchen Appliances, Computers and Electronics">
              <a:extLst>
                <a:ext uri="{FF2B5EF4-FFF2-40B4-BE49-F238E27FC236}">
                  <a16:creationId xmlns:a16="http://schemas.microsoft.com/office/drawing/2014/main" id="{0331B1A6-1149-451D-9BE0-7CB038D0936B}"/>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23320" t="7962" r="22469" b="7477"/>
            <a:stretch/>
          </p:blipFill>
          <p:spPr bwMode="auto">
            <a:xfrm rot="5400000">
              <a:off x="2013157" y="4739811"/>
              <a:ext cx="737249" cy="11500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Duolingo - Language Learning on the App Store">
              <a:extLst>
                <a:ext uri="{FF2B5EF4-FFF2-40B4-BE49-F238E27FC236}">
                  <a16:creationId xmlns:a16="http://schemas.microsoft.com/office/drawing/2014/main" id="{99C5F2D3-D03B-4EF0-837F-2CF594443F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92" t="16329" r="31682" b="15753"/>
            <a:stretch/>
          </p:blipFill>
          <p:spPr bwMode="auto">
            <a:xfrm>
              <a:off x="2199283" y="5113009"/>
              <a:ext cx="401042" cy="3914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Agrupar 46">
            <a:extLst>
              <a:ext uri="{FF2B5EF4-FFF2-40B4-BE49-F238E27FC236}">
                <a16:creationId xmlns:a16="http://schemas.microsoft.com/office/drawing/2014/main" id="{FC668336-A13D-4A22-8236-858C0D2A725B}"/>
              </a:ext>
            </a:extLst>
          </p:cNvPr>
          <p:cNvGrpSpPr/>
          <p:nvPr/>
        </p:nvGrpSpPr>
        <p:grpSpPr>
          <a:xfrm>
            <a:off x="7251918" y="4819181"/>
            <a:ext cx="1150012" cy="737249"/>
            <a:chOff x="1806776" y="4946192"/>
            <a:chExt cx="1150012" cy="737249"/>
          </a:xfrm>
        </p:grpSpPr>
        <p:pic>
          <p:nvPicPr>
            <p:cNvPr id="48" name="Picture 6" descr="ícone Appliances, celular, telefone, mobile, telemóvel, smartphone Livre de  Kitchen Appliances, Computers and Electronics">
              <a:extLst>
                <a:ext uri="{FF2B5EF4-FFF2-40B4-BE49-F238E27FC236}">
                  <a16:creationId xmlns:a16="http://schemas.microsoft.com/office/drawing/2014/main" id="{2E67D3F4-D5F3-4FD8-9586-D1ABB0B1559C}"/>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23320" t="7962" r="22469" b="7477"/>
            <a:stretch/>
          </p:blipFill>
          <p:spPr bwMode="auto">
            <a:xfrm rot="5400000">
              <a:off x="2013157" y="4739811"/>
              <a:ext cx="737249" cy="11500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Duolingo - Language Learning on the App Store">
              <a:extLst>
                <a:ext uri="{FF2B5EF4-FFF2-40B4-BE49-F238E27FC236}">
                  <a16:creationId xmlns:a16="http://schemas.microsoft.com/office/drawing/2014/main" id="{C2C44361-C064-43B5-94BE-1478B3766A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92" t="16329" r="31682" b="15753"/>
            <a:stretch/>
          </p:blipFill>
          <p:spPr bwMode="auto">
            <a:xfrm>
              <a:off x="2199283" y="5113009"/>
              <a:ext cx="401042" cy="3914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Agrupar 49">
            <a:extLst>
              <a:ext uri="{FF2B5EF4-FFF2-40B4-BE49-F238E27FC236}">
                <a16:creationId xmlns:a16="http://schemas.microsoft.com/office/drawing/2014/main" id="{B90A5016-8045-4C26-B062-E1F32F6F7466}"/>
              </a:ext>
            </a:extLst>
          </p:cNvPr>
          <p:cNvGrpSpPr/>
          <p:nvPr/>
        </p:nvGrpSpPr>
        <p:grpSpPr>
          <a:xfrm>
            <a:off x="9868486" y="4819181"/>
            <a:ext cx="1150012" cy="737249"/>
            <a:chOff x="1806776" y="4946192"/>
            <a:chExt cx="1150012" cy="737249"/>
          </a:xfrm>
        </p:grpSpPr>
        <p:pic>
          <p:nvPicPr>
            <p:cNvPr id="51" name="Picture 6" descr="ícone Appliances, celular, telefone, mobile, telemóvel, smartphone Livre de  Kitchen Appliances, Computers and Electronics">
              <a:extLst>
                <a:ext uri="{FF2B5EF4-FFF2-40B4-BE49-F238E27FC236}">
                  <a16:creationId xmlns:a16="http://schemas.microsoft.com/office/drawing/2014/main" id="{0F13DB84-F04F-41B1-A3E2-ABDD3D89D53F}"/>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23320" t="7962" r="22469" b="7477"/>
            <a:stretch/>
          </p:blipFill>
          <p:spPr bwMode="auto">
            <a:xfrm rot="5400000">
              <a:off x="2013157" y="4739811"/>
              <a:ext cx="737249" cy="115001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Duolingo - Language Learning on the App Store">
              <a:extLst>
                <a:ext uri="{FF2B5EF4-FFF2-40B4-BE49-F238E27FC236}">
                  <a16:creationId xmlns:a16="http://schemas.microsoft.com/office/drawing/2014/main" id="{07E324A8-C6AE-42EF-A316-B25CD16317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792" t="16329" r="31682" b="15753"/>
            <a:stretch/>
          </p:blipFill>
          <p:spPr bwMode="auto">
            <a:xfrm>
              <a:off x="2199283" y="5113009"/>
              <a:ext cx="401042" cy="391491"/>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tângulo: Cantos Arredondados 52">
            <a:extLst>
              <a:ext uri="{FF2B5EF4-FFF2-40B4-BE49-F238E27FC236}">
                <a16:creationId xmlns:a16="http://schemas.microsoft.com/office/drawing/2014/main" id="{4CB374A1-7C7E-46E7-B8D0-473C56FEBED1}"/>
              </a:ext>
            </a:extLst>
          </p:cNvPr>
          <p:cNvSpPr/>
          <p:nvPr/>
        </p:nvSpPr>
        <p:spPr>
          <a:xfrm>
            <a:off x="2362020" y="5659144"/>
            <a:ext cx="1861282" cy="820631"/>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DA595B52-9F4C-4AFE-BA6F-15A8C0BE50F1}"/>
              </a:ext>
            </a:extLst>
          </p:cNvPr>
          <p:cNvSpPr txBox="1"/>
          <p:nvPr/>
        </p:nvSpPr>
        <p:spPr>
          <a:xfrm>
            <a:off x="2370177" y="5713793"/>
            <a:ext cx="1836812" cy="646331"/>
          </a:xfrm>
          <a:prstGeom prst="rect">
            <a:avLst/>
          </a:prstGeom>
          <a:noFill/>
        </p:spPr>
        <p:txBody>
          <a:bodyPr wrap="square" rtlCol="0">
            <a:spAutoFit/>
          </a:bodyPr>
          <a:lstStyle/>
          <a:p>
            <a:r>
              <a:rPr lang="pt-BR" dirty="0">
                <a:solidFill>
                  <a:srgbClr val="77C800"/>
                </a:solidFill>
                <a:latin typeface="feather"/>
              </a:rPr>
              <a:t>*colocar barra de pesquisa</a:t>
            </a:r>
          </a:p>
        </p:txBody>
      </p:sp>
      <p:sp>
        <p:nvSpPr>
          <p:cNvPr id="55" name="Retângulo: Cantos Arredondados 54">
            <a:extLst>
              <a:ext uri="{FF2B5EF4-FFF2-40B4-BE49-F238E27FC236}">
                <a16:creationId xmlns:a16="http://schemas.microsoft.com/office/drawing/2014/main" id="{36EE4763-0A22-41C5-AFBA-FAA1BE5AC589}"/>
              </a:ext>
            </a:extLst>
          </p:cNvPr>
          <p:cNvSpPr/>
          <p:nvPr/>
        </p:nvSpPr>
        <p:spPr>
          <a:xfrm>
            <a:off x="4376296" y="5659144"/>
            <a:ext cx="2227125" cy="820631"/>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5AA1AEF8-6633-49EC-836A-5E48EC6AFB60}"/>
              </a:ext>
            </a:extLst>
          </p:cNvPr>
          <p:cNvSpPr txBox="1"/>
          <p:nvPr/>
        </p:nvSpPr>
        <p:spPr>
          <a:xfrm>
            <a:off x="4407253" y="5713793"/>
            <a:ext cx="2213716" cy="738664"/>
          </a:xfrm>
          <a:prstGeom prst="rect">
            <a:avLst/>
          </a:prstGeom>
          <a:noFill/>
        </p:spPr>
        <p:txBody>
          <a:bodyPr wrap="square" rtlCol="0">
            <a:spAutoFit/>
          </a:bodyPr>
          <a:lstStyle/>
          <a:p>
            <a:r>
              <a:rPr lang="pt-BR" sz="1400" dirty="0">
                <a:solidFill>
                  <a:srgbClr val="77C800"/>
                </a:solidFill>
                <a:latin typeface="feather"/>
              </a:rPr>
              <a:t>*colocar indicador de quanto falta para desbloquear próximas fases</a:t>
            </a:r>
          </a:p>
        </p:txBody>
      </p:sp>
      <p:sp>
        <p:nvSpPr>
          <p:cNvPr id="56" name="Retângulo: Cantos Arredondados 55">
            <a:extLst>
              <a:ext uri="{FF2B5EF4-FFF2-40B4-BE49-F238E27FC236}">
                <a16:creationId xmlns:a16="http://schemas.microsoft.com/office/drawing/2014/main" id="{117EA80F-5D23-4513-86AF-92F8AC9E8E00}"/>
              </a:ext>
            </a:extLst>
          </p:cNvPr>
          <p:cNvSpPr/>
          <p:nvPr/>
        </p:nvSpPr>
        <p:spPr>
          <a:xfrm>
            <a:off x="6837704" y="5659144"/>
            <a:ext cx="2064933" cy="820631"/>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a:extLst>
              <a:ext uri="{FF2B5EF4-FFF2-40B4-BE49-F238E27FC236}">
                <a16:creationId xmlns:a16="http://schemas.microsoft.com/office/drawing/2014/main" id="{A769568C-44DD-40B5-9ADA-AFF7992E3571}"/>
              </a:ext>
            </a:extLst>
          </p:cNvPr>
          <p:cNvSpPr txBox="1"/>
          <p:nvPr/>
        </p:nvSpPr>
        <p:spPr>
          <a:xfrm>
            <a:off x="6837704" y="5658134"/>
            <a:ext cx="2064933" cy="830997"/>
          </a:xfrm>
          <a:prstGeom prst="rect">
            <a:avLst/>
          </a:prstGeom>
          <a:noFill/>
        </p:spPr>
        <p:txBody>
          <a:bodyPr wrap="square" rtlCol="0">
            <a:spAutoFit/>
          </a:bodyPr>
          <a:lstStyle/>
          <a:p>
            <a:r>
              <a:rPr lang="pt-BR" sz="1200" dirty="0">
                <a:solidFill>
                  <a:srgbClr val="77C800"/>
                </a:solidFill>
                <a:latin typeface="feather"/>
              </a:rPr>
              <a:t>*Ter variedade maior de exercícios </a:t>
            </a:r>
            <a:br>
              <a:rPr lang="pt-BR" sz="1200" dirty="0">
                <a:solidFill>
                  <a:srgbClr val="77C800"/>
                </a:solidFill>
                <a:latin typeface="feather"/>
              </a:rPr>
            </a:br>
            <a:r>
              <a:rPr lang="pt-BR" sz="1200" dirty="0">
                <a:solidFill>
                  <a:srgbClr val="77C800"/>
                </a:solidFill>
                <a:latin typeface="feather"/>
              </a:rPr>
              <a:t>*poucas variações do mesmo exemplo</a:t>
            </a:r>
          </a:p>
        </p:txBody>
      </p:sp>
      <p:sp>
        <p:nvSpPr>
          <p:cNvPr id="57" name="Retângulo: Cantos Arredondados 56">
            <a:extLst>
              <a:ext uri="{FF2B5EF4-FFF2-40B4-BE49-F238E27FC236}">
                <a16:creationId xmlns:a16="http://schemas.microsoft.com/office/drawing/2014/main" id="{92533138-C275-4FD2-9BCC-6AF67C005F34}"/>
              </a:ext>
            </a:extLst>
          </p:cNvPr>
          <p:cNvSpPr/>
          <p:nvPr/>
        </p:nvSpPr>
        <p:spPr>
          <a:xfrm>
            <a:off x="9041118" y="5659144"/>
            <a:ext cx="2586148" cy="820631"/>
          </a:xfrm>
          <a:prstGeom prst="roundRect">
            <a:avLst>
              <a:gd name="adj" fmla="val 5951"/>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a:extLst>
              <a:ext uri="{FF2B5EF4-FFF2-40B4-BE49-F238E27FC236}">
                <a16:creationId xmlns:a16="http://schemas.microsoft.com/office/drawing/2014/main" id="{4F117FCB-7DC2-4722-B69D-AEE0CA213AE2}"/>
              </a:ext>
            </a:extLst>
          </p:cNvPr>
          <p:cNvSpPr txBox="1"/>
          <p:nvPr/>
        </p:nvSpPr>
        <p:spPr>
          <a:xfrm>
            <a:off x="9081710" y="5746293"/>
            <a:ext cx="2504963" cy="646331"/>
          </a:xfrm>
          <a:prstGeom prst="rect">
            <a:avLst/>
          </a:prstGeom>
          <a:noFill/>
        </p:spPr>
        <p:txBody>
          <a:bodyPr wrap="square" rtlCol="0">
            <a:spAutoFit/>
          </a:bodyPr>
          <a:lstStyle/>
          <a:p>
            <a:r>
              <a:rPr lang="pt-BR" dirty="0">
                <a:solidFill>
                  <a:srgbClr val="77C800"/>
                </a:solidFill>
                <a:latin typeface="feather"/>
              </a:rPr>
              <a:t>*Diminuir a frequência dos anúncios</a:t>
            </a:r>
          </a:p>
        </p:txBody>
      </p:sp>
      <p:grpSp>
        <p:nvGrpSpPr>
          <p:cNvPr id="42" name="Agrupar 41">
            <a:extLst>
              <a:ext uri="{FF2B5EF4-FFF2-40B4-BE49-F238E27FC236}">
                <a16:creationId xmlns:a16="http://schemas.microsoft.com/office/drawing/2014/main" id="{BB31DF8C-EAD1-415A-BCFA-33C37CC227A3}"/>
              </a:ext>
            </a:extLst>
          </p:cNvPr>
          <p:cNvGrpSpPr/>
          <p:nvPr/>
        </p:nvGrpSpPr>
        <p:grpSpPr>
          <a:xfrm>
            <a:off x="1308089" y="261179"/>
            <a:ext cx="646331" cy="6304381"/>
            <a:chOff x="235599" y="251821"/>
            <a:chExt cx="646331" cy="6304381"/>
          </a:xfrm>
        </p:grpSpPr>
        <p:sp>
          <p:nvSpPr>
            <p:cNvPr id="41" name="CaixaDeTexto 40">
              <a:extLst>
                <a:ext uri="{FF2B5EF4-FFF2-40B4-BE49-F238E27FC236}">
                  <a16:creationId xmlns:a16="http://schemas.microsoft.com/office/drawing/2014/main" id="{F1DB9B76-8869-4D8D-8F27-5F5ECB089F59}"/>
                </a:ext>
              </a:extLst>
            </p:cNvPr>
            <p:cNvSpPr txBox="1"/>
            <p:nvPr/>
          </p:nvSpPr>
          <p:spPr>
            <a:xfrm rot="16200000">
              <a:off x="182179" y="449710"/>
              <a:ext cx="765110" cy="369332"/>
            </a:xfrm>
            <a:prstGeom prst="rect">
              <a:avLst/>
            </a:prstGeom>
            <a:noFill/>
          </p:spPr>
          <p:txBody>
            <a:bodyPr wrap="square" rtlCol="0">
              <a:spAutoFit/>
            </a:bodyPr>
            <a:lstStyle/>
            <a:p>
              <a:r>
                <a:rPr lang="pt-BR" b="1" dirty="0">
                  <a:solidFill>
                    <a:srgbClr val="77C800"/>
                  </a:solidFill>
                  <a:latin typeface="feather"/>
                </a:rPr>
                <a:t>FASES</a:t>
              </a:r>
            </a:p>
          </p:txBody>
        </p:sp>
        <p:sp>
          <p:nvSpPr>
            <p:cNvPr id="59" name="CaixaDeTexto 58">
              <a:extLst>
                <a:ext uri="{FF2B5EF4-FFF2-40B4-BE49-F238E27FC236}">
                  <a16:creationId xmlns:a16="http://schemas.microsoft.com/office/drawing/2014/main" id="{113DE478-B56B-41E2-9852-AEC8D3204C04}"/>
                </a:ext>
              </a:extLst>
            </p:cNvPr>
            <p:cNvSpPr txBox="1"/>
            <p:nvPr/>
          </p:nvSpPr>
          <p:spPr>
            <a:xfrm rot="16200000">
              <a:off x="-35432" y="1586786"/>
              <a:ext cx="1200329" cy="369332"/>
            </a:xfrm>
            <a:prstGeom prst="rect">
              <a:avLst/>
            </a:prstGeom>
            <a:noFill/>
          </p:spPr>
          <p:txBody>
            <a:bodyPr wrap="square" rtlCol="0">
              <a:spAutoFit/>
            </a:bodyPr>
            <a:lstStyle/>
            <a:p>
              <a:pPr algn="ctr"/>
              <a:r>
                <a:rPr lang="pt-BR" b="1" dirty="0">
                  <a:solidFill>
                    <a:srgbClr val="77C800"/>
                  </a:solidFill>
                  <a:latin typeface="feather"/>
                </a:rPr>
                <a:t>FAZ</a:t>
              </a:r>
            </a:p>
          </p:txBody>
        </p:sp>
        <p:sp>
          <p:nvSpPr>
            <p:cNvPr id="60" name="CaixaDeTexto 59">
              <a:extLst>
                <a:ext uri="{FF2B5EF4-FFF2-40B4-BE49-F238E27FC236}">
                  <a16:creationId xmlns:a16="http://schemas.microsoft.com/office/drawing/2014/main" id="{F476BDA2-294B-40C0-9782-B31E1CAE767A}"/>
                </a:ext>
              </a:extLst>
            </p:cNvPr>
            <p:cNvSpPr txBox="1"/>
            <p:nvPr/>
          </p:nvSpPr>
          <p:spPr>
            <a:xfrm rot="16200000">
              <a:off x="-23807" y="2790668"/>
              <a:ext cx="1177079" cy="369332"/>
            </a:xfrm>
            <a:prstGeom prst="rect">
              <a:avLst/>
            </a:prstGeom>
            <a:noFill/>
          </p:spPr>
          <p:txBody>
            <a:bodyPr wrap="square" rtlCol="0">
              <a:spAutoFit/>
            </a:bodyPr>
            <a:lstStyle/>
            <a:p>
              <a:pPr algn="ctr"/>
              <a:r>
                <a:rPr lang="pt-BR" b="1" dirty="0">
                  <a:solidFill>
                    <a:srgbClr val="77C800"/>
                  </a:solidFill>
                  <a:latin typeface="feather"/>
                </a:rPr>
                <a:t>SENTE</a:t>
              </a:r>
            </a:p>
          </p:txBody>
        </p:sp>
        <p:sp>
          <p:nvSpPr>
            <p:cNvPr id="61" name="CaixaDeTexto 60">
              <a:extLst>
                <a:ext uri="{FF2B5EF4-FFF2-40B4-BE49-F238E27FC236}">
                  <a16:creationId xmlns:a16="http://schemas.microsoft.com/office/drawing/2014/main" id="{3238F1F3-5A31-4999-BB0E-0A37F7B2A1A5}"/>
                </a:ext>
              </a:extLst>
            </p:cNvPr>
            <p:cNvSpPr txBox="1"/>
            <p:nvPr/>
          </p:nvSpPr>
          <p:spPr>
            <a:xfrm rot="16200000">
              <a:off x="12462" y="3919123"/>
              <a:ext cx="1092606" cy="369332"/>
            </a:xfrm>
            <a:prstGeom prst="rect">
              <a:avLst/>
            </a:prstGeom>
            <a:noFill/>
          </p:spPr>
          <p:txBody>
            <a:bodyPr wrap="square" rtlCol="0">
              <a:spAutoFit/>
            </a:bodyPr>
            <a:lstStyle/>
            <a:p>
              <a:pPr algn="ctr"/>
              <a:r>
                <a:rPr lang="pt-BR" b="1" dirty="0">
                  <a:solidFill>
                    <a:srgbClr val="77C800"/>
                  </a:solidFill>
                  <a:latin typeface="feather"/>
                </a:rPr>
                <a:t>PENSA</a:t>
              </a:r>
            </a:p>
          </p:txBody>
        </p:sp>
        <p:sp>
          <p:nvSpPr>
            <p:cNvPr id="62" name="CaixaDeTexto 61">
              <a:extLst>
                <a:ext uri="{FF2B5EF4-FFF2-40B4-BE49-F238E27FC236}">
                  <a16:creationId xmlns:a16="http://schemas.microsoft.com/office/drawing/2014/main" id="{88011881-F988-421D-BAB8-06F0BC6CF5E8}"/>
                </a:ext>
              </a:extLst>
            </p:cNvPr>
            <p:cNvSpPr txBox="1"/>
            <p:nvPr/>
          </p:nvSpPr>
          <p:spPr>
            <a:xfrm rot="16200000">
              <a:off x="20619" y="4923078"/>
              <a:ext cx="1092606" cy="369332"/>
            </a:xfrm>
            <a:prstGeom prst="rect">
              <a:avLst/>
            </a:prstGeom>
            <a:noFill/>
          </p:spPr>
          <p:txBody>
            <a:bodyPr wrap="square" rtlCol="0">
              <a:spAutoFit/>
            </a:bodyPr>
            <a:lstStyle/>
            <a:p>
              <a:pPr algn="ctr"/>
              <a:r>
                <a:rPr lang="pt-BR" b="1" dirty="0">
                  <a:solidFill>
                    <a:srgbClr val="77C800"/>
                  </a:solidFill>
                  <a:latin typeface="feather"/>
                </a:rPr>
                <a:t>CANAL</a:t>
              </a:r>
            </a:p>
          </p:txBody>
        </p:sp>
        <p:sp>
          <p:nvSpPr>
            <p:cNvPr id="63" name="CaixaDeTexto 62">
              <a:extLst>
                <a:ext uri="{FF2B5EF4-FFF2-40B4-BE49-F238E27FC236}">
                  <a16:creationId xmlns:a16="http://schemas.microsoft.com/office/drawing/2014/main" id="{89F5C427-52AE-485C-A31E-59243D9539A9}"/>
                </a:ext>
              </a:extLst>
            </p:cNvPr>
            <p:cNvSpPr txBox="1"/>
            <p:nvPr/>
          </p:nvSpPr>
          <p:spPr>
            <a:xfrm rot="16200000">
              <a:off x="148449" y="5822721"/>
              <a:ext cx="820631" cy="646331"/>
            </a:xfrm>
            <a:prstGeom prst="rect">
              <a:avLst/>
            </a:prstGeom>
            <a:noFill/>
          </p:spPr>
          <p:txBody>
            <a:bodyPr wrap="square" rtlCol="0">
              <a:spAutoFit/>
            </a:bodyPr>
            <a:lstStyle/>
            <a:p>
              <a:pPr algn="ctr"/>
              <a:r>
                <a:rPr lang="pt-BR" b="1" dirty="0">
                  <a:solidFill>
                    <a:srgbClr val="77C800"/>
                  </a:solidFill>
                  <a:latin typeface="feather"/>
                </a:rPr>
                <a:t>PRO-POSTA</a:t>
              </a:r>
            </a:p>
          </p:txBody>
        </p:sp>
      </p:grpSp>
      <p:sp>
        <p:nvSpPr>
          <p:cNvPr id="65" name="Lágrima 64">
            <a:extLst>
              <a:ext uri="{FF2B5EF4-FFF2-40B4-BE49-F238E27FC236}">
                <a16:creationId xmlns:a16="http://schemas.microsoft.com/office/drawing/2014/main" id="{0FDD97A8-14EE-458C-B1C7-F130E78A0E1B}"/>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5</a:t>
            </a:r>
            <a:endParaRPr lang="pt-BR" dirty="0">
              <a:solidFill>
                <a:schemeClr val="bg1"/>
              </a:solidFill>
              <a:latin typeface="feather"/>
            </a:endParaRPr>
          </a:p>
        </p:txBody>
      </p:sp>
      <p:sp>
        <p:nvSpPr>
          <p:cNvPr id="67" name="CaixaDeTexto 66">
            <a:extLst>
              <a:ext uri="{FF2B5EF4-FFF2-40B4-BE49-F238E27FC236}">
                <a16:creationId xmlns:a16="http://schemas.microsoft.com/office/drawing/2014/main" id="{F15DC26A-9765-49FB-8258-ADE3762428A1}"/>
              </a:ext>
            </a:extLst>
          </p:cNvPr>
          <p:cNvSpPr txBox="1"/>
          <p:nvPr/>
        </p:nvSpPr>
        <p:spPr>
          <a:xfrm rot="16200000">
            <a:off x="-908874" y="3105835"/>
            <a:ext cx="2559137" cy="646331"/>
          </a:xfrm>
          <a:prstGeom prst="rect">
            <a:avLst/>
          </a:prstGeom>
          <a:noFill/>
        </p:spPr>
        <p:txBody>
          <a:bodyPr wrap="square" rtlCol="0">
            <a:spAutoFit/>
          </a:bodyPr>
          <a:lstStyle/>
          <a:p>
            <a:pPr algn="ctr"/>
            <a:r>
              <a:rPr lang="pt-BR" sz="3600" b="1" dirty="0">
                <a:solidFill>
                  <a:srgbClr val="77C800"/>
                </a:solidFill>
                <a:latin typeface="feather"/>
              </a:rPr>
              <a:t>JORNADA</a:t>
            </a:r>
          </a:p>
        </p:txBody>
      </p:sp>
    </p:spTree>
    <p:extLst>
      <p:ext uri="{BB962C8B-B14F-4D97-AF65-F5344CB8AC3E}">
        <p14:creationId xmlns:p14="http://schemas.microsoft.com/office/powerpoint/2010/main" val="295445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603AF3C-2321-466E-A9EC-56950589B74C}"/>
              </a:ext>
            </a:extLst>
          </p:cNvPr>
          <p:cNvSpPr txBox="1"/>
          <p:nvPr/>
        </p:nvSpPr>
        <p:spPr>
          <a:xfrm>
            <a:off x="1070259" y="2575259"/>
            <a:ext cx="5566611" cy="3539430"/>
          </a:xfrm>
          <a:prstGeom prst="rect">
            <a:avLst/>
          </a:prstGeom>
          <a:noFill/>
        </p:spPr>
        <p:txBody>
          <a:bodyPr wrap="square" rtlCol="0">
            <a:spAutoFit/>
          </a:bodyPr>
          <a:lstStyle/>
          <a:p>
            <a:r>
              <a:rPr lang="pt-BR" sz="2400" b="1" dirty="0">
                <a:solidFill>
                  <a:srgbClr val="77C800"/>
                </a:solidFill>
                <a:latin typeface="feather"/>
              </a:rPr>
              <a:t>Ideia: </a:t>
            </a:r>
            <a:r>
              <a:rPr lang="pt-BR" sz="2000" b="1" dirty="0">
                <a:latin typeface="feather"/>
              </a:rPr>
              <a:t>Para atrair um público mais avançado e incentiva-los a continuar na plataforma, inserir uma conversa(</a:t>
            </a:r>
            <a:r>
              <a:rPr lang="pt-BR" sz="2000" b="1" dirty="0" err="1">
                <a:latin typeface="feather"/>
              </a:rPr>
              <a:t>call</a:t>
            </a:r>
            <a:r>
              <a:rPr lang="pt-BR" sz="2000" b="1" dirty="0">
                <a:latin typeface="feather"/>
              </a:rPr>
              <a:t>) entre os usuários de nível intermediário-alto do </a:t>
            </a:r>
            <a:r>
              <a:rPr lang="pt-BR" sz="2000" b="1" dirty="0" err="1">
                <a:latin typeface="feather"/>
              </a:rPr>
              <a:t>duolingo</a:t>
            </a:r>
            <a:r>
              <a:rPr lang="pt-BR" sz="2000" b="1" dirty="0">
                <a:latin typeface="feather"/>
              </a:rPr>
              <a:t> para conversarem e aprenderem a conversar de forma mais efetiva. Vale ressaltar que ambos os usuários que entrariam na conversa estariam aprender o idioma do outro, como se fosse um Match, trocando conhecimento de ambas as partes.</a:t>
            </a:r>
          </a:p>
          <a:p>
            <a:r>
              <a:rPr lang="pt-BR" sz="2000" b="1" dirty="0">
                <a:latin typeface="feather"/>
              </a:rPr>
              <a:t>	Também uma parte de palestras para aprender a língua desejada.</a:t>
            </a:r>
          </a:p>
        </p:txBody>
      </p:sp>
      <p:sp>
        <p:nvSpPr>
          <p:cNvPr id="3" name="Lágrima 2">
            <a:extLst>
              <a:ext uri="{FF2B5EF4-FFF2-40B4-BE49-F238E27FC236}">
                <a16:creationId xmlns:a16="http://schemas.microsoft.com/office/drawing/2014/main" id="{5E2668E4-F3B6-472A-9495-D4527216F029}"/>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6</a:t>
            </a:r>
            <a:endParaRPr lang="pt-BR" dirty="0">
              <a:solidFill>
                <a:schemeClr val="bg1"/>
              </a:solidFill>
              <a:latin typeface="feather"/>
            </a:endParaRPr>
          </a:p>
        </p:txBody>
      </p:sp>
      <p:sp>
        <p:nvSpPr>
          <p:cNvPr id="4" name="Triângulo isósceles 8">
            <a:extLst>
              <a:ext uri="{FF2B5EF4-FFF2-40B4-BE49-F238E27FC236}">
                <a16:creationId xmlns:a16="http://schemas.microsoft.com/office/drawing/2014/main" id="{BB73CDFF-91B2-49A3-8BC7-ED793BF08663}"/>
              </a:ext>
            </a:extLst>
          </p:cNvPr>
          <p:cNvSpPr/>
          <p:nvPr/>
        </p:nvSpPr>
        <p:spPr>
          <a:xfrm rot="10800000" flipH="1">
            <a:off x="5261649" y="0"/>
            <a:ext cx="6930351" cy="3854118"/>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174" name="Picture 6" descr="New characters have been added to Duolingo, while some of the old ones have  been redesigned (the old versions still appear). : duolingo">
            <a:extLst>
              <a:ext uri="{FF2B5EF4-FFF2-40B4-BE49-F238E27FC236}">
                <a16:creationId xmlns:a16="http://schemas.microsoft.com/office/drawing/2014/main" id="{F76B1C2F-C564-41D5-9408-6A883D5C97E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0387" b="96820" l="41732" r="58073">
                        <a14:foregroundMark x1="48633" y1="84539" x2="47135" y2="76995"/>
                        <a14:foregroundMark x1="47135" y1="76995" x2="51953" y2="74626"/>
                        <a14:foregroundMark x1="49870" y1="81796" x2="53711" y2="74688"/>
                        <a14:foregroundMark x1="53711" y1="74688" x2="53255" y2="72943"/>
                        <a14:foregroundMark x1="54036" y1="76185" x2="50521" y2="71571"/>
                        <a14:foregroundMark x1="52799" y1="71883" x2="47005" y2="71135"/>
                        <a14:foregroundMark x1="51628" y1="71259" x2="47005" y2="70387"/>
                        <a14:foregroundMark x1="50391" y1="75125" x2="50391" y2="81359"/>
                        <a14:foregroundMark x1="51172" y1="77057" x2="48763" y2="81359"/>
                        <a14:foregroundMark x1="47982" y1="78741" x2="49089" y2="84414"/>
                        <a14:foregroundMark x1="48958" y1="77244" x2="48958" y2="86222"/>
                        <a14:foregroundMark x1="50716" y1="79239" x2="50716" y2="88092"/>
                        <a14:foregroundMark x1="48438" y1="85474" x2="44271" y2="92020"/>
                        <a14:foregroundMark x1="44271" y1="92020" x2="51237" y2="96135"/>
                        <a14:foregroundMark x1="51237" y1="96135" x2="53320" y2="88591"/>
                        <a14:foregroundMark x1="53320" y1="88591" x2="49414" y2="85786"/>
                        <a14:foregroundMark x1="41732" y1="96509" x2="46094" y2="89776"/>
                        <a14:foregroundMark x1="46094" y1="89776" x2="46094" y2="89776"/>
                        <a14:foregroundMark x1="57096" y1="93454" x2="57552" y2="96820"/>
                        <a14:foregroundMark x1="48763" y1="85786" x2="52799" y2="75873"/>
                        <a14:foregroundMark x1="51953" y1="77993" x2="50846" y2="75686"/>
                      </a14:backgroundRemoval>
                    </a14:imgEffect>
                  </a14:imgLayer>
                </a14:imgProps>
              </a:ext>
              <a:ext uri="{28A0092B-C50C-407E-A947-70E740481C1C}">
                <a14:useLocalDpi xmlns:a14="http://schemas.microsoft.com/office/drawing/2010/main" val="0"/>
              </a:ext>
            </a:extLst>
          </a:blip>
          <a:srcRect l="40005" t="69444" r="39691" b="3056"/>
          <a:stretch/>
        </p:blipFill>
        <p:spPr bwMode="auto">
          <a:xfrm>
            <a:off x="8335350" y="2147380"/>
            <a:ext cx="1505599" cy="21293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martphone | Ícone Gratis">
            <a:extLst>
              <a:ext uri="{FF2B5EF4-FFF2-40B4-BE49-F238E27FC236}">
                <a16:creationId xmlns:a16="http://schemas.microsoft.com/office/drawing/2014/main" id="{DAC142D3-4F01-4C56-848D-8F5978CB3781}"/>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18402" r="16169"/>
          <a:stretch/>
        </p:blipFill>
        <p:spPr bwMode="auto">
          <a:xfrm>
            <a:off x="7534275" y="1060189"/>
            <a:ext cx="3190876"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84006CF7-275B-4E1D-8A6B-D97EC840CC0A}"/>
              </a:ext>
            </a:extLst>
          </p:cNvPr>
          <p:cNvSpPr/>
          <p:nvPr/>
        </p:nvSpPr>
        <p:spPr>
          <a:xfrm>
            <a:off x="8097550" y="2171700"/>
            <a:ext cx="1981200" cy="2105025"/>
          </a:xfrm>
          <a:prstGeom prst="rect">
            <a:avLst/>
          </a:prstGeom>
          <a:noFill/>
          <a:ln w="57150">
            <a:solidFill>
              <a:srgbClr val="72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176" name="Picture 8" descr="Free Camera Png Icon, Download Free Clip Art, Free Clip Art on Clipart  Library">
            <a:extLst>
              <a:ext uri="{FF2B5EF4-FFF2-40B4-BE49-F238E27FC236}">
                <a16:creationId xmlns:a16="http://schemas.microsoft.com/office/drawing/2014/main" id="{F7DDA6C9-A2B1-4BBD-ACA9-C9B59FA651A8}"/>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97550" y="4737485"/>
            <a:ext cx="565495" cy="39311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Microphone Icon in Android Style This Microphone icon has Android KitKat  style. If you use the icons for Android apps, w… | Microphone icon, App icon,  Android icons">
            <a:extLst>
              <a:ext uri="{FF2B5EF4-FFF2-40B4-BE49-F238E27FC236}">
                <a16:creationId xmlns:a16="http://schemas.microsoft.com/office/drawing/2014/main" id="{0BE91962-2086-4917-9C28-9DE8E9CA1393}"/>
              </a:ext>
            </a:extLst>
          </p:cNvPr>
          <p:cNvPicPr>
            <a:picLocks noChangeAspect="1" noChangeArrowheads="1"/>
          </p:cNvPicPr>
          <p:nvPr/>
        </p:nvPicPr>
        <p:blipFill rotWithShape="1">
          <a:blip r:embed="rId6">
            <a:duotone>
              <a:schemeClr val="accent3">
                <a:shade val="45000"/>
                <a:satMod val="135000"/>
              </a:schemeClr>
              <a:prstClr val="white"/>
            </a:duotone>
            <a:extLst>
              <a:ext uri="{28A0092B-C50C-407E-A947-70E740481C1C}">
                <a14:useLocalDpi xmlns:a14="http://schemas.microsoft.com/office/drawing/2010/main" val="0"/>
              </a:ext>
            </a:extLst>
          </a:blip>
          <a:srcRect l="14820" t="12972" r="22022" b="16370"/>
          <a:stretch/>
        </p:blipFill>
        <p:spPr bwMode="auto">
          <a:xfrm>
            <a:off x="8956746" y="4719154"/>
            <a:ext cx="336997" cy="44281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ng-transparent-computer-icons-online-chat-chat-icon-miscellaneous-text-conversation  - Cantinho D´Abrantes">
            <a:extLst>
              <a:ext uri="{FF2B5EF4-FFF2-40B4-BE49-F238E27FC236}">
                <a16:creationId xmlns:a16="http://schemas.microsoft.com/office/drawing/2014/main" id="{F5632E2F-6BAB-4168-9133-450889F0A0E3}"/>
              </a:ext>
            </a:extLst>
          </p:cNvPr>
          <p:cNvPicPr>
            <a:picLocks noChangeAspect="1" noChangeArrowheads="1"/>
          </p:cNvPicPr>
          <p:nvPr/>
        </p:nvPicPr>
        <p:blipFill>
          <a:blip r:embed="rId7">
            <a:duotone>
              <a:schemeClr val="accent3">
                <a:shade val="45000"/>
                <a:satMod val="135000"/>
              </a:schemeClr>
              <a:prstClr val="white"/>
            </a:duotone>
            <a:extLst>
              <a:ext uri="{BEBA8EAE-BF5A-486C-A8C5-ECC9F3942E4B}">
                <a14:imgProps xmlns:a14="http://schemas.microsoft.com/office/drawing/2010/main">
                  <a14:imgLayer r:embed="rId8">
                    <a14:imgEffect>
                      <a14:backgroundRemoval t="1691" b="98792" l="2935" r="99348">
                        <a14:foregroundMark x1="3478" y1="60870" x2="3478" y2="60870"/>
                        <a14:foregroundMark x1="2500" y1="57488" x2="3152" y2="66184"/>
                        <a14:foregroundMark x1="3152" y1="66184" x2="8478" y2="70048"/>
                        <a14:foregroundMark x1="8478" y1="70048" x2="10217" y2="70411"/>
                        <a14:foregroundMark x1="4348" y1="7488" x2="13587" y2="1812"/>
                        <a14:foregroundMark x1="13587" y1="3382" x2="21957" y2="3019"/>
                        <a14:foregroundMark x1="21957" y1="3019" x2="32500" y2="3019"/>
                        <a14:foregroundMark x1="31848" y1="3502" x2="60761" y2="2899"/>
                        <a14:foregroundMark x1="60761" y1="2899" x2="67935" y2="2899"/>
                        <a14:foregroundMark x1="67935" y1="2899" x2="74457" y2="2778"/>
                        <a14:foregroundMark x1="74457" y1="2778" x2="94674" y2="6280"/>
                        <a14:foregroundMark x1="94674" y1="6280" x2="97609" y2="12802"/>
                        <a14:foregroundMark x1="97609" y1="12802" x2="98587" y2="20169"/>
                        <a14:foregroundMark x1="98587" y1="20169" x2="96630" y2="65097"/>
                        <a14:foregroundMark x1="96630" y1="65097" x2="92065" y2="71014"/>
                        <a14:foregroundMark x1="92065" y1="71014" x2="85978" y2="72705"/>
                        <a14:foregroundMark x1="85978" y1="72705" x2="37609" y2="73913"/>
                        <a14:foregroundMark x1="37609" y1="73913" x2="21848" y2="87440"/>
                        <a14:foregroundMark x1="21848" y1="87440" x2="18587" y2="81280"/>
                        <a14:foregroundMark x1="18587" y1="81280" x2="18696" y2="73913"/>
                        <a14:foregroundMark x1="18696" y1="73913" x2="5326" y2="68841"/>
                        <a14:foregroundMark x1="5326" y1="68841" x2="2391" y2="62681"/>
                        <a14:foregroundMark x1="2391" y1="62681" x2="3587" y2="10990"/>
                        <a14:foregroundMark x1="3587" y1="10990" x2="7609" y2="5314"/>
                        <a14:foregroundMark x1="7609" y1="5314" x2="13370" y2="2174"/>
                        <a14:foregroundMark x1="13370" y1="2174" x2="27391" y2="1691"/>
                        <a14:foregroundMark x1="27391" y1="1691" x2="32174" y2="3019"/>
                        <a14:foregroundMark x1="93043" y1="4589" x2="95978" y2="10749"/>
                        <a14:foregroundMark x1="95978" y1="10749" x2="96304" y2="12681"/>
                        <a14:foregroundMark x1="98913" y1="13889" x2="99348" y2="20652"/>
                        <a14:foregroundMark x1="23913" y1="88164" x2="18587" y2="93116"/>
                        <a14:foregroundMark x1="18587" y1="93116" x2="18478" y2="93478"/>
                        <a14:foregroundMark x1="18587" y1="94082" x2="17391" y2="98792"/>
                        <a14:foregroundMark x1="72609" y1="38768" x2="71522" y2="35024"/>
                        <a14:foregroundMark x1="47826" y1="39855" x2="48804" y2="40942"/>
                        <a14:foregroundMark x1="70217" y1="40821" x2="70217" y2="40459"/>
                        <a14:foregroundMark x1="51087" y1="39010" x2="51087" y2="39010"/>
                        <a14:foregroundMark x1="52391" y1="38647" x2="51413" y2="35990"/>
                        <a14:foregroundMark x1="29891" y1="40580" x2="26413" y2="35266"/>
                        <a14:backgroundMark x1="18043" y1="50362" x2="32500" y2="52778"/>
                      </a14:backgroundRemoval>
                    </a14:imgEffect>
                  </a14:imgLayer>
                </a14:imgProps>
              </a:ext>
              <a:ext uri="{28A0092B-C50C-407E-A947-70E740481C1C}">
                <a14:useLocalDpi xmlns:a14="http://schemas.microsoft.com/office/drawing/2010/main" val="0"/>
              </a:ext>
            </a:extLst>
          </a:blip>
          <a:srcRect/>
          <a:stretch>
            <a:fillRect/>
          </a:stretch>
        </p:blipFill>
        <p:spPr bwMode="auto">
          <a:xfrm>
            <a:off x="9594941" y="4737484"/>
            <a:ext cx="492015" cy="442814"/>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134C9548-276E-49B6-A265-8E0FECFD304E}"/>
              </a:ext>
            </a:extLst>
          </p:cNvPr>
          <p:cNvSpPr txBox="1"/>
          <p:nvPr/>
        </p:nvSpPr>
        <p:spPr>
          <a:xfrm>
            <a:off x="866689" y="300398"/>
            <a:ext cx="2091306" cy="707886"/>
          </a:xfrm>
          <a:prstGeom prst="rect">
            <a:avLst/>
          </a:prstGeom>
          <a:noFill/>
        </p:spPr>
        <p:txBody>
          <a:bodyPr wrap="square" rtlCol="0">
            <a:spAutoFit/>
          </a:bodyPr>
          <a:lstStyle/>
          <a:p>
            <a:r>
              <a:rPr lang="pt-BR" sz="4000" b="1" dirty="0">
                <a:solidFill>
                  <a:srgbClr val="77C800"/>
                </a:solidFill>
              </a:rPr>
              <a:t>Desafio</a:t>
            </a:r>
            <a:endParaRPr lang="pt-BR" sz="3600" b="1" dirty="0">
              <a:solidFill>
                <a:srgbClr val="77C800"/>
              </a:solidFill>
            </a:endParaRPr>
          </a:p>
        </p:txBody>
      </p:sp>
    </p:spTree>
    <p:extLst>
      <p:ext uri="{BB962C8B-B14F-4D97-AF65-F5344CB8AC3E}">
        <p14:creationId xmlns:p14="http://schemas.microsoft.com/office/powerpoint/2010/main" val="279992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ágrima 2">
            <a:extLst>
              <a:ext uri="{FF2B5EF4-FFF2-40B4-BE49-F238E27FC236}">
                <a16:creationId xmlns:a16="http://schemas.microsoft.com/office/drawing/2014/main" id="{5E2668E4-F3B6-472A-9495-D4527216F029}"/>
              </a:ext>
            </a:extLst>
          </p:cNvPr>
          <p:cNvSpPr/>
          <p:nvPr/>
        </p:nvSpPr>
        <p:spPr>
          <a:xfrm>
            <a:off x="0" y="0"/>
            <a:ext cx="654341" cy="654341"/>
          </a:xfrm>
          <a:prstGeom prst="teardrop">
            <a:avLst/>
          </a:prstGeom>
          <a:solidFill>
            <a:srgbClr val="77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bg1"/>
                </a:solidFill>
                <a:latin typeface="feather"/>
              </a:rPr>
              <a:t>6</a:t>
            </a:r>
            <a:endParaRPr lang="pt-BR" dirty="0">
              <a:solidFill>
                <a:schemeClr val="bg1"/>
              </a:solidFill>
              <a:latin typeface="feather"/>
            </a:endParaRPr>
          </a:p>
        </p:txBody>
      </p:sp>
      <p:sp>
        <p:nvSpPr>
          <p:cNvPr id="4" name="Triângulo isósceles 8">
            <a:extLst>
              <a:ext uri="{FF2B5EF4-FFF2-40B4-BE49-F238E27FC236}">
                <a16:creationId xmlns:a16="http://schemas.microsoft.com/office/drawing/2014/main" id="{BB73CDFF-91B2-49A3-8BC7-ED793BF08663}"/>
              </a:ext>
            </a:extLst>
          </p:cNvPr>
          <p:cNvSpPr/>
          <p:nvPr/>
        </p:nvSpPr>
        <p:spPr>
          <a:xfrm rot="10800000" flipH="1">
            <a:off x="9886085" y="0"/>
            <a:ext cx="2305915" cy="1282369"/>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134C9548-276E-49B6-A265-8E0FECFD304E}"/>
              </a:ext>
            </a:extLst>
          </p:cNvPr>
          <p:cNvSpPr txBox="1"/>
          <p:nvPr/>
        </p:nvSpPr>
        <p:spPr>
          <a:xfrm>
            <a:off x="866689" y="300398"/>
            <a:ext cx="4819736" cy="707886"/>
          </a:xfrm>
          <a:prstGeom prst="rect">
            <a:avLst/>
          </a:prstGeom>
          <a:noFill/>
        </p:spPr>
        <p:txBody>
          <a:bodyPr wrap="square" rtlCol="0">
            <a:spAutoFit/>
          </a:bodyPr>
          <a:lstStyle/>
          <a:p>
            <a:r>
              <a:rPr lang="pt-BR" sz="4000" b="1" dirty="0">
                <a:solidFill>
                  <a:srgbClr val="77C800"/>
                </a:solidFill>
              </a:rPr>
              <a:t>Desafio – </a:t>
            </a:r>
            <a:r>
              <a:rPr lang="pt-BR" sz="4000" b="1" dirty="0" err="1">
                <a:solidFill>
                  <a:srgbClr val="77C800"/>
                </a:solidFill>
              </a:rPr>
              <a:t>Story</a:t>
            </a:r>
            <a:r>
              <a:rPr lang="pt-BR" sz="4000" b="1" dirty="0">
                <a:solidFill>
                  <a:srgbClr val="77C800"/>
                </a:solidFill>
              </a:rPr>
              <a:t> board</a:t>
            </a:r>
            <a:endParaRPr lang="pt-BR" sz="3600" b="1" dirty="0">
              <a:solidFill>
                <a:srgbClr val="77C800"/>
              </a:solidFill>
            </a:endParaRPr>
          </a:p>
        </p:txBody>
      </p:sp>
      <p:sp>
        <p:nvSpPr>
          <p:cNvPr id="6" name="Retângulo 5">
            <a:extLst>
              <a:ext uri="{FF2B5EF4-FFF2-40B4-BE49-F238E27FC236}">
                <a16:creationId xmlns:a16="http://schemas.microsoft.com/office/drawing/2014/main" id="{78FD9CA3-573B-419C-98D2-39C9F153C54B}"/>
              </a:ext>
            </a:extLst>
          </p:cNvPr>
          <p:cNvSpPr/>
          <p:nvPr/>
        </p:nvSpPr>
        <p:spPr>
          <a:xfrm>
            <a:off x="495300" y="1172471"/>
            <a:ext cx="11201399" cy="5385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reto 7">
            <a:extLst>
              <a:ext uri="{FF2B5EF4-FFF2-40B4-BE49-F238E27FC236}">
                <a16:creationId xmlns:a16="http://schemas.microsoft.com/office/drawing/2014/main" id="{0135B2D3-1534-480B-965F-442F0895679A}"/>
              </a:ext>
            </a:extLst>
          </p:cNvPr>
          <p:cNvCxnSpPr/>
          <p:nvPr/>
        </p:nvCxnSpPr>
        <p:spPr>
          <a:xfrm>
            <a:off x="495300" y="2842260"/>
            <a:ext cx="112013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3F33810B-E61C-4726-AB49-C086615C6114}"/>
              </a:ext>
            </a:extLst>
          </p:cNvPr>
          <p:cNvCxnSpPr/>
          <p:nvPr/>
        </p:nvCxnSpPr>
        <p:spPr>
          <a:xfrm>
            <a:off x="495300" y="4722792"/>
            <a:ext cx="11201399" cy="0"/>
          </a:xfrm>
          <a:prstGeom prst="line">
            <a:avLst/>
          </a:prstGeom>
          <a:ln w="12700"/>
        </p:spPr>
        <p:style>
          <a:lnRef idx="1">
            <a:schemeClr val="dk1"/>
          </a:lnRef>
          <a:fillRef idx="0">
            <a:schemeClr val="dk1"/>
          </a:fillRef>
          <a:effectRef idx="0">
            <a:schemeClr val="dk1"/>
          </a:effectRef>
          <a:fontRef idx="minor">
            <a:schemeClr val="tx1"/>
          </a:fontRef>
        </p:style>
      </p:cxnSp>
      <p:pic>
        <p:nvPicPr>
          <p:cNvPr id="8194" name="Picture 2" descr="Expression Exploration by Gregory Hartman for Duolingo on Dribbble">
            <a:extLst>
              <a:ext uri="{FF2B5EF4-FFF2-40B4-BE49-F238E27FC236}">
                <a16:creationId xmlns:a16="http://schemas.microsoft.com/office/drawing/2014/main" id="{2E3B3F1C-91D7-4054-82A9-8DB8BB155B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36" t="8031" r="42381" b="60692"/>
          <a:stretch/>
        </p:blipFill>
        <p:spPr bwMode="auto">
          <a:xfrm>
            <a:off x="579190" y="1319996"/>
            <a:ext cx="1024252" cy="1484638"/>
          </a:xfrm>
          <a:prstGeom prst="rect">
            <a:avLst/>
          </a:prstGeom>
          <a:noFill/>
          <a:extLst>
            <a:ext uri="{909E8E84-426E-40DD-AFC4-6F175D3DCCD1}">
              <a14:hiddenFill xmlns:a14="http://schemas.microsoft.com/office/drawing/2010/main">
                <a:solidFill>
                  <a:srgbClr val="FFFFFF"/>
                </a:solidFill>
              </a14:hiddenFill>
            </a:ext>
          </a:extLst>
        </p:spPr>
      </p:pic>
      <p:sp>
        <p:nvSpPr>
          <p:cNvPr id="9" name="Balão de Fala: Oval 8">
            <a:extLst>
              <a:ext uri="{FF2B5EF4-FFF2-40B4-BE49-F238E27FC236}">
                <a16:creationId xmlns:a16="http://schemas.microsoft.com/office/drawing/2014/main" id="{256B0178-E801-4F63-8D23-1C8690376A2A}"/>
              </a:ext>
            </a:extLst>
          </p:cNvPr>
          <p:cNvSpPr/>
          <p:nvPr/>
        </p:nvSpPr>
        <p:spPr>
          <a:xfrm>
            <a:off x="1367850" y="1198673"/>
            <a:ext cx="1786411" cy="906948"/>
          </a:xfrm>
          <a:prstGeom prst="wedgeEllipseCallout">
            <a:avLst>
              <a:gd name="adj1" fmla="val -44276"/>
              <a:gd name="adj2" fmla="val 440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latin typeface="feather"/>
              </a:rPr>
              <a:t>Não aguento mais essas aulas chatas</a:t>
            </a:r>
          </a:p>
        </p:txBody>
      </p:sp>
      <p:sp>
        <p:nvSpPr>
          <p:cNvPr id="10" name="Balão de Fala: Oval 9">
            <a:extLst>
              <a:ext uri="{FF2B5EF4-FFF2-40B4-BE49-F238E27FC236}">
                <a16:creationId xmlns:a16="http://schemas.microsoft.com/office/drawing/2014/main" id="{2B216429-1B87-4F06-8C3F-1F26165D61C4}"/>
              </a:ext>
            </a:extLst>
          </p:cNvPr>
          <p:cNvSpPr/>
          <p:nvPr/>
        </p:nvSpPr>
        <p:spPr>
          <a:xfrm>
            <a:off x="1802394" y="2105621"/>
            <a:ext cx="1786411" cy="662045"/>
          </a:xfrm>
          <a:prstGeom prst="wedgeEllipseCallout">
            <a:avLst>
              <a:gd name="adj1" fmla="val -57461"/>
              <a:gd name="adj2" fmla="val -415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latin typeface="feather"/>
              </a:rPr>
              <a:t>Assim nunca vou conseguir falar inglês</a:t>
            </a:r>
          </a:p>
        </p:txBody>
      </p:sp>
      <p:cxnSp>
        <p:nvCxnSpPr>
          <p:cNvPr id="12" name="Conector reto 11">
            <a:extLst>
              <a:ext uri="{FF2B5EF4-FFF2-40B4-BE49-F238E27FC236}">
                <a16:creationId xmlns:a16="http://schemas.microsoft.com/office/drawing/2014/main" id="{886755EF-C678-4419-A0C0-1A5DF49A875C}"/>
              </a:ext>
            </a:extLst>
          </p:cNvPr>
          <p:cNvCxnSpPr/>
          <p:nvPr/>
        </p:nvCxnSpPr>
        <p:spPr>
          <a:xfrm>
            <a:off x="3221372" y="1172471"/>
            <a:ext cx="645953" cy="1669789"/>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4" name="Imagem 13">
            <a:extLst>
              <a:ext uri="{FF2B5EF4-FFF2-40B4-BE49-F238E27FC236}">
                <a16:creationId xmlns:a16="http://schemas.microsoft.com/office/drawing/2014/main" id="{31D207BD-7DAE-4E69-A34D-FE47C9DDDA9A}"/>
              </a:ext>
            </a:extLst>
          </p:cNvPr>
          <p:cNvPicPr>
            <a:picLocks noChangeAspect="1"/>
          </p:cNvPicPr>
          <p:nvPr/>
        </p:nvPicPr>
        <p:blipFill>
          <a:blip r:embed="rId3"/>
          <a:stretch>
            <a:fillRect/>
          </a:stretch>
        </p:blipFill>
        <p:spPr>
          <a:xfrm>
            <a:off x="6366566" y="1548248"/>
            <a:ext cx="1404764" cy="1275199"/>
          </a:xfrm>
          <a:prstGeom prst="rect">
            <a:avLst/>
          </a:prstGeom>
        </p:spPr>
      </p:pic>
      <p:pic>
        <p:nvPicPr>
          <p:cNvPr id="8198" name="Picture 6" descr="New characters have been added to Duolingo, while some of the old ones have  been redesigned (the old versions still appear). : duolingo">
            <a:extLst>
              <a:ext uri="{FF2B5EF4-FFF2-40B4-BE49-F238E27FC236}">
                <a16:creationId xmlns:a16="http://schemas.microsoft.com/office/drawing/2014/main" id="{313A43FF-F648-44D7-B614-52E9144841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 t="69725" r="73321" b="4381"/>
          <a:stretch/>
        </p:blipFill>
        <p:spPr bwMode="auto">
          <a:xfrm>
            <a:off x="3867325" y="1643227"/>
            <a:ext cx="786351" cy="1180220"/>
          </a:xfrm>
          <a:prstGeom prst="rect">
            <a:avLst/>
          </a:prstGeom>
          <a:noFill/>
          <a:extLst>
            <a:ext uri="{909E8E84-426E-40DD-AFC4-6F175D3DCCD1}">
              <a14:hiddenFill xmlns:a14="http://schemas.microsoft.com/office/drawing/2010/main">
                <a:solidFill>
                  <a:srgbClr val="FFFFFF"/>
                </a:solidFill>
              </a14:hiddenFill>
            </a:ext>
          </a:extLst>
        </p:spPr>
      </p:pic>
      <p:sp>
        <p:nvSpPr>
          <p:cNvPr id="26" name="Balão de Fala: Oval 25">
            <a:extLst>
              <a:ext uri="{FF2B5EF4-FFF2-40B4-BE49-F238E27FC236}">
                <a16:creationId xmlns:a16="http://schemas.microsoft.com/office/drawing/2014/main" id="{95C49F49-23AC-49E2-9B07-EBF4775C1E71}"/>
              </a:ext>
            </a:extLst>
          </p:cNvPr>
          <p:cNvSpPr/>
          <p:nvPr/>
        </p:nvSpPr>
        <p:spPr>
          <a:xfrm>
            <a:off x="4513279" y="1212186"/>
            <a:ext cx="2162654" cy="826340"/>
          </a:xfrm>
          <a:prstGeom prst="wedgeEllipseCallout">
            <a:avLst>
              <a:gd name="adj1" fmla="val 53017"/>
              <a:gd name="adj2" fmla="val 399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Carla, te recomendo o </a:t>
            </a:r>
            <a:r>
              <a:rPr lang="pt-BR" sz="1200" dirty="0" err="1">
                <a:solidFill>
                  <a:schemeClr val="tx1"/>
                </a:solidFill>
                <a:latin typeface="feather"/>
              </a:rPr>
              <a:t>Duolingo</a:t>
            </a:r>
            <a:r>
              <a:rPr lang="pt-BR" sz="1200" dirty="0">
                <a:solidFill>
                  <a:schemeClr val="tx1"/>
                </a:solidFill>
                <a:latin typeface="feather"/>
              </a:rPr>
              <a:t>, é um jeito muito legal de se aprender inglês</a:t>
            </a:r>
          </a:p>
        </p:txBody>
      </p:sp>
      <p:sp>
        <p:nvSpPr>
          <p:cNvPr id="28" name="Balão de Fala: Oval 27">
            <a:extLst>
              <a:ext uri="{FF2B5EF4-FFF2-40B4-BE49-F238E27FC236}">
                <a16:creationId xmlns:a16="http://schemas.microsoft.com/office/drawing/2014/main" id="{F7138BF1-C5C8-48CA-A941-8DBAA98FBA5F}"/>
              </a:ext>
            </a:extLst>
          </p:cNvPr>
          <p:cNvSpPr/>
          <p:nvPr/>
        </p:nvSpPr>
        <p:spPr>
          <a:xfrm>
            <a:off x="4793219" y="2219996"/>
            <a:ext cx="1521657" cy="555170"/>
          </a:xfrm>
          <a:prstGeom prst="wedgeEllipseCallout">
            <a:avLst>
              <a:gd name="adj1" fmla="val -57461"/>
              <a:gd name="adj2" fmla="val -415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Vou testar, obrigado Ana</a:t>
            </a:r>
          </a:p>
        </p:txBody>
      </p:sp>
      <p:cxnSp>
        <p:nvCxnSpPr>
          <p:cNvPr id="19" name="Conector reto 18">
            <a:extLst>
              <a:ext uri="{FF2B5EF4-FFF2-40B4-BE49-F238E27FC236}">
                <a16:creationId xmlns:a16="http://schemas.microsoft.com/office/drawing/2014/main" id="{C9857900-E1DF-403D-9941-EB95D1A37B29}"/>
              </a:ext>
            </a:extLst>
          </p:cNvPr>
          <p:cNvCxnSpPr/>
          <p:nvPr/>
        </p:nvCxnSpPr>
        <p:spPr>
          <a:xfrm flipH="1">
            <a:off x="7816073" y="1172471"/>
            <a:ext cx="176169" cy="1669789"/>
          </a:xfrm>
          <a:prstGeom prst="line">
            <a:avLst/>
          </a:prstGeom>
          <a:ln w="12700"/>
        </p:spPr>
        <p:style>
          <a:lnRef idx="1">
            <a:schemeClr val="dk1"/>
          </a:lnRef>
          <a:fillRef idx="0">
            <a:schemeClr val="dk1"/>
          </a:fillRef>
          <a:effectRef idx="0">
            <a:schemeClr val="dk1"/>
          </a:effectRef>
          <a:fontRef idx="minor">
            <a:schemeClr val="tx1"/>
          </a:fontRef>
        </p:style>
      </p:cxnSp>
      <p:pic>
        <p:nvPicPr>
          <p:cNvPr id="8200" name="Picture 8" descr="Duolingo - Duo and Bea! | Facebook">
            <a:extLst>
              <a:ext uri="{FF2B5EF4-FFF2-40B4-BE49-F238E27FC236}">
                <a16:creationId xmlns:a16="http://schemas.microsoft.com/office/drawing/2014/main" id="{26D757B9-7B2C-4221-AF86-463A12DA21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61" t="30445" r="27579" b="16737"/>
          <a:stretch/>
        </p:blipFill>
        <p:spPr bwMode="auto">
          <a:xfrm>
            <a:off x="10495885" y="1672695"/>
            <a:ext cx="875684" cy="1131939"/>
          </a:xfrm>
          <a:prstGeom prst="rect">
            <a:avLst/>
          </a:prstGeom>
          <a:noFill/>
          <a:extLst>
            <a:ext uri="{909E8E84-426E-40DD-AFC4-6F175D3DCCD1}">
              <a14:hiddenFill xmlns:a14="http://schemas.microsoft.com/office/drawing/2010/main">
                <a:solidFill>
                  <a:srgbClr val="FFFFFF"/>
                </a:solidFill>
              </a14:hiddenFill>
            </a:ext>
          </a:extLst>
        </p:spPr>
      </p:pic>
      <p:sp>
        <p:nvSpPr>
          <p:cNvPr id="32" name="Balão de Fala: Oval 31">
            <a:extLst>
              <a:ext uri="{FF2B5EF4-FFF2-40B4-BE49-F238E27FC236}">
                <a16:creationId xmlns:a16="http://schemas.microsoft.com/office/drawing/2014/main" id="{B9186E95-BE08-4B28-AC38-8CFB85DF0619}"/>
              </a:ext>
            </a:extLst>
          </p:cNvPr>
          <p:cNvSpPr/>
          <p:nvPr/>
        </p:nvSpPr>
        <p:spPr>
          <a:xfrm>
            <a:off x="7971150" y="1226225"/>
            <a:ext cx="2305914" cy="917479"/>
          </a:xfrm>
          <a:prstGeom prst="wedgeEllipseCallout">
            <a:avLst>
              <a:gd name="adj1" fmla="val 56098"/>
              <a:gd name="adj2" fmla="val 327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Nossa, a Ana tinha razão, estou usando há 2 semanas é não sinto falta daquela aula chata!</a:t>
            </a:r>
          </a:p>
        </p:txBody>
      </p:sp>
      <p:sp>
        <p:nvSpPr>
          <p:cNvPr id="33" name="Balão de Fala: Oval 32">
            <a:extLst>
              <a:ext uri="{FF2B5EF4-FFF2-40B4-BE49-F238E27FC236}">
                <a16:creationId xmlns:a16="http://schemas.microsoft.com/office/drawing/2014/main" id="{5C2462E1-E17B-49D0-A415-4653DDC3389C}"/>
              </a:ext>
            </a:extLst>
          </p:cNvPr>
          <p:cNvSpPr/>
          <p:nvPr/>
        </p:nvSpPr>
        <p:spPr>
          <a:xfrm>
            <a:off x="8178691" y="2210798"/>
            <a:ext cx="1821893" cy="557257"/>
          </a:xfrm>
          <a:prstGeom prst="wedgeEllipseCallout">
            <a:avLst>
              <a:gd name="adj1" fmla="val 73135"/>
              <a:gd name="adj2" fmla="val -379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Além disso, estudo por conta própria</a:t>
            </a:r>
          </a:p>
        </p:txBody>
      </p:sp>
      <p:cxnSp>
        <p:nvCxnSpPr>
          <p:cNvPr id="36" name="Conector reto 35">
            <a:extLst>
              <a:ext uri="{FF2B5EF4-FFF2-40B4-BE49-F238E27FC236}">
                <a16:creationId xmlns:a16="http://schemas.microsoft.com/office/drawing/2014/main" id="{BC83AFD1-A241-4475-9C4B-92E2CD292DED}"/>
              </a:ext>
            </a:extLst>
          </p:cNvPr>
          <p:cNvCxnSpPr>
            <a:cxnSpLocks/>
          </p:cNvCxnSpPr>
          <p:nvPr/>
        </p:nvCxnSpPr>
        <p:spPr>
          <a:xfrm flipH="1">
            <a:off x="2051330" y="2835360"/>
            <a:ext cx="209725" cy="187261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25" name="CaixaDeTexto 24">
            <a:extLst>
              <a:ext uri="{FF2B5EF4-FFF2-40B4-BE49-F238E27FC236}">
                <a16:creationId xmlns:a16="http://schemas.microsoft.com/office/drawing/2014/main" id="{27C5630E-6BDB-4B8F-9D33-3CF71E5F2500}"/>
              </a:ext>
            </a:extLst>
          </p:cNvPr>
          <p:cNvSpPr txBox="1"/>
          <p:nvPr/>
        </p:nvSpPr>
        <p:spPr>
          <a:xfrm>
            <a:off x="699289" y="3137619"/>
            <a:ext cx="1148053" cy="1200329"/>
          </a:xfrm>
          <a:prstGeom prst="rect">
            <a:avLst/>
          </a:prstGeom>
          <a:noFill/>
        </p:spPr>
        <p:txBody>
          <a:bodyPr wrap="square" rtlCol="0">
            <a:spAutoFit/>
          </a:bodyPr>
          <a:lstStyle/>
          <a:p>
            <a:pPr algn="ctr"/>
            <a:r>
              <a:rPr lang="pt-BR" dirty="0">
                <a:latin typeface="feather"/>
              </a:rPr>
              <a:t>2 semanas depois</a:t>
            </a:r>
          </a:p>
          <a:p>
            <a:pPr algn="ctr"/>
            <a:r>
              <a:rPr lang="pt-BR" dirty="0">
                <a:latin typeface="feather"/>
              </a:rPr>
              <a:t>...</a:t>
            </a:r>
          </a:p>
        </p:txBody>
      </p:sp>
      <p:pic>
        <p:nvPicPr>
          <p:cNvPr id="8202" name="Picture 10" descr="Expression Exploration by Gregory Hartman for Duolingo on Dribbble">
            <a:extLst>
              <a:ext uri="{FF2B5EF4-FFF2-40B4-BE49-F238E27FC236}">
                <a16:creationId xmlns:a16="http://schemas.microsoft.com/office/drawing/2014/main" id="{F3D3BF3C-95A0-4021-9906-3A9CB910E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66" t="5772" r="70771" b="57449"/>
          <a:stretch/>
        </p:blipFill>
        <p:spPr bwMode="auto">
          <a:xfrm>
            <a:off x="2316753" y="3006447"/>
            <a:ext cx="904619" cy="1667613"/>
          </a:xfrm>
          <a:prstGeom prst="rect">
            <a:avLst/>
          </a:prstGeom>
          <a:noFill/>
          <a:extLst>
            <a:ext uri="{909E8E84-426E-40DD-AFC4-6F175D3DCCD1}">
              <a14:hiddenFill xmlns:a14="http://schemas.microsoft.com/office/drawing/2010/main">
                <a:solidFill>
                  <a:srgbClr val="FFFFFF"/>
                </a:solidFill>
              </a14:hiddenFill>
            </a:ext>
          </a:extLst>
        </p:spPr>
      </p:pic>
      <p:sp>
        <p:nvSpPr>
          <p:cNvPr id="41" name="Balão de Fala: Oval 40">
            <a:extLst>
              <a:ext uri="{FF2B5EF4-FFF2-40B4-BE49-F238E27FC236}">
                <a16:creationId xmlns:a16="http://schemas.microsoft.com/office/drawing/2014/main" id="{5F54A5D6-2B61-4329-8284-2F9FCFD8EAB3}"/>
              </a:ext>
            </a:extLst>
          </p:cNvPr>
          <p:cNvSpPr/>
          <p:nvPr/>
        </p:nvSpPr>
        <p:spPr>
          <a:xfrm>
            <a:off x="3154261" y="2936452"/>
            <a:ext cx="1786411" cy="662045"/>
          </a:xfrm>
          <a:prstGeom prst="wedgeEllipseCallout">
            <a:avLst>
              <a:gd name="adj1" fmla="val -51356"/>
              <a:gd name="adj2" fmla="val 50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latin typeface="feather"/>
              </a:rPr>
              <a:t>Ana, é sempre a mesma coisa?</a:t>
            </a:r>
          </a:p>
        </p:txBody>
      </p:sp>
      <p:pic>
        <p:nvPicPr>
          <p:cNvPr id="8204" name="Picture 12" descr="New characters have been added to Duolingo, while some of the old ones have  been redesigned (the old versions still appear). : duolingo">
            <a:extLst>
              <a:ext uri="{FF2B5EF4-FFF2-40B4-BE49-F238E27FC236}">
                <a16:creationId xmlns:a16="http://schemas.microsoft.com/office/drawing/2014/main" id="{6560B276-EA3A-4360-A90E-8071102355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713" t="38654" r="41157" b="37982"/>
          <a:stretch/>
        </p:blipFill>
        <p:spPr bwMode="auto">
          <a:xfrm>
            <a:off x="5074831" y="3276108"/>
            <a:ext cx="1039549" cy="1398924"/>
          </a:xfrm>
          <a:prstGeom prst="rect">
            <a:avLst/>
          </a:prstGeom>
          <a:noFill/>
          <a:extLst>
            <a:ext uri="{909E8E84-426E-40DD-AFC4-6F175D3DCCD1}">
              <a14:hiddenFill xmlns:a14="http://schemas.microsoft.com/office/drawing/2010/main">
                <a:solidFill>
                  <a:srgbClr val="FFFFFF"/>
                </a:solidFill>
              </a14:hiddenFill>
            </a:ext>
          </a:extLst>
        </p:spPr>
      </p:pic>
      <p:sp>
        <p:nvSpPr>
          <p:cNvPr id="43" name="Balão de Fala: Oval 42">
            <a:extLst>
              <a:ext uri="{FF2B5EF4-FFF2-40B4-BE49-F238E27FC236}">
                <a16:creationId xmlns:a16="http://schemas.microsoft.com/office/drawing/2014/main" id="{EF29CF55-41F7-4B5B-AA12-34B0E22105EA}"/>
              </a:ext>
            </a:extLst>
          </p:cNvPr>
          <p:cNvSpPr/>
          <p:nvPr/>
        </p:nvSpPr>
        <p:spPr>
          <a:xfrm>
            <a:off x="3212984" y="3965227"/>
            <a:ext cx="1668964" cy="662045"/>
          </a:xfrm>
          <a:prstGeom prst="wedgeEllipseCallout">
            <a:avLst>
              <a:gd name="adj1" fmla="val -57765"/>
              <a:gd name="adj2" fmla="val -466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Estou ficando enjoada de tanta repetição</a:t>
            </a:r>
          </a:p>
        </p:txBody>
      </p:sp>
      <p:sp>
        <p:nvSpPr>
          <p:cNvPr id="44" name="Balão de Fala: Oval 43">
            <a:extLst>
              <a:ext uri="{FF2B5EF4-FFF2-40B4-BE49-F238E27FC236}">
                <a16:creationId xmlns:a16="http://schemas.microsoft.com/office/drawing/2014/main" id="{42BCD23B-55DF-4E46-A281-00DE5DA271CD}"/>
              </a:ext>
            </a:extLst>
          </p:cNvPr>
          <p:cNvSpPr/>
          <p:nvPr/>
        </p:nvSpPr>
        <p:spPr>
          <a:xfrm>
            <a:off x="6079997" y="2913104"/>
            <a:ext cx="2098693" cy="1005951"/>
          </a:xfrm>
          <a:prstGeom prst="wedgeEllipseCallout">
            <a:avLst>
              <a:gd name="adj1" fmla="val -53754"/>
              <a:gd name="adj2" fmla="val 4840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Sem problemas Carla, se acha que está preparada, você pode falar com alguém nativo</a:t>
            </a:r>
          </a:p>
        </p:txBody>
      </p:sp>
      <p:sp>
        <p:nvSpPr>
          <p:cNvPr id="45" name="Balão de Fala: Oval 44">
            <a:extLst>
              <a:ext uri="{FF2B5EF4-FFF2-40B4-BE49-F238E27FC236}">
                <a16:creationId xmlns:a16="http://schemas.microsoft.com/office/drawing/2014/main" id="{69E9E679-7C1E-42B2-AFB1-C0B346921179}"/>
              </a:ext>
            </a:extLst>
          </p:cNvPr>
          <p:cNvSpPr/>
          <p:nvPr/>
        </p:nvSpPr>
        <p:spPr>
          <a:xfrm>
            <a:off x="6247420" y="3950208"/>
            <a:ext cx="1798230" cy="695612"/>
          </a:xfrm>
          <a:prstGeom prst="wedgeEllipseCallout">
            <a:avLst>
              <a:gd name="adj1" fmla="val -62549"/>
              <a:gd name="adj2" fmla="val -300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Também há palestras se quiser!</a:t>
            </a:r>
          </a:p>
        </p:txBody>
      </p:sp>
      <p:pic>
        <p:nvPicPr>
          <p:cNvPr id="8206" name="Picture 14" descr="Duolingo on Twitter: &quot;Live from our Monday check-in! This whole staying  home thing is going...well? 🙃 Who's your Monday mood?… &quot;">
            <a:extLst>
              <a:ext uri="{FF2B5EF4-FFF2-40B4-BE49-F238E27FC236}">
                <a16:creationId xmlns:a16="http://schemas.microsoft.com/office/drawing/2014/main" id="{6117D868-FB93-4140-9732-AF1C60ADEE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9321"/>
          <a:stretch/>
        </p:blipFill>
        <p:spPr bwMode="auto">
          <a:xfrm>
            <a:off x="1790467" y="4964203"/>
            <a:ext cx="731115" cy="1442651"/>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ector reto 46">
            <a:extLst>
              <a:ext uri="{FF2B5EF4-FFF2-40B4-BE49-F238E27FC236}">
                <a16:creationId xmlns:a16="http://schemas.microsoft.com/office/drawing/2014/main" id="{A25702E4-8DAB-4084-BA8F-DE9F7B29DC5C}"/>
              </a:ext>
            </a:extLst>
          </p:cNvPr>
          <p:cNvCxnSpPr>
            <a:cxnSpLocks/>
          </p:cNvCxnSpPr>
          <p:nvPr/>
        </p:nvCxnSpPr>
        <p:spPr>
          <a:xfrm>
            <a:off x="8311730" y="2842260"/>
            <a:ext cx="30359" cy="1873124"/>
          </a:xfrm>
          <a:prstGeom prst="line">
            <a:avLst/>
          </a:prstGeom>
          <a:ln w="12700"/>
        </p:spPr>
        <p:style>
          <a:lnRef idx="1">
            <a:schemeClr val="dk1"/>
          </a:lnRef>
          <a:fillRef idx="0">
            <a:schemeClr val="dk1"/>
          </a:fillRef>
          <a:effectRef idx="0">
            <a:schemeClr val="dk1"/>
          </a:effectRef>
          <a:fontRef idx="minor">
            <a:schemeClr val="tx1"/>
          </a:fontRef>
        </p:style>
      </p:cxnSp>
      <p:pic>
        <p:nvPicPr>
          <p:cNvPr id="49" name="Picture 10" descr="Expression Exploration by Gregory Hartman for Duolingo on Dribbble">
            <a:extLst>
              <a:ext uri="{FF2B5EF4-FFF2-40B4-BE49-F238E27FC236}">
                <a16:creationId xmlns:a16="http://schemas.microsoft.com/office/drawing/2014/main" id="{38FAA2E3-3DB8-4CFD-BE1C-4007314B9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66" t="5772" r="70771" b="57449"/>
          <a:stretch/>
        </p:blipFill>
        <p:spPr bwMode="auto">
          <a:xfrm>
            <a:off x="8430309" y="2973085"/>
            <a:ext cx="904619" cy="1667613"/>
          </a:xfrm>
          <a:prstGeom prst="rect">
            <a:avLst/>
          </a:prstGeom>
          <a:noFill/>
          <a:extLst>
            <a:ext uri="{909E8E84-426E-40DD-AFC4-6F175D3DCCD1}">
              <a14:hiddenFill xmlns:a14="http://schemas.microsoft.com/office/drawing/2010/main">
                <a:solidFill>
                  <a:srgbClr val="FFFFFF"/>
                </a:solidFill>
              </a14:hiddenFill>
            </a:ext>
          </a:extLst>
        </p:spPr>
      </p:pic>
      <p:sp>
        <p:nvSpPr>
          <p:cNvPr id="50" name="Balão de Fala: Oval 49">
            <a:extLst>
              <a:ext uri="{FF2B5EF4-FFF2-40B4-BE49-F238E27FC236}">
                <a16:creationId xmlns:a16="http://schemas.microsoft.com/office/drawing/2014/main" id="{CBEBA336-C47C-479E-A99E-7800E2F67889}"/>
              </a:ext>
            </a:extLst>
          </p:cNvPr>
          <p:cNvSpPr/>
          <p:nvPr/>
        </p:nvSpPr>
        <p:spPr>
          <a:xfrm>
            <a:off x="9479605" y="2915038"/>
            <a:ext cx="2013106" cy="898444"/>
          </a:xfrm>
          <a:prstGeom prst="wedgeEllipseCallout">
            <a:avLst>
              <a:gd name="adj1" fmla="val -52765"/>
              <a:gd name="adj2" fmla="val 3823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latin typeface="feather"/>
              </a:rPr>
              <a:t>Melhor eu praticar um pouco mais, </a:t>
            </a:r>
            <a:r>
              <a:rPr lang="pt-BR" sz="1400" dirty="0" err="1">
                <a:solidFill>
                  <a:schemeClr val="tx1"/>
                </a:solidFill>
                <a:latin typeface="feather"/>
              </a:rPr>
              <a:t>hehe</a:t>
            </a:r>
            <a:r>
              <a:rPr lang="pt-BR" sz="1400" dirty="0">
                <a:solidFill>
                  <a:schemeClr val="tx1"/>
                </a:solidFill>
                <a:latin typeface="feather"/>
              </a:rPr>
              <a:t>.</a:t>
            </a:r>
          </a:p>
        </p:txBody>
      </p:sp>
      <p:sp>
        <p:nvSpPr>
          <p:cNvPr id="51" name="Balão de Fala: Oval 50">
            <a:extLst>
              <a:ext uri="{FF2B5EF4-FFF2-40B4-BE49-F238E27FC236}">
                <a16:creationId xmlns:a16="http://schemas.microsoft.com/office/drawing/2014/main" id="{4F1AC0CE-8563-4C34-947C-1C389860327C}"/>
              </a:ext>
            </a:extLst>
          </p:cNvPr>
          <p:cNvSpPr/>
          <p:nvPr/>
        </p:nvSpPr>
        <p:spPr>
          <a:xfrm>
            <a:off x="9465891" y="3965227"/>
            <a:ext cx="1708488" cy="699580"/>
          </a:xfrm>
          <a:prstGeom prst="wedgeEllipseCallout">
            <a:avLst>
              <a:gd name="adj1" fmla="val -58719"/>
              <a:gd name="adj2" fmla="val -4843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latin typeface="feather"/>
              </a:rPr>
              <a:t>Não quero passar vergonha!</a:t>
            </a:r>
          </a:p>
        </p:txBody>
      </p:sp>
      <p:cxnSp>
        <p:nvCxnSpPr>
          <p:cNvPr id="52" name="Conector reto 51">
            <a:extLst>
              <a:ext uri="{FF2B5EF4-FFF2-40B4-BE49-F238E27FC236}">
                <a16:creationId xmlns:a16="http://schemas.microsoft.com/office/drawing/2014/main" id="{C05FCDED-8F66-4075-8FB3-DE017A958086}"/>
              </a:ext>
            </a:extLst>
          </p:cNvPr>
          <p:cNvCxnSpPr>
            <a:cxnSpLocks/>
          </p:cNvCxnSpPr>
          <p:nvPr/>
        </p:nvCxnSpPr>
        <p:spPr>
          <a:xfrm flipH="1">
            <a:off x="1372234" y="4707976"/>
            <a:ext cx="209725" cy="187261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3" name="CaixaDeTexto 52">
            <a:extLst>
              <a:ext uri="{FF2B5EF4-FFF2-40B4-BE49-F238E27FC236}">
                <a16:creationId xmlns:a16="http://schemas.microsoft.com/office/drawing/2014/main" id="{1C39173D-D07B-45C9-AC11-0ABBF4EE2FF7}"/>
              </a:ext>
            </a:extLst>
          </p:cNvPr>
          <p:cNvSpPr txBox="1"/>
          <p:nvPr/>
        </p:nvSpPr>
        <p:spPr>
          <a:xfrm>
            <a:off x="512712" y="5125428"/>
            <a:ext cx="933944" cy="1200329"/>
          </a:xfrm>
          <a:prstGeom prst="rect">
            <a:avLst/>
          </a:prstGeom>
          <a:noFill/>
        </p:spPr>
        <p:txBody>
          <a:bodyPr wrap="square" rtlCol="0">
            <a:spAutoFit/>
          </a:bodyPr>
          <a:lstStyle/>
          <a:p>
            <a:pPr algn="ctr"/>
            <a:r>
              <a:rPr lang="pt-BR" dirty="0">
                <a:latin typeface="feather"/>
              </a:rPr>
              <a:t>Um tempo depois</a:t>
            </a:r>
          </a:p>
          <a:p>
            <a:pPr algn="ctr"/>
            <a:r>
              <a:rPr lang="pt-BR" dirty="0">
                <a:latin typeface="feather"/>
              </a:rPr>
              <a:t>...</a:t>
            </a:r>
          </a:p>
        </p:txBody>
      </p:sp>
      <p:sp>
        <p:nvSpPr>
          <p:cNvPr id="55" name="Balão de Fala: Oval 54">
            <a:extLst>
              <a:ext uri="{FF2B5EF4-FFF2-40B4-BE49-F238E27FC236}">
                <a16:creationId xmlns:a16="http://schemas.microsoft.com/office/drawing/2014/main" id="{F274041E-EC19-4A6B-8032-225FE47E3B0F}"/>
              </a:ext>
            </a:extLst>
          </p:cNvPr>
          <p:cNvSpPr/>
          <p:nvPr/>
        </p:nvSpPr>
        <p:spPr>
          <a:xfrm>
            <a:off x="2570809" y="4751375"/>
            <a:ext cx="1668964" cy="662045"/>
          </a:xfrm>
          <a:prstGeom prst="wedgeEllipseCallout">
            <a:avLst>
              <a:gd name="adj1" fmla="val -52236"/>
              <a:gd name="adj2" fmla="val 50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Olá, </a:t>
            </a:r>
            <a:r>
              <a:rPr lang="pt-BR" sz="1200" dirty="0" err="1">
                <a:solidFill>
                  <a:schemeClr val="tx1"/>
                </a:solidFill>
                <a:latin typeface="feather"/>
              </a:rPr>
              <a:t>Hi</a:t>
            </a:r>
            <a:r>
              <a:rPr lang="pt-BR" sz="1200" dirty="0">
                <a:solidFill>
                  <a:schemeClr val="tx1"/>
                </a:solidFill>
                <a:latin typeface="feather"/>
              </a:rPr>
              <a:t>, </a:t>
            </a:r>
            <a:r>
              <a:rPr lang="pt-BR" sz="1200" b="1" i="1" dirty="0" err="1">
                <a:solidFill>
                  <a:schemeClr val="tx1"/>
                </a:solidFill>
                <a:latin typeface="feather"/>
              </a:rPr>
              <a:t>mai</a:t>
            </a:r>
            <a:r>
              <a:rPr lang="pt-BR" sz="1200" b="1" i="1" dirty="0">
                <a:solidFill>
                  <a:schemeClr val="tx1"/>
                </a:solidFill>
                <a:latin typeface="feather"/>
              </a:rPr>
              <a:t> </a:t>
            </a:r>
            <a:r>
              <a:rPr lang="pt-BR" sz="1200" b="1" i="1" dirty="0" err="1">
                <a:solidFill>
                  <a:schemeClr val="tx1"/>
                </a:solidFill>
                <a:latin typeface="feather"/>
              </a:rPr>
              <a:t>neimi</a:t>
            </a:r>
            <a:r>
              <a:rPr lang="pt-BR" sz="1200" dirty="0">
                <a:solidFill>
                  <a:schemeClr val="tx1"/>
                </a:solidFill>
                <a:latin typeface="feather"/>
              </a:rPr>
              <a:t> </a:t>
            </a:r>
            <a:r>
              <a:rPr lang="pt-BR" sz="1200" dirty="0" err="1">
                <a:solidFill>
                  <a:schemeClr val="tx1"/>
                </a:solidFill>
                <a:latin typeface="feather"/>
              </a:rPr>
              <a:t>is</a:t>
            </a:r>
            <a:r>
              <a:rPr lang="pt-BR" sz="1200" dirty="0">
                <a:solidFill>
                  <a:schemeClr val="tx1"/>
                </a:solidFill>
                <a:latin typeface="feather"/>
              </a:rPr>
              <a:t> Carla!</a:t>
            </a:r>
            <a:endParaRPr lang="pt-BR" sz="1200" b="1" i="1" dirty="0">
              <a:solidFill>
                <a:schemeClr val="tx1"/>
              </a:solidFill>
              <a:latin typeface="feather"/>
            </a:endParaRPr>
          </a:p>
        </p:txBody>
      </p:sp>
      <p:sp>
        <p:nvSpPr>
          <p:cNvPr id="56" name="Balão de Fala: Oval 55">
            <a:extLst>
              <a:ext uri="{FF2B5EF4-FFF2-40B4-BE49-F238E27FC236}">
                <a16:creationId xmlns:a16="http://schemas.microsoft.com/office/drawing/2014/main" id="{5E9598AB-0C67-4CBF-A13C-1AF1B05C3A3D}"/>
              </a:ext>
            </a:extLst>
          </p:cNvPr>
          <p:cNvSpPr/>
          <p:nvPr/>
        </p:nvSpPr>
        <p:spPr>
          <a:xfrm>
            <a:off x="2591536" y="5692845"/>
            <a:ext cx="1668964" cy="662045"/>
          </a:xfrm>
          <a:prstGeom prst="wedgeEllipseCallout">
            <a:avLst>
              <a:gd name="adj1" fmla="val -61284"/>
              <a:gd name="adj2" fmla="val 154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feather"/>
              </a:rPr>
              <a:t>Hello</a:t>
            </a:r>
            <a:r>
              <a:rPr lang="pt-BR" sz="1200" dirty="0">
                <a:solidFill>
                  <a:schemeClr val="tx1"/>
                </a:solidFill>
                <a:latin typeface="feather"/>
              </a:rPr>
              <a:t> Carla, </a:t>
            </a:r>
            <a:r>
              <a:rPr lang="pt-BR" sz="1200" b="1" i="1" dirty="0">
                <a:solidFill>
                  <a:schemeClr val="tx1"/>
                </a:solidFill>
                <a:latin typeface="feather"/>
              </a:rPr>
              <a:t>me nome é</a:t>
            </a:r>
            <a:r>
              <a:rPr lang="pt-BR" sz="1200" dirty="0">
                <a:solidFill>
                  <a:schemeClr val="tx1"/>
                </a:solidFill>
                <a:latin typeface="feather"/>
              </a:rPr>
              <a:t> Jack!</a:t>
            </a:r>
            <a:endParaRPr lang="pt-BR" sz="1200" b="1" i="1" dirty="0">
              <a:solidFill>
                <a:schemeClr val="tx1"/>
              </a:solidFill>
              <a:latin typeface="feather"/>
            </a:endParaRPr>
          </a:p>
        </p:txBody>
      </p:sp>
      <p:pic>
        <p:nvPicPr>
          <p:cNvPr id="57" name="Picture 14" descr="Duolingo on Twitter: &quot;Live from our Monday check-in! This whole staying  home thing is going...well? 🙃 Who's your Monday mood?… &quot;">
            <a:extLst>
              <a:ext uri="{FF2B5EF4-FFF2-40B4-BE49-F238E27FC236}">
                <a16:creationId xmlns:a16="http://schemas.microsoft.com/office/drawing/2014/main" id="{F9FFA84D-7B9A-4967-91C4-431EDDF8C44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2971" t="5863" r="2187" b="57014"/>
          <a:stretch/>
        </p:blipFill>
        <p:spPr bwMode="auto">
          <a:xfrm>
            <a:off x="1847342" y="5652200"/>
            <a:ext cx="646900" cy="60854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ector reto 57">
            <a:extLst>
              <a:ext uri="{FF2B5EF4-FFF2-40B4-BE49-F238E27FC236}">
                <a16:creationId xmlns:a16="http://schemas.microsoft.com/office/drawing/2014/main" id="{96A4171C-6BD0-4589-BEB1-60E7D0C96F1A}"/>
              </a:ext>
            </a:extLst>
          </p:cNvPr>
          <p:cNvCxnSpPr>
            <a:cxnSpLocks/>
          </p:cNvCxnSpPr>
          <p:nvPr/>
        </p:nvCxnSpPr>
        <p:spPr>
          <a:xfrm flipH="1">
            <a:off x="4260500" y="4728221"/>
            <a:ext cx="209726" cy="182593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9" name="CaixaDeTexto 58">
            <a:extLst>
              <a:ext uri="{FF2B5EF4-FFF2-40B4-BE49-F238E27FC236}">
                <a16:creationId xmlns:a16="http://schemas.microsoft.com/office/drawing/2014/main" id="{F875AC6B-3A75-4C48-AE07-4FB209E030F0}"/>
              </a:ext>
            </a:extLst>
          </p:cNvPr>
          <p:cNvSpPr txBox="1"/>
          <p:nvPr/>
        </p:nvSpPr>
        <p:spPr>
          <a:xfrm>
            <a:off x="4513279" y="5012116"/>
            <a:ext cx="933944" cy="1200329"/>
          </a:xfrm>
          <a:prstGeom prst="rect">
            <a:avLst/>
          </a:prstGeom>
          <a:noFill/>
        </p:spPr>
        <p:txBody>
          <a:bodyPr wrap="square" rtlCol="0">
            <a:spAutoFit/>
          </a:bodyPr>
          <a:lstStyle/>
          <a:p>
            <a:pPr algn="ctr"/>
            <a:r>
              <a:rPr lang="pt-BR" dirty="0">
                <a:latin typeface="feather"/>
              </a:rPr>
              <a:t>Um tempo depois</a:t>
            </a:r>
          </a:p>
          <a:p>
            <a:pPr algn="ctr"/>
            <a:r>
              <a:rPr lang="pt-BR" dirty="0">
                <a:latin typeface="feather"/>
              </a:rPr>
              <a:t>...</a:t>
            </a:r>
          </a:p>
        </p:txBody>
      </p:sp>
      <p:pic>
        <p:nvPicPr>
          <p:cNvPr id="8208" name="Picture 16" descr="Duolingo on Twitter: &quot;Live from our Monday check-in! This whole staying  home thing is going...well? 🙃 Who's your Monday mood?… &quot;">
            <a:extLst>
              <a:ext uri="{FF2B5EF4-FFF2-40B4-BE49-F238E27FC236}">
                <a16:creationId xmlns:a16="http://schemas.microsoft.com/office/drawing/2014/main" id="{EABE694E-4E89-4E7C-ABBA-CC48E57C16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8341"/>
          <a:stretch/>
        </p:blipFill>
        <p:spPr bwMode="auto">
          <a:xfrm>
            <a:off x="5813321" y="4843157"/>
            <a:ext cx="835894" cy="1618086"/>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ector reto 61">
            <a:extLst>
              <a:ext uri="{FF2B5EF4-FFF2-40B4-BE49-F238E27FC236}">
                <a16:creationId xmlns:a16="http://schemas.microsoft.com/office/drawing/2014/main" id="{669A8533-FE08-4030-BFE4-8AFEBFD710A7}"/>
              </a:ext>
            </a:extLst>
          </p:cNvPr>
          <p:cNvCxnSpPr>
            <a:cxnSpLocks/>
          </p:cNvCxnSpPr>
          <p:nvPr/>
        </p:nvCxnSpPr>
        <p:spPr>
          <a:xfrm flipH="1">
            <a:off x="5385413" y="4719680"/>
            <a:ext cx="209726" cy="182593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63" name="Balão de Fala: Oval 62">
            <a:extLst>
              <a:ext uri="{FF2B5EF4-FFF2-40B4-BE49-F238E27FC236}">
                <a16:creationId xmlns:a16="http://schemas.microsoft.com/office/drawing/2014/main" id="{FE43BE58-A945-4484-AD6E-4810483F5AED}"/>
              </a:ext>
            </a:extLst>
          </p:cNvPr>
          <p:cNvSpPr/>
          <p:nvPr/>
        </p:nvSpPr>
        <p:spPr>
          <a:xfrm>
            <a:off x="6759389" y="4819824"/>
            <a:ext cx="1668964" cy="662045"/>
          </a:xfrm>
          <a:prstGeom prst="wedgeEllipseCallout">
            <a:avLst>
              <a:gd name="adj1" fmla="val -56257"/>
              <a:gd name="adj2" fmla="val 268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err="1">
                <a:solidFill>
                  <a:schemeClr val="tx1"/>
                </a:solidFill>
                <a:latin typeface="feather"/>
              </a:rPr>
              <a:t>You’re</a:t>
            </a:r>
            <a:r>
              <a:rPr lang="pt-BR" sz="1200" dirty="0">
                <a:solidFill>
                  <a:schemeClr val="tx1"/>
                </a:solidFill>
                <a:latin typeface="feather"/>
              </a:rPr>
              <a:t> </a:t>
            </a:r>
            <a:r>
              <a:rPr lang="pt-BR" sz="1200" dirty="0" err="1">
                <a:solidFill>
                  <a:schemeClr val="tx1"/>
                </a:solidFill>
                <a:latin typeface="feather"/>
              </a:rPr>
              <a:t>getting</a:t>
            </a:r>
            <a:r>
              <a:rPr lang="pt-BR" sz="1200" dirty="0">
                <a:solidFill>
                  <a:schemeClr val="tx1"/>
                </a:solidFill>
                <a:latin typeface="feather"/>
              </a:rPr>
              <a:t> </a:t>
            </a:r>
            <a:r>
              <a:rPr lang="pt-BR" sz="1200" dirty="0" err="1">
                <a:solidFill>
                  <a:schemeClr val="tx1"/>
                </a:solidFill>
                <a:latin typeface="feather"/>
              </a:rPr>
              <a:t>better</a:t>
            </a:r>
            <a:r>
              <a:rPr lang="pt-BR" sz="1200" dirty="0">
                <a:solidFill>
                  <a:schemeClr val="tx1"/>
                </a:solidFill>
                <a:latin typeface="feather"/>
              </a:rPr>
              <a:t> </a:t>
            </a:r>
            <a:r>
              <a:rPr lang="pt-BR" sz="1200" dirty="0" err="1">
                <a:solidFill>
                  <a:schemeClr val="tx1"/>
                </a:solidFill>
                <a:latin typeface="feather"/>
              </a:rPr>
              <a:t>at</a:t>
            </a:r>
            <a:r>
              <a:rPr lang="pt-BR" sz="1200" dirty="0">
                <a:solidFill>
                  <a:schemeClr val="tx1"/>
                </a:solidFill>
                <a:latin typeface="feather"/>
              </a:rPr>
              <a:t> it Chloe!</a:t>
            </a:r>
            <a:endParaRPr lang="pt-BR" sz="1200" b="1" i="1" dirty="0">
              <a:solidFill>
                <a:schemeClr val="tx1"/>
              </a:solidFill>
              <a:latin typeface="feather"/>
            </a:endParaRPr>
          </a:p>
        </p:txBody>
      </p:sp>
      <p:sp>
        <p:nvSpPr>
          <p:cNvPr id="64" name="Balão de Fala: Oval 63">
            <a:extLst>
              <a:ext uri="{FF2B5EF4-FFF2-40B4-BE49-F238E27FC236}">
                <a16:creationId xmlns:a16="http://schemas.microsoft.com/office/drawing/2014/main" id="{AF22017C-0682-4A93-A09A-F272F3CE3CC7}"/>
              </a:ext>
            </a:extLst>
          </p:cNvPr>
          <p:cNvSpPr/>
          <p:nvPr/>
        </p:nvSpPr>
        <p:spPr>
          <a:xfrm>
            <a:off x="6829039" y="5668976"/>
            <a:ext cx="1668964" cy="662045"/>
          </a:xfrm>
          <a:prstGeom prst="wedgeEllipseCallout">
            <a:avLst>
              <a:gd name="adj1" fmla="val -57765"/>
              <a:gd name="adj2" fmla="val 40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feather"/>
              </a:rPr>
              <a:t>Are </a:t>
            </a:r>
            <a:r>
              <a:rPr lang="pt-BR" sz="1200" dirty="0" err="1">
                <a:solidFill>
                  <a:schemeClr val="tx1"/>
                </a:solidFill>
                <a:latin typeface="feather"/>
              </a:rPr>
              <a:t>you</a:t>
            </a:r>
            <a:r>
              <a:rPr lang="pt-BR" sz="1200" dirty="0">
                <a:solidFill>
                  <a:schemeClr val="tx1"/>
                </a:solidFill>
                <a:latin typeface="feather"/>
              </a:rPr>
              <a:t> </a:t>
            </a:r>
            <a:r>
              <a:rPr lang="pt-BR" sz="1200" dirty="0" err="1">
                <a:solidFill>
                  <a:schemeClr val="tx1"/>
                </a:solidFill>
                <a:latin typeface="feather"/>
              </a:rPr>
              <a:t>sure</a:t>
            </a:r>
            <a:r>
              <a:rPr lang="pt-BR" sz="1200" dirty="0">
                <a:solidFill>
                  <a:schemeClr val="tx1"/>
                </a:solidFill>
                <a:latin typeface="feather"/>
              </a:rPr>
              <a:t>? </a:t>
            </a:r>
            <a:r>
              <a:rPr lang="pt-BR" sz="1200" b="1" i="1" dirty="0">
                <a:solidFill>
                  <a:schemeClr val="tx1"/>
                </a:solidFill>
                <a:latin typeface="feather"/>
              </a:rPr>
              <a:t>Bua </a:t>
            </a:r>
            <a:r>
              <a:rPr lang="pt-BR" sz="1200" b="1" i="1" dirty="0" err="1">
                <a:solidFill>
                  <a:schemeClr val="tx1"/>
                </a:solidFill>
                <a:latin typeface="feather"/>
              </a:rPr>
              <a:t>Tardi</a:t>
            </a:r>
            <a:r>
              <a:rPr lang="pt-BR" sz="1200" b="1" i="1" dirty="0">
                <a:solidFill>
                  <a:schemeClr val="tx1"/>
                </a:solidFill>
                <a:latin typeface="feather"/>
              </a:rPr>
              <a:t>?</a:t>
            </a:r>
          </a:p>
        </p:txBody>
      </p:sp>
      <p:cxnSp>
        <p:nvCxnSpPr>
          <p:cNvPr id="65" name="Conector reto 64">
            <a:extLst>
              <a:ext uri="{FF2B5EF4-FFF2-40B4-BE49-F238E27FC236}">
                <a16:creationId xmlns:a16="http://schemas.microsoft.com/office/drawing/2014/main" id="{1EFC0F13-D656-462C-9836-B76E4A8E24F2}"/>
              </a:ext>
            </a:extLst>
          </p:cNvPr>
          <p:cNvCxnSpPr>
            <a:cxnSpLocks/>
          </p:cNvCxnSpPr>
          <p:nvPr/>
        </p:nvCxnSpPr>
        <p:spPr>
          <a:xfrm flipH="1">
            <a:off x="8640790" y="4711596"/>
            <a:ext cx="209726" cy="182593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6" name="Picture 8" descr="Duolingo - Duo and Bea! | Facebook">
            <a:extLst>
              <a:ext uri="{FF2B5EF4-FFF2-40B4-BE49-F238E27FC236}">
                <a16:creationId xmlns:a16="http://schemas.microsoft.com/office/drawing/2014/main" id="{DDA634F7-AD3E-44E6-9A22-72181D2FBB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61" t="30445" r="27579" b="16737"/>
          <a:stretch/>
        </p:blipFill>
        <p:spPr bwMode="auto">
          <a:xfrm>
            <a:off x="10736537" y="5344720"/>
            <a:ext cx="875684" cy="1131939"/>
          </a:xfrm>
          <a:prstGeom prst="rect">
            <a:avLst/>
          </a:prstGeom>
          <a:noFill/>
          <a:extLst>
            <a:ext uri="{909E8E84-426E-40DD-AFC4-6F175D3DCCD1}">
              <a14:hiddenFill xmlns:a14="http://schemas.microsoft.com/office/drawing/2010/main">
                <a:solidFill>
                  <a:srgbClr val="FFFFFF"/>
                </a:solidFill>
              </a14:hiddenFill>
            </a:ext>
          </a:extLst>
        </p:spPr>
      </p:pic>
      <p:sp>
        <p:nvSpPr>
          <p:cNvPr id="67" name="CaixaDeTexto 66">
            <a:extLst>
              <a:ext uri="{FF2B5EF4-FFF2-40B4-BE49-F238E27FC236}">
                <a16:creationId xmlns:a16="http://schemas.microsoft.com/office/drawing/2014/main" id="{3256CFB0-8687-4205-B448-CF5279B14C4C}"/>
              </a:ext>
            </a:extLst>
          </p:cNvPr>
          <p:cNvSpPr txBox="1"/>
          <p:nvPr/>
        </p:nvSpPr>
        <p:spPr>
          <a:xfrm>
            <a:off x="9279318" y="5404184"/>
            <a:ext cx="933944" cy="369332"/>
          </a:xfrm>
          <a:prstGeom prst="rect">
            <a:avLst/>
          </a:prstGeom>
          <a:noFill/>
        </p:spPr>
        <p:txBody>
          <a:bodyPr wrap="square" rtlCol="0">
            <a:spAutoFit/>
          </a:bodyPr>
          <a:lstStyle/>
          <a:p>
            <a:pPr algn="ctr"/>
            <a:r>
              <a:rPr lang="pt-BR" dirty="0">
                <a:latin typeface="feather"/>
              </a:rPr>
              <a:t>FIM</a:t>
            </a:r>
          </a:p>
        </p:txBody>
      </p:sp>
    </p:spTree>
    <p:extLst>
      <p:ext uri="{BB962C8B-B14F-4D97-AF65-F5344CB8AC3E}">
        <p14:creationId xmlns:p14="http://schemas.microsoft.com/office/powerpoint/2010/main" val="10042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924E7C13-7B70-4E43-A355-4EAD8F79E51A}"/>
              </a:ext>
            </a:extLst>
          </p:cNvPr>
          <p:cNvSpPr txBox="1"/>
          <p:nvPr/>
        </p:nvSpPr>
        <p:spPr>
          <a:xfrm>
            <a:off x="4877514" y="327170"/>
            <a:ext cx="2436973" cy="707886"/>
          </a:xfrm>
          <a:prstGeom prst="rect">
            <a:avLst/>
          </a:prstGeom>
          <a:noFill/>
        </p:spPr>
        <p:txBody>
          <a:bodyPr wrap="square" rtlCol="0">
            <a:spAutoFit/>
          </a:bodyPr>
          <a:lstStyle/>
          <a:p>
            <a:r>
              <a:rPr lang="pt-BR" sz="4000" b="1" dirty="0">
                <a:solidFill>
                  <a:srgbClr val="77C800"/>
                </a:solidFill>
              </a:rPr>
              <a:t>Referência</a:t>
            </a:r>
            <a:endParaRPr lang="pt-BR" sz="3600" b="1" dirty="0">
              <a:solidFill>
                <a:srgbClr val="77C800"/>
              </a:solidFill>
            </a:endParaRPr>
          </a:p>
        </p:txBody>
      </p:sp>
      <p:sp>
        <p:nvSpPr>
          <p:cNvPr id="13" name="Triângulo isósceles 8">
            <a:extLst>
              <a:ext uri="{FF2B5EF4-FFF2-40B4-BE49-F238E27FC236}">
                <a16:creationId xmlns:a16="http://schemas.microsoft.com/office/drawing/2014/main" id="{DE26B3AE-ED44-42A0-9BE1-C5D2F0DD87C1}"/>
              </a:ext>
            </a:extLst>
          </p:cNvPr>
          <p:cNvSpPr/>
          <p:nvPr/>
        </p:nvSpPr>
        <p:spPr>
          <a:xfrm flipH="1">
            <a:off x="0" y="5599419"/>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8">
            <a:extLst>
              <a:ext uri="{FF2B5EF4-FFF2-40B4-BE49-F238E27FC236}">
                <a16:creationId xmlns:a16="http://schemas.microsoft.com/office/drawing/2014/main" id="{F0C440DB-FCA9-4AA7-923B-BE31F60824E6}"/>
              </a:ext>
            </a:extLst>
          </p:cNvPr>
          <p:cNvSpPr/>
          <p:nvPr/>
        </p:nvSpPr>
        <p:spPr>
          <a:xfrm rot="10800000" flipH="1">
            <a:off x="9677400" y="0"/>
            <a:ext cx="2514600" cy="1258581"/>
          </a:xfrm>
          <a:custGeom>
            <a:avLst/>
            <a:gdLst>
              <a:gd name="connsiteX0" fmla="*/ 0 w 2514600"/>
              <a:gd name="connsiteY0" fmla="*/ 1233181 h 1233181"/>
              <a:gd name="connsiteX1" fmla="*/ 1257300 w 2514600"/>
              <a:gd name="connsiteY1" fmla="*/ 0 h 1233181"/>
              <a:gd name="connsiteX2" fmla="*/ 2514600 w 2514600"/>
              <a:gd name="connsiteY2" fmla="*/ 1233181 h 1233181"/>
              <a:gd name="connsiteX3" fmla="*/ 0 w 2514600"/>
              <a:gd name="connsiteY3" fmla="*/ 1233181 h 1233181"/>
              <a:gd name="connsiteX0" fmla="*/ 0 w 2514600"/>
              <a:gd name="connsiteY0" fmla="*/ 1258581 h 1258581"/>
              <a:gd name="connsiteX1" fmla="*/ 2514600 w 2514600"/>
              <a:gd name="connsiteY1" fmla="*/ 0 h 1258581"/>
              <a:gd name="connsiteX2" fmla="*/ 2514600 w 2514600"/>
              <a:gd name="connsiteY2" fmla="*/ 1258581 h 1258581"/>
              <a:gd name="connsiteX3" fmla="*/ 0 w 2514600"/>
              <a:gd name="connsiteY3" fmla="*/ 1258581 h 1258581"/>
            </a:gdLst>
            <a:ahLst/>
            <a:cxnLst>
              <a:cxn ang="0">
                <a:pos x="connsiteX0" y="connsiteY0"/>
              </a:cxn>
              <a:cxn ang="0">
                <a:pos x="connsiteX1" y="connsiteY1"/>
              </a:cxn>
              <a:cxn ang="0">
                <a:pos x="connsiteX2" y="connsiteY2"/>
              </a:cxn>
              <a:cxn ang="0">
                <a:pos x="connsiteX3" y="connsiteY3"/>
              </a:cxn>
            </a:cxnLst>
            <a:rect l="l" t="t" r="r" b="b"/>
            <a:pathLst>
              <a:path w="2514600" h="1258581">
                <a:moveTo>
                  <a:pt x="0" y="1258581"/>
                </a:moveTo>
                <a:lnTo>
                  <a:pt x="2514600" y="0"/>
                </a:lnTo>
                <a:lnTo>
                  <a:pt x="2514600" y="1258581"/>
                </a:lnTo>
                <a:lnTo>
                  <a:pt x="0" y="1258581"/>
                </a:lnTo>
                <a:close/>
              </a:path>
            </a:pathLst>
          </a:custGeom>
          <a:solidFill>
            <a:srgbClr val="77C800"/>
          </a:solidFill>
          <a:ln>
            <a:solidFill>
              <a:srgbClr val="77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EFFDEC5E-F46C-4B47-8734-F0C03178ECDB}"/>
              </a:ext>
            </a:extLst>
          </p:cNvPr>
          <p:cNvSpPr txBox="1"/>
          <p:nvPr/>
        </p:nvSpPr>
        <p:spPr>
          <a:xfrm>
            <a:off x="3044505" y="2038525"/>
            <a:ext cx="6102990" cy="1200329"/>
          </a:xfrm>
          <a:prstGeom prst="rect">
            <a:avLst/>
          </a:prstGeom>
          <a:noFill/>
        </p:spPr>
        <p:txBody>
          <a:bodyPr wrap="square">
            <a:spAutoFit/>
          </a:bodyPr>
          <a:lstStyle/>
          <a:p>
            <a:r>
              <a:rPr lang="pt-BR" dirty="0">
                <a:hlinkClick r:id="rId2"/>
              </a:rPr>
              <a:t>https://pt.duolingo.com/</a:t>
            </a:r>
            <a:endParaRPr lang="pt-BR" dirty="0"/>
          </a:p>
          <a:p>
            <a:r>
              <a:rPr lang="pt-BR" dirty="0">
                <a:hlinkClick r:id="rId3"/>
              </a:rPr>
              <a:t>https://schools.duolingo.com/</a:t>
            </a:r>
            <a:endParaRPr lang="pt-BR" dirty="0"/>
          </a:p>
          <a:p>
            <a:r>
              <a:rPr lang="pt-BR" dirty="0">
                <a:hlinkClick r:id="rId4"/>
              </a:rPr>
              <a:t>https://englishtest.duolingo.com/</a:t>
            </a:r>
            <a:endParaRPr lang="pt-BR" dirty="0"/>
          </a:p>
          <a:p>
            <a:endParaRPr lang="pt-BR" dirty="0"/>
          </a:p>
        </p:txBody>
      </p:sp>
      <p:sp>
        <p:nvSpPr>
          <p:cNvPr id="16" name="CaixaDeTexto 15">
            <a:extLst>
              <a:ext uri="{FF2B5EF4-FFF2-40B4-BE49-F238E27FC236}">
                <a16:creationId xmlns:a16="http://schemas.microsoft.com/office/drawing/2014/main" id="{CA6CB1DD-F813-4962-B923-A8CA6B2D93B1}"/>
              </a:ext>
            </a:extLst>
          </p:cNvPr>
          <p:cNvSpPr txBox="1"/>
          <p:nvPr/>
        </p:nvSpPr>
        <p:spPr>
          <a:xfrm>
            <a:off x="3044505" y="3059668"/>
            <a:ext cx="6102990" cy="369332"/>
          </a:xfrm>
          <a:prstGeom prst="rect">
            <a:avLst/>
          </a:prstGeom>
          <a:noFill/>
        </p:spPr>
        <p:txBody>
          <a:bodyPr wrap="square">
            <a:spAutoFit/>
          </a:bodyPr>
          <a:lstStyle/>
          <a:p>
            <a:r>
              <a:rPr lang="pt-BR" dirty="0"/>
              <a:t>App: </a:t>
            </a:r>
            <a:r>
              <a:rPr lang="pt-BR" dirty="0" err="1"/>
              <a:t>Duolingo</a:t>
            </a:r>
            <a:endParaRPr lang="pt-BR" dirty="0"/>
          </a:p>
        </p:txBody>
      </p:sp>
      <p:sp>
        <p:nvSpPr>
          <p:cNvPr id="17" name="CaixaDeTexto 16">
            <a:extLst>
              <a:ext uri="{FF2B5EF4-FFF2-40B4-BE49-F238E27FC236}">
                <a16:creationId xmlns:a16="http://schemas.microsoft.com/office/drawing/2014/main" id="{B6E26A6B-8B86-4CAE-8096-16D519D7B392}"/>
              </a:ext>
            </a:extLst>
          </p:cNvPr>
          <p:cNvSpPr txBox="1"/>
          <p:nvPr/>
        </p:nvSpPr>
        <p:spPr>
          <a:xfrm>
            <a:off x="3044505" y="1686867"/>
            <a:ext cx="6102990" cy="369332"/>
          </a:xfrm>
          <a:prstGeom prst="rect">
            <a:avLst/>
          </a:prstGeom>
          <a:noFill/>
        </p:spPr>
        <p:txBody>
          <a:bodyPr wrap="square">
            <a:spAutoFit/>
          </a:bodyPr>
          <a:lstStyle/>
          <a:p>
            <a:r>
              <a:rPr lang="pt-BR" dirty="0"/>
              <a:t>Sites:</a:t>
            </a:r>
          </a:p>
        </p:txBody>
      </p:sp>
    </p:spTree>
    <p:extLst>
      <p:ext uri="{BB962C8B-B14F-4D97-AF65-F5344CB8AC3E}">
        <p14:creationId xmlns:p14="http://schemas.microsoft.com/office/powerpoint/2010/main" val="215550784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723</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feather</vt:lpstr>
      <vt:lpstr>Calibri</vt:lpstr>
      <vt:lpstr>Arial</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HENRIQUE GARCEZ ZIGON .</dc:creator>
  <cp:lastModifiedBy>HENRIQUE GARCEZ ZIGON .</cp:lastModifiedBy>
  <cp:revision>38</cp:revision>
  <dcterms:created xsi:type="dcterms:W3CDTF">2021-02-19T23:48:24Z</dcterms:created>
  <dcterms:modified xsi:type="dcterms:W3CDTF">2021-03-01T04:30:22Z</dcterms:modified>
</cp:coreProperties>
</file>