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57" r:id="rId5"/>
    <p:sldId id="281" r:id="rId6"/>
    <p:sldId id="280" r:id="rId7"/>
    <p:sldId id="279" r:id="rId8"/>
    <p:sldId id="278" r:id="rId9"/>
    <p:sldId id="277" r:id="rId10"/>
    <p:sldId id="276" r:id="rId11"/>
    <p:sldId id="275" r:id="rId12"/>
    <p:sldId id="274" r:id="rId13"/>
    <p:sldId id="273" r:id="rId14"/>
    <p:sldId id="272" r:id="rId15"/>
    <p:sldId id="271" r:id="rId16"/>
    <p:sldId id="270" r:id="rId17"/>
    <p:sldId id="269" r:id="rId18"/>
    <p:sldId id="268" r:id="rId19"/>
    <p:sldId id="267" r:id="rId20"/>
    <p:sldId id="266" r:id="rId21"/>
    <p:sldId id="265" r:id="rId22"/>
    <p:sldId id="264" r:id="rId23"/>
    <p:sldId id="263" r:id="rId24"/>
    <p:sldId id="262" r:id="rId25"/>
    <p:sldId id="261" r:id="rId26"/>
    <p:sldId id="260" r:id="rId27"/>
    <p:sldId id="259" r:id="rId28"/>
    <p:sldId id="258" r:id="rId29"/>
    <p:sldId id="284" r:id="rId30"/>
    <p:sldId id="283" r:id="rId31"/>
    <p:sldId id="28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153BF0-6334-4AE7-A4FF-A09C7C5AAD2A}" v="34" dt="2022-10-06T02:53:36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7204B-C754-4361-9599-42347BB8D114}" type="datetimeFigureOut">
              <a:t>15/05/2023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AB431-D9B5-476E-8166-7B2A018952B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 err="1">
                <a:cs typeface="Calibri"/>
              </a:rPr>
              <a:t>Paralelo</a:t>
            </a:r>
            <a:r>
              <a:rPr lang="en-US" dirty="0">
                <a:cs typeface="Calibri"/>
              </a:rPr>
              <a:t>:</a:t>
            </a:r>
          </a:p>
          <a:p>
            <a:pPr>
              <a:buSzPts val="1100"/>
              <a:buFont typeface="Arial"/>
            </a:pPr>
            <a:r>
              <a:rPr lang="en-US" dirty="0">
                <a:cs typeface="Calibri"/>
              </a:rPr>
              <a:t>Linhas -&gt; </a:t>
            </a:r>
            <a:r>
              <a:rPr lang="en-US" dirty="0" err="1">
                <a:cs typeface="Calibri"/>
              </a:rPr>
              <a:t>documentos</a:t>
            </a:r>
            <a:endParaRPr lang="en-US">
              <a:cs typeface="Calibri"/>
            </a:endParaRPr>
          </a:p>
          <a:p>
            <a:pPr>
              <a:buSzPts val="1100"/>
              <a:buFont typeface="Arial"/>
            </a:pPr>
            <a:r>
              <a:rPr lang="en-US" dirty="0" err="1">
                <a:cs typeface="Calibri"/>
              </a:rPr>
              <a:t>Tabelas</a:t>
            </a:r>
            <a:r>
              <a:rPr lang="en-US" dirty="0">
                <a:cs typeface="Calibri"/>
              </a:rPr>
              <a:t> -&gt; </a:t>
            </a:r>
            <a:r>
              <a:rPr lang="en-US" dirty="0" err="1">
                <a:cs typeface="Calibri"/>
              </a:rPr>
              <a:t>coleções</a:t>
            </a:r>
          </a:p>
          <a:p>
            <a:pPr>
              <a:buSzPts val="1100"/>
              <a:buFont typeface="Arial"/>
            </a:pPr>
            <a:r>
              <a:rPr lang="en-US" dirty="0" err="1">
                <a:cs typeface="Calibri"/>
              </a:rPr>
              <a:t>Coluna</a:t>
            </a:r>
            <a:r>
              <a:rPr lang="en-US" dirty="0">
                <a:cs typeface="Calibri"/>
              </a:rPr>
              <a:t> -&gt; campo do </a:t>
            </a:r>
            <a:r>
              <a:rPr lang="en-US" dirty="0" err="1">
                <a:cs typeface="Calibri"/>
              </a:rPr>
              <a:t>documento</a:t>
            </a:r>
          </a:p>
        </p:txBody>
      </p:sp>
    </p:spTree>
    <p:extLst>
      <p:ext uri="{BB962C8B-B14F-4D97-AF65-F5344CB8AC3E}">
        <p14:creationId xmlns:p14="http://schemas.microsoft.com/office/powerpoint/2010/main" val="3122760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531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888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184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4301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 err="1">
                <a:cs typeface="Calibri"/>
              </a:rPr>
              <a:t>Diferentes</a:t>
            </a:r>
            <a:r>
              <a:rPr lang="en-US" dirty="0">
                <a:cs typeface="Calibri"/>
              </a:rPr>
              <a:t> schemas para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arquivo</a:t>
            </a:r>
            <a:r>
              <a:rPr lang="en-US" dirty="0">
                <a:cs typeface="Calibri"/>
              </a:rPr>
              <a:t> se for </a:t>
            </a:r>
            <a:r>
              <a:rPr lang="en-US" dirty="0" err="1">
                <a:cs typeface="Calibri"/>
              </a:rPr>
              <a:t>necessário</a:t>
            </a:r>
          </a:p>
        </p:txBody>
      </p:sp>
    </p:spTree>
    <p:extLst>
      <p:ext uri="{BB962C8B-B14F-4D97-AF65-F5344CB8AC3E}">
        <p14:creationId xmlns:p14="http://schemas.microsoft.com/office/powerpoint/2010/main" val="915648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 err="1">
                <a:cs typeface="Calibri"/>
              </a:rPr>
              <a:t>Diferentes</a:t>
            </a:r>
            <a:r>
              <a:rPr lang="en-US" dirty="0">
                <a:cs typeface="Calibri"/>
              </a:rPr>
              <a:t> schemas para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arquivo</a:t>
            </a:r>
            <a:r>
              <a:rPr lang="en-US" dirty="0">
                <a:cs typeface="Calibri"/>
              </a:rPr>
              <a:t> se for </a:t>
            </a:r>
            <a:r>
              <a:rPr lang="en-US" dirty="0" err="1">
                <a:cs typeface="Calibri"/>
              </a:rPr>
              <a:t>necessário</a:t>
            </a:r>
          </a:p>
        </p:txBody>
      </p:sp>
    </p:spTree>
    <p:extLst>
      <p:ext uri="{BB962C8B-B14F-4D97-AF65-F5344CB8AC3E}">
        <p14:creationId xmlns:p14="http://schemas.microsoft.com/office/powerpoint/2010/main" val="3958135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 err="1">
                <a:cs typeface="Calibri"/>
              </a:rPr>
              <a:t>Diferentes</a:t>
            </a:r>
            <a:r>
              <a:rPr lang="en-US" dirty="0">
                <a:cs typeface="Calibri"/>
              </a:rPr>
              <a:t> schemas para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arquivo</a:t>
            </a:r>
            <a:r>
              <a:rPr lang="en-US" dirty="0">
                <a:cs typeface="Calibri"/>
              </a:rPr>
              <a:t> se for </a:t>
            </a:r>
            <a:r>
              <a:rPr lang="en-US" dirty="0" err="1">
                <a:cs typeface="Calibri"/>
              </a:rPr>
              <a:t>necessário</a:t>
            </a:r>
          </a:p>
        </p:txBody>
      </p:sp>
    </p:spTree>
    <p:extLst>
      <p:ext uri="{BB962C8B-B14F-4D97-AF65-F5344CB8AC3E}">
        <p14:creationId xmlns:p14="http://schemas.microsoft.com/office/powerpoint/2010/main" val="1765587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239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660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8071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622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681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106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989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5602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6895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1078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033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0916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161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922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378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463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 err="1">
                <a:cs typeface="Calibri"/>
              </a:rPr>
              <a:t>Interação</a:t>
            </a:r>
            <a:r>
              <a:rPr lang="en-US" dirty="0">
                <a:cs typeface="Calibri"/>
              </a:rPr>
              <a:t> com </a:t>
            </a:r>
            <a:r>
              <a:rPr lang="en-US" dirty="0" err="1">
                <a:cs typeface="Calibri"/>
              </a:rPr>
              <a:t>objetos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coleções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maneira</a:t>
            </a:r>
            <a:r>
              <a:rPr lang="en-US" dirty="0">
                <a:cs typeface="Calibri"/>
              </a:rPr>
              <a:t> similar a </a:t>
            </a:r>
            <a:r>
              <a:rPr lang="en-US" dirty="0" err="1">
                <a:cs typeface="Calibri"/>
              </a:rPr>
              <a:t>programção</a:t>
            </a:r>
            <a:r>
              <a:rPr lang="en-US" dirty="0">
                <a:cs typeface="Calibri"/>
              </a:rPr>
              <a:t> OO</a:t>
            </a:r>
          </a:p>
        </p:txBody>
      </p:sp>
    </p:spTree>
    <p:extLst>
      <p:ext uri="{BB962C8B-B14F-4D97-AF65-F5344CB8AC3E}">
        <p14:creationId xmlns:p14="http://schemas.microsoft.com/office/powerpoint/2010/main" val="3537207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 err="1">
                <a:cs typeface="Calibri"/>
              </a:rPr>
              <a:t>Interação</a:t>
            </a:r>
            <a:r>
              <a:rPr lang="en-US" dirty="0">
                <a:cs typeface="Calibri"/>
              </a:rPr>
              <a:t> com </a:t>
            </a:r>
            <a:r>
              <a:rPr lang="en-US" dirty="0" err="1">
                <a:cs typeface="Calibri"/>
              </a:rPr>
              <a:t>objetos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coleções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maneira</a:t>
            </a:r>
            <a:r>
              <a:rPr lang="en-US" dirty="0">
                <a:cs typeface="Calibri"/>
              </a:rPr>
              <a:t> similar a </a:t>
            </a:r>
            <a:r>
              <a:rPr lang="en-US" dirty="0" err="1">
                <a:cs typeface="Calibri"/>
              </a:rPr>
              <a:t>programção</a:t>
            </a:r>
            <a:r>
              <a:rPr lang="en-US" dirty="0">
                <a:cs typeface="Calibri"/>
              </a:rPr>
              <a:t> OO</a:t>
            </a:r>
          </a:p>
        </p:txBody>
      </p:sp>
    </p:spTree>
    <p:extLst>
      <p:ext uri="{BB962C8B-B14F-4D97-AF65-F5344CB8AC3E}">
        <p14:creationId xmlns:p14="http://schemas.microsoft.com/office/powerpoint/2010/main" val="1964070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836567" y="159983"/>
            <a:ext cx="1135367" cy="4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atla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s://pymongo.readthedocs.io/en/stable/" TargetMode="External"/><Relationship Id="rId7" Type="http://schemas.openxmlformats.org/officeDocument/2006/relationships/hyperlink" Target="https://www.mongodbtutorial.org/getting-started/mongodb-basics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ongodb.com/json-and-bson" TargetMode="External"/><Relationship Id="rId5" Type="http://schemas.openxmlformats.org/officeDocument/2006/relationships/hyperlink" Target="https://www.mongodb.com/docs/" TargetMode="External"/><Relationship Id="rId4" Type="http://schemas.openxmlformats.org/officeDocument/2006/relationships/hyperlink" Target="https://pymongo.readthedocs.io/en/stable/tutorial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cervolima.com/consultas-aninhadas-em-pymongo/#:~:text=PyMongo%20%C3%A9%20um%20m%C3%B3dulo%20Python,est%C3%A3o%20no%20formato%20JSON%20bin%C3%A1rio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hyperlink" Target="https://www.mongodb.com/docs/manual/tutorial/query-document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ymongo.readthedocs.io/en/stabl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ymongo.readthedocs.io/en/stabl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mongo.readthedocs.io/en/stabl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mongo.readthedocs.io/en/stabl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754033" y="848733"/>
            <a:ext cx="10640823" cy="3629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6650" b="1" dirty="0" err="1">
                <a:solidFill>
                  <a:srgbClr val="EA4E60"/>
                </a:solidFill>
                <a:latin typeface="Century Gothic"/>
              </a:rPr>
              <a:t>Integrando</a:t>
            </a:r>
            <a:r>
              <a:rPr lang="en-US" sz="6650" b="1" dirty="0">
                <a:solidFill>
                  <a:srgbClr val="EA4E60"/>
                </a:solidFill>
                <a:latin typeface="Century Gothic"/>
              </a:rPr>
              <a:t> Python </a:t>
            </a:r>
            <a:r>
              <a:rPr lang="en-US" sz="6650" b="1" dirty="0" err="1">
                <a:solidFill>
                  <a:srgbClr val="EA4E60"/>
                </a:solidFill>
                <a:latin typeface="Century Gothic"/>
              </a:rPr>
              <a:t>MongoBD</a:t>
            </a:r>
            <a:r>
              <a:rPr lang="en-US" sz="6650" b="1" dirty="0">
                <a:solidFill>
                  <a:srgbClr val="EA4E60"/>
                </a:solidFill>
                <a:latin typeface="Century Gothic"/>
              </a:rPr>
              <a:t> - </a:t>
            </a:r>
            <a:r>
              <a:rPr lang="en-US" sz="6650" b="1" dirty="0" err="1">
                <a:solidFill>
                  <a:srgbClr val="EA4E60"/>
                </a:solidFill>
                <a:latin typeface="Century Gothic"/>
              </a:rPr>
              <a:t>Pymongo</a:t>
            </a:r>
          </a:p>
          <a:p>
            <a:pPr>
              <a:lnSpc>
                <a:spcPct val="115000"/>
              </a:lnSpc>
              <a:buSzPts val="3200"/>
            </a:pPr>
            <a:r>
              <a:rPr lang="en-US" sz="3200" i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Formação</a:t>
            </a:r>
            <a:r>
              <a:rPr lang="en-US" sz="3200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Python Developer</a:t>
            </a:r>
            <a:endParaRPr lang="en-US" sz="3200" i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754033" y="4417533"/>
            <a:ext cx="9015600" cy="1904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Mascarenhas</a:t>
            </a:r>
          </a:p>
          <a:p>
            <a:pPr>
              <a:spcBef>
                <a:spcPts val="1333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600">
              <a:ea typeface="Calibri"/>
            </a:endParaRPr>
          </a:p>
          <a:p>
            <a:pPr>
              <a:spcBef>
                <a:spcPts val="1333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>
              <a:ea typeface="Calibri"/>
            </a:endParaRPr>
          </a:p>
          <a:p>
            <a:pPr>
              <a:spcBef>
                <a:spcPts val="1333"/>
              </a:spcBef>
            </a:pPr>
            <a:r>
              <a:rPr lang="en-US" sz="1800" b="1">
                <a:solidFill>
                  <a:srgbClr val="040A24"/>
                </a:solidFill>
                <a:ea typeface="Calibri"/>
                <a:sym typeface="Calibri"/>
              </a:rPr>
              <a:t>@in/juliana-mascarenhas-ds/</a:t>
            </a:r>
            <a:endParaRPr sz="1600"/>
          </a:p>
        </p:txBody>
      </p:sp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8C281C26-13D2-8BEA-84C1-AD6376B53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193" y="3682040"/>
            <a:ext cx="1204823" cy="1204823"/>
          </a:xfrm>
          <a:prstGeom prst="rect">
            <a:avLst/>
          </a:prstGeom>
        </p:spPr>
      </p:pic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372415E-101A-7B7E-BFB6-3EA0FC304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475" y="5582218"/>
            <a:ext cx="2225616" cy="1056319"/>
          </a:xfrm>
          <a:prstGeom prst="rect">
            <a:avLst/>
          </a:prstGeom>
        </p:spPr>
      </p:pic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3AFEB0EA-33FF-FAB0-6ED8-E2098E5F27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8438" y="4098985"/>
            <a:ext cx="1492370" cy="149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72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10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5" name="Picture 6" descr="Logo&#10;&#10;Description automatically generated">
            <a:extLst>
              <a:ext uri="{FF2B5EF4-FFF2-40B4-BE49-F238E27FC236}">
                <a16:creationId xmlns:a16="http://schemas.microsoft.com/office/drawing/2014/main" id="{2B88F492-3834-244F-5F4F-4D8A797CA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45" y="3146403"/>
            <a:ext cx="2743200" cy="692023"/>
          </a:xfrm>
          <a:prstGeom prst="rect">
            <a:avLst/>
          </a:prstGeom>
        </p:spPr>
      </p:pic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F61DF93E-D168-5557-FF95-2061080C5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551" y="1972468"/>
            <a:ext cx="6481313" cy="410638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D0703F-C4E8-0682-80BC-7D25144B7C24}"/>
              </a:ext>
            </a:extLst>
          </p:cNvPr>
          <p:cNvSpPr/>
          <p:nvPr/>
        </p:nvSpPr>
        <p:spPr>
          <a:xfrm>
            <a:off x="1038045" y="4280139"/>
            <a:ext cx="2645433" cy="747622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alibri"/>
                <a:cs typeface="Arial"/>
              </a:rPr>
              <a:t>Coleções</a:t>
            </a:r>
            <a:endParaRPr lang="en-US" sz="2400">
              <a:latin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BF5B5D-10D1-89C3-993D-2ABC482A5CE8}"/>
              </a:ext>
            </a:extLst>
          </p:cNvPr>
          <p:cNvSpPr txBox="1"/>
          <p:nvPr/>
        </p:nvSpPr>
        <p:spPr>
          <a:xfrm>
            <a:off x="6253792" y="6059697"/>
            <a:ext cx="478427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https://www.mongodbtutorial.org/getting-started/mongodb-basics/</a:t>
            </a:r>
          </a:p>
        </p:txBody>
      </p:sp>
    </p:spTree>
    <p:extLst>
      <p:ext uri="{BB962C8B-B14F-4D97-AF65-F5344CB8AC3E}">
        <p14:creationId xmlns:p14="http://schemas.microsoft.com/office/powerpoint/2010/main" val="383393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11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5" name="Picture 6" descr="Logo&#10;&#10;Description automatically generated">
            <a:extLst>
              <a:ext uri="{FF2B5EF4-FFF2-40B4-BE49-F238E27FC236}">
                <a16:creationId xmlns:a16="http://schemas.microsoft.com/office/drawing/2014/main" id="{2B88F492-3834-244F-5F4F-4D8A797CA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45" y="3146403"/>
            <a:ext cx="2743200" cy="69202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D0703F-C4E8-0682-80BC-7D25144B7C24}"/>
              </a:ext>
            </a:extLst>
          </p:cNvPr>
          <p:cNvSpPr/>
          <p:nvPr/>
        </p:nvSpPr>
        <p:spPr>
          <a:xfrm>
            <a:off x="1038045" y="4280139"/>
            <a:ext cx="2645433" cy="747622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latin typeface="Calibri"/>
                <a:cs typeface="Arial"/>
              </a:rPr>
              <a:t>Namespace</a:t>
            </a: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3" name="Picture 5" descr="Diagram&#10;&#10;Description automatically generated">
            <a:extLst>
              <a:ext uri="{FF2B5EF4-FFF2-40B4-BE49-F238E27FC236}">
                <a16:creationId xmlns:a16="http://schemas.microsoft.com/office/drawing/2014/main" id="{9B0D2CFE-91BC-FDBC-4906-AF3720994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721" y="1755102"/>
            <a:ext cx="6150634" cy="41673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1912A6-274B-6A8F-FA31-BAC489E2CAE8}"/>
              </a:ext>
            </a:extLst>
          </p:cNvPr>
          <p:cNvSpPr txBox="1"/>
          <p:nvPr/>
        </p:nvSpPr>
        <p:spPr>
          <a:xfrm>
            <a:off x="6895381" y="2107722"/>
            <a:ext cx="267131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 err="1">
                <a:solidFill>
                  <a:srgbClr val="545454"/>
                </a:solidFill>
                <a:latin typeface="Calibri"/>
                <a:cs typeface="Calibri"/>
              </a:rPr>
              <a:t>bookdb.books</a:t>
            </a:r>
            <a:endParaRPr lang="en-US" sz="3200" dirty="0" err="1">
              <a:latin typeface="Calibri"/>
              <a:cs typeface="Calibri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8566D5D-A9CC-3E57-CF9F-56E2F00951AF}"/>
              </a:ext>
            </a:extLst>
          </p:cNvPr>
          <p:cNvSpPr/>
          <p:nvPr/>
        </p:nvSpPr>
        <p:spPr>
          <a:xfrm>
            <a:off x="8226725" y="1368638"/>
            <a:ext cx="2185356" cy="704490"/>
          </a:xfrm>
          <a:prstGeom prst="wedgeRoundRectCallou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Arial"/>
              </a:rPr>
              <a:t>Coleção</a:t>
            </a:r>
            <a:endParaRPr lang="en-US" dirty="0" err="1"/>
          </a:p>
        </p:txBody>
      </p:sp>
      <p:sp>
        <p:nvSpPr>
          <p:cNvPr id="8" name="Callout: Up Arrow 7">
            <a:extLst>
              <a:ext uri="{FF2B5EF4-FFF2-40B4-BE49-F238E27FC236}">
                <a16:creationId xmlns:a16="http://schemas.microsoft.com/office/drawing/2014/main" id="{1CBCC2C4-3AB5-3DF4-E9DE-8B72D6F34E2D}"/>
              </a:ext>
            </a:extLst>
          </p:cNvPr>
          <p:cNvSpPr/>
          <p:nvPr/>
        </p:nvSpPr>
        <p:spPr>
          <a:xfrm>
            <a:off x="6097976" y="2597090"/>
            <a:ext cx="2329130" cy="891395"/>
          </a:xfrm>
          <a:prstGeom prst="upArrowCallou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Banco de Dados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ABD86D-A673-4F5E-38CD-640955CFBBB7}"/>
              </a:ext>
            </a:extLst>
          </p:cNvPr>
          <p:cNvSpPr txBox="1"/>
          <p:nvPr/>
        </p:nvSpPr>
        <p:spPr>
          <a:xfrm>
            <a:off x="6253792" y="6059697"/>
            <a:ext cx="478427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https://www.mongodbtutorial.org/getting-started/mongodb-basics/</a:t>
            </a:r>
          </a:p>
        </p:txBody>
      </p:sp>
    </p:spTree>
    <p:extLst>
      <p:ext uri="{BB962C8B-B14F-4D97-AF65-F5344CB8AC3E}">
        <p14:creationId xmlns:p14="http://schemas.microsoft.com/office/powerpoint/2010/main" val="22563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754033" y="4606984"/>
            <a:ext cx="9880400" cy="10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2400"/>
            </a:pP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32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32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754033" y="2390911"/>
            <a:ext cx="9880400" cy="21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Diferenças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entre MongoDB e o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Modelo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Relacional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442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FD18E7F3-0457-C413-9607-ED336ED65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333" y="1593502"/>
            <a:ext cx="7775273" cy="5269452"/>
          </a:xfrm>
          <a:prstGeom prst="rect">
            <a:avLst/>
          </a:prstGeom>
        </p:spPr>
      </p:pic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MongoDB x SQL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3945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x SQL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2C4828A-F6A4-8996-E779-78018E6E8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369967"/>
              </p:ext>
            </p:extLst>
          </p:nvPr>
        </p:nvGraphicFramePr>
        <p:xfrm>
          <a:off x="1869056" y="2904226"/>
          <a:ext cx="8473458" cy="2488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6729">
                  <a:extLst>
                    <a:ext uri="{9D8B030D-6E8A-4147-A177-3AD203B41FA5}">
                      <a16:colId xmlns:a16="http://schemas.microsoft.com/office/drawing/2014/main" val="3369210605"/>
                    </a:ext>
                  </a:extLst>
                </a:gridCol>
                <a:gridCol w="4236729">
                  <a:extLst>
                    <a:ext uri="{9D8B030D-6E8A-4147-A177-3AD203B41FA5}">
                      <a16:colId xmlns:a16="http://schemas.microsoft.com/office/drawing/2014/main" val="1075608151"/>
                    </a:ext>
                  </a:extLst>
                </a:gridCol>
              </a:tblGrid>
              <a:tr h="6222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MONGODB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MODELO RELACIONAL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628541"/>
                  </a:ext>
                </a:extLst>
              </a:tr>
              <a:tr h="62221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Documento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Instância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linha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203914"/>
                  </a:ext>
                </a:extLst>
              </a:tr>
              <a:tr h="6222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Campo (field)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Coluna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atributo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867027"/>
                  </a:ext>
                </a:extLst>
              </a:tr>
              <a:tr h="6222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err="1"/>
                        <a:t>Coleção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Tabelas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5673078"/>
                  </a:ext>
                </a:extLst>
              </a:tr>
            </a:tbl>
          </a:graphicData>
        </a:graphic>
      </p:graphicFrame>
      <p:pic>
        <p:nvPicPr>
          <p:cNvPr id="4" name="Picture 6" descr="Logo&#10;&#10;Description automatically generated">
            <a:extLst>
              <a:ext uri="{FF2B5EF4-FFF2-40B4-BE49-F238E27FC236}">
                <a16:creationId xmlns:a16="http://schemas.microsoft.com/office/drawing/2014/main" id="{D5749D55-4061-1C34-0CF3-382585526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17" y="5648063"/>
            <a:ext cx="2743200" cy="692023"/>
          </a:xfrm>
          <a:prstGeom prst="rect">
            <a:avLst/>
          </a:prstGeom>
        </p:spPr>
      </p:pic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3068FEA0-57D5-58F4-C85C-EFC6C19C3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174" y="1062487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3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4216123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Documento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Flexível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&amp;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Dinâmica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Escalável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Melhor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do JOINs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 "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excesso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"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x SQL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5" name="Picture 6" descr="Logo&#10;&#10;Description automatically generated">
            <a:extLst>
              <a:ext uri="{FF2B5EF4-FFF2-40B4-BE49-F238E27FC236}">
                <a16:creationId xmlns:a16="http://schemas.microsoft.com/office/drawing/2014/main" id="{2B88F492-3834-244F-5F4F-4D8A797CA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062" y="5648064"/>
            <a:ext cx="2743200" cy="692023"/>
          </a:xfrm>
          <a:prstGeom prst="rect">
            <a:avLst/>
          </a:prstGeom>
        </p:spPr>
      </p:pic>
      <p:sp>
        <p:nvSpPr>
          <p:cNvPr id="3" name="Google Shape;79;p3">
            <a:extLst>
              <a:ext uri="{FF2B5EF4-FFF2-40B4-BE49-F238E27FC236}">
                <a16:creationId xmlns:a16="http://schemas.microsoft.com/office/drawing/2014/main" id="{72264066-EC09-9A8A-B0C7-729EBB3C4D2F}"/>
              </a:ext>
            </a:extLst>
          </p:cNvPr>
          <p:cNvSpPr txBox="1"/>
          <p:nvPr/>
        </p:nvSpPr>
        <p:spPr>
          <a:xfrm>
            <a:off x="6174297" y="2476966"/>
            <a:ext cx="5265670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Estrutura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rígida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ACID –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Transacional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Dados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dispersos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Diferentes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 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perspectivas</a:t>
            </a:r>
          </a:p>
        </p:txBody>
      </p:sp>
      <p:pic>
        <p:nvPicPr>
          <p:cNvPr id="4" name="Picture 5" descr="Shape, arrow&#10;&#10;Description automatically generated">
            <a:extLst>
              <a:ext uri="{FF2B5EF4-FFF2-40B4-BE49-F238E27FC236}">
                <a16:creationId xmlns:a16="http://schemas.microsoft.com/office/drawing/2014/main" id="{FA74BC3E-3D7B-23CD-E39E-54AA4977C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4249" y="1408094"/>
            <a:ext cx="3936520" cy="133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17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Relacional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16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45BA30E-B9D9-FF84-0230-837D9965E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51" y="4240498"/>
            <a:ext cx="9989387" cy="2273270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4E647990-3527-544D-FB91-31C7C0DE45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807" b="361"/>
          <a:stretch/>
        </p:blipFill>
        <p:spPr>
          <a:xfrm>
            <a:off x="5917721" y="516148"/>
            <a:ext cx="4770981" cy="395669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1918CC28-16DF-FE75-04FB-C2100E9E7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3419" y="2140992"/>
            <a:ext cx="2355012" cy="169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96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17</a:t>
            </a:fld>
            <a:r>
              <a:rPr lang="en-US"/>
              <a:t>]</a:t>
            </a:r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65391F-32EA-7D1F-BF78-5CD8AF84C5EE}"/>
              </a:ext>
            </a:extLst>
          </p:cNvPr>
          <p:cNvGrpSpPr/>
          <p:nvPr/>
        </p:nvGrpSpPr>
        <p:grpSpPr>
          <a:xfrm>
            <a:off x="2403895" y="5049242"/>
            <a:ext cx="4863769" cy="1552756"/>
            <a:chOff x="5221858" y="2202525"/>
            <a:chExt cx="6228450" cy="24585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224B5C-BE62-579B-F6CB-43A118290036}"/>
                </a:ext>
              </a:extLst>
            </p:cNvPr>
            <p:cNvSpPr txBox="1"/>
            <p:nvPr/>
          </p:nvSpPr>
          <p:spPr>
            <a:xfrm>
              <a:off x="5472203" y="2287439"/>
              <a:ext cx="5978105" cy="158948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{</a:t>
              </a:r>
            </a:p>
            <a:p>
              <a:r>
                <a:rPr lang="en-US" sz="1400"/>
                <a:t>   "first_name": "John",</a:t>
              </a:r>
            </a:p>
            <a:p>
              <a:r>
                <a:rPr lang="en-US" sz="1400"/>
                <a:t>   "last_name": "Doe",</a:t>
              </a:r>
            </a:p>
            <a:p>
              <a:r>
                <a:rPr lang="en-US" sz="1400"/>
                <a:t>   "age": 22,</a:t>
              </a:r>
            </a:p>
            <a:p>
              <a:r>
                <a:rPr lang="en-US" sz="1400"/>
                <a:t>   "skills": ["Programming","Databases", "API"]</a:t>
              </a:r>
            </a:p>
            <a:p>
              <a:r>
                <a:rPr lang="en-US" sz="1400"/>
                <a:t>}</a:t>
              </a:r>
            </a:p>
          </p:txBody>
        </p:sp>
        <p:sp>
          <p:nvSpPr>
            <p:cNvPr id="4" name="Flowchart: Document 3">
              <a:extLst>
                <a:ext uri="{FF2B5EF4-FFF2-40B4-BE49-F238E27FC236}">
                  <a16:creationId xmlns:a16="http://schemas.microsoft.com/office/drawing/2014/main" id="{9791B646-F71C-014A-1D20-09AFC8C45781}"/>
                </a:ext>
              </a:extLst>
            </p:cNvPr>
            <p:cNvSpPr/>
            <p:nvPr/>
          </p:nvSpPr>
          <p:spPr>
            <a:xfrm>
              <a:off x="5221858" y="2202525"/>
              <a:ext cx="6225394" cy="2458528"/>
            </a:xfrm>
            <a:prstGeom prst="flowChartDocumen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5" name="Picture 7" descr="A picture containing text, hanger&#10;&#10;Description automatically generated">
            <a:extLst>
              <a:ext uri="{FF2B5EF4-FFF2-40B4-BE49-F238E27FC236}">
                <a16:creationId xmlns:a16="http://schemas.microsoft.com/office/drawing/2014/main" id="{19B84DE2-92B9-2305-F9C4-AA71E5FE9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352" y="4633015"/>
            <a:ext cx="2571750" cy="1876425"/>
          </a:xfrm>
          <a:prstGeom prst="rect">
            <a:avLst/>
          </a:prstGeom>
        </p:spPr>
      </p:pic>
      <p:pic>
        <p:nvPicPr>
          <p:cNvPr id="14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CB79B1B-8221-282D-2691-7E660F773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758" y="917700"/>
            <a:ext cx="7315199" cy="2592827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D67C1F40-3AB0-6504-EA0D-9519D5A2F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890" y="3508704"/>
            <a:ext cx="8939841" cy="11201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6F1BB3-6A88-C060-82F4-C955C48874E5}"/>
              </a:ext>
            </a:extLst>
          </p:cNvPr>
          <p:cNvSpPr txBox="1"/>
          <p:nvPr/>
        </p:nvSpPr>
        <p:spPr>
          <a:xfrm>
            <a:off x="5026325" y="3301042"/>
            <a:ext cx="537425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https://www.mongodb.com/docs/manual/tutorial/query-documents/</a:t>
            </a:r>
          </a:p>
        </p:txBody>
      </p:sp>
    </p:spTree>
    <p:extLst>
      <p:ext uri="{BB962C8B-B14F-4D97-AF65-F5344CB8AC3E}">
        <p14:creationId xmlns:p14="http://schemas.microsoft.com/office/powerpoint/2010/main" val="1487240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754033" y="4606984"/>
            <a:ext cx="9880400" cy="10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2400"/>
            </a:pP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32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32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754033" y="2390911"/>
            <a:ext cx="9880400" cy="21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MongoDB Atlas -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Instância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em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nuvem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846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19</a:t>
            </a:fld>
            <a:r>
              <a:rPr lang="en-US"/>
              <a:t>]</a:t>
            </a:r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517ABB6-D355-C12C-E6BE-EEA2F5550B49}"/>
              </a:ext>
            </a:extLst>
          </p:cNvPr>
          <p:cNvSpPr/>
          <p:nvPr/>
        </p:nvSpPr>
        <p:spPr>
          <a:xfrm>
            <a:off x="7380514" y="5910942"/>
            <a:ext cx="3211284" cy="48985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  <a:hlinkClick r:id="rId3"/>
              </a:rPr>
              <a:t>MongoDB Atlas</a:t>
            </a:r>
            <a:endParaRPr lang="en-US"/>
          </a:p>
        </p:txBody>
      </p:sp>
      <p:pic>
        <p:nvPicPr>
          <p:cNvPr id="4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199B4473-BF7A-12AA-12E3-C02B1302D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257" y="2320878"/>
            <a:ext cx="6226628" cy="3100707"/>
          </a:xfrm>
          <a:prstGeom prst="rect">
            <a:avLst/>
          </a:prstGeom>
        </p:spPr>
      </p:pic>
      <p:sp>
        <p:nvSpPr>
          <p:cNvPr id="6" name="Google Shape;79;p3">
            <a:extLst>
              <a:ext uri="{FF2B5EF4-FFF2-40B4-BE49-F238E27FC236}">
                <a16:creationId xmlns:a16="http://schemas.microsoft.com/office/drawing/2014/main" id="{3D9EA31F-91A1-8DF2-1C2D-1BC626D9BB4B}"/>
              </a:ext>
            </a:extLst>
          </p:cNvPr>
          <p:cNvSpPr txBox="1"/>
          <p:nvPr/>
        </p:nvSpPr>
        <p:spPr>
          <a:xfrm>
            <a:off x="754033" y="2476967"/>
            <a:ext cx="4168113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Plataforma cloud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Azure, AWS e GCP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108456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754033" y="4606984"/>
            <a:ext cx="9880400" cy="10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2400"/>
            </a:pP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32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32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32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32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754033" y="2390911"/>
            <a:ext cx="9880400" cy="21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Integrando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Python com MongoDB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usando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Pymongo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942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4535506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Documentos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UQ-API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Multi-cloud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20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497F5A37-1B70-F5EF-B620-E5F723FFD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757" y="1276469"/>
            <a:ext cx="6702878" cy="569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45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21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D5244DD-7283-394F-D0B3-884514821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476" y="1909541"/>
            <a:ext cx="7933426" cy="495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54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22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CB70630-FB53-BA96-2892-338BE2E40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702" y="2326257"/>
            <a:ext cx="8235350" cy="413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61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23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8666F13-8E53-67AF-0C3E-49AD29F0B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83" y="2214266"/>
            <a:ext cx="8451011" cy="435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47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24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0A47333-D32B-1785-76FA-F3B49B702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910" y="2113624"/>
            <a:ext cx="8752935" cy="448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00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25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77BBD6F-1D2B-3401-33FE-352D09DAF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267" y="2113625"/>
            <a:ext cx="9141124" cy="468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14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>
              <a:buSzPts val="1600"/>
            </a:pPr>
            <a:r>
              <a:rPr lang="en-US" sz="32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>
              <a:spcBef>
                <a:spcPts val="1333"/>
              </a:spcBef>
              <a:buSzPts val="1600"/>
            </a:pPr>
            <a:r>
              <a:rPr lang="en-US" sz="32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3200"/>
            </a:pPr>
            <a:r>
              <a:rPr lang="en-US" sz="7333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26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115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754033" y="1873712"/>
            <a:ext cx="10689200" cy="4473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2400"/>
              </a:spcBef>
            </a:pP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</a:rPr>
              <a:t>Python e MongoDB</a:t>
            </a:r>
            <a:endParaRPr lang="en-US" sz="2400" dirty="0">
              <a:solidFill>
                <a:schemeClr val="dk1"/>
              </a:solidFill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3"/>
              </a:rPr>
              <a:t>https://pymongo.readthedocs.io/en/stable/</a:t>
            </a:r>
            <a:endParaRPr lang="en-US" sz="2400">
              <a:solidFill>
                <a:schemeClr val="dk1"/>
              </a:solidFill>
              <a:cs typeface="Arial"/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4"/>
              </a:rPr>
              <a:t>https://pymongo.readthedocs.io/en/stable/tutorial.html</a:t>
            </a:r>
            <a:endParaRPr lang="en-US" sz="2400">
              <a:ea typeface="+mn-lt"/>
              <a:cs typeface="+mn-lt"/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5"/>
              </a:rPr>
              <a:t>https://www.mongodb.com/docs/</a:t>
            </a:r>
            <a:endParaRPr lang="en-US">
              <a:ea typeface="+mn-lt"/>
              <a:cs typeface="+mn-lt"/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6"/>
              </a:rPr>
              <a:t>https://www.mongodb.com/json-and-bson</a:t>
            </a:r>
            <a:endParaRPr lang="en-US">
              <a:ea typeface="+mn-lt"/>
              <a:cs typeface="+mn-lt"/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7"/>
              </a:rPr>
              <a:t>https://www.mongodbtutorial.org/getting-started/mongodb-basics/</a:t>
            </a:r>
            <a:endParaRPr lang="en-US">
              <a:cs typeface="Arial"/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endParaRPr lang="en-US"/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27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3617" y="4789577"/>
            <a:ext cx="1734391" cy="206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78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754033" y="2281926"/>
            <a:ext cx="10689200" cy="4064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2400"/>
              </a:spcBef>
            </a:pP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</a:rPr>
              <a:t>Python e MongoDB</a:t>
            </a:r>
            <a:endParaRPr lang="en-US" sz="2400" dirty="0">
              <a:solidFill>
                <a:schemeClr val="dk1"/>
              </a:solidFill>
            </a:endParaRPr>
          </a:p>
          <a:p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3"/>
              </a:rPr>
              <a:t>https://acervolima.com/consultas-aninhadas-em-pymongo/#:~:text=PyMongo%20%C3%A9%20um%20m%C3%B3dulo%20Python,est%C3%A3o%20no%20formato%20JSON%20bin%C3%A1rio</a:t>
            </a:r>
            <a:endParaRPr lang="en-US">
              <a:cs typeface="Arial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4"/>
              </a:rPr>
              <a:t>https://www.mongodb.com/docs/manual/tutorial/query-documents/</a:t>
            </a:r>
            <a:endParaRPr lang="en-US">
              <a:cs typeface="Arial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pip install </a:t>
            </a:r>
            <a:r>
              <a:rPr lang="en-US" sz="2400" dirty="0" err="1">
                <a:ea typeface="+mn-lt"/>
                <a:cs typeface="+mn-lt"/>
              </a:rPr>
              <a:t>pymongo</a:t>
            </a:r>
            <a:endParaRPr lang="en-US" sz="2400" dirty="0">
              <a:ea typeface="+mn-lt"/>
              <a:cs typeface="+mn-lt"/>
            </a:endParaRPr>
          </a:p>
          <a:p>
            <a:pPr>
              <a:spcBef>
                <a:spcPts val="2400"/>
              </a:spcBef>
            </a:pPr>
            <a:r>
              <a:rPr lang="en-US" sz="2400" dirty="0">
                <a:ea typeface="+mn-lt"/>
                <a:cs typeface="+mn-lt"/>
              </a:rPr>
              <a:t>pip install </a:t>
            </a:r>
            <a:r>
              <a:rPr lang="en-US" sz="2400" dirty="0" err="1">
                <a:ea typeface="+mn-lt"/>
                <a:cs typeface="+mn-lt"/>
              </a:rPr>
              <a:t>buidl</a:t>
            </a:r>
            <a:r>
              <a:rPr lang="en-US" sz="2400" dirty="0">
                <a:ea typeface="+mn-lt"/>
                <a:cs typeface="+mn-lt"/>
              </a:rPr>
              <a:t>-essential python3-dev</a:t>
            </a:r>
            <a:endParaRPr lang="en-US" dirty="0">
              <a:cs typeface="Arial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28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3617" y="4789577"/>
            <a:ext cx="1734391" cy="206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3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754033" y="4606984"/>
            <a:ext cx="9880400" cy="10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2400"/>
            </a:pP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32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32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754033" y="2390911"/>
            <a:ext cx="9880400" cy="21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 que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são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Pymongo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MongoDB?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64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6086720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Módulo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para MongoDB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  <a:sym typeface="Calibri"/>
            </a:endParaRPr>
          </a:p>
          <a:p>
            <a:pPr marL="558165" lvl="1" indent="-456565" algn="just"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Autor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: MongoDB Python Team</a:t>
            </a:r>
            <a:endParaRPr lang="pt-BR" sz="25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Apache Software License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Formato: BSON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Pymongo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BB3D401A-11A4-E0CE-1F1B-B47C23705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114" y="2581101"/>
            <a:ext cx="4661806" cy="30973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B54393-A509-0E31-2837-045FF933FB47}"/>
              </a:ext>
            </a:extLst>
          </p:cNvPr>
          <p:cNvSpPr txBox="1"/>
          <p:nvPr/>
        </p:nvSpPr>
        <p:spPr>
          <a:xfrm>
            <a:off x="6915150" y="5772150"/>
            <a:ext cx="478427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https://www.mongodbtutorial.org/getting-started/mongodb-basics/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03D216-7135-7149-6173-106B3CEC3411}"/>
              </a:ext>
            </a:extLst>
          </p:cNvPr>
          <p:cNvSpPr/>
          <p:nvPr/>
        </p:nvSpPr>
        <p:spPr>
          <a:xfrm>
            <a:off x="7679871" y="1284514"/>
            <a:ext cx="3020785" cy="530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  <a:hlinkClick r:id="rId4"/>
              </a:rPr>
              <a:t>Documentação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31930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Pymongo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C353B8F-1372-127C-243E-0BF450ABDB08}"/>
              </a:ext>
            </a:extLst>
          </p:cNvPr>
          <p:cNvSpPr/>
          <p:nvPr/>
        </p:nvSpPr>
        <p:spPr>
          <a:xfrm>
            <a:off x="7679871" y="1284514"/>
            <a:ext cx="3020785" cy="530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  <a:hlinkClick r:id="rId3"/>
              </a:rPr>
              <a:t>Documentação</a:t>
            </a:r>
            <a:endParaRPr lang="en-US" dirty="0" err="1"/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E69C605-FE29-7F37-FC69-EBA299719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364" y="2274049"/>
            <a:ext cx="9954985" cy="38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9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10685934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Interação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com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documentos</a:t>
            </a:r>
            <a:endParaRPr lang="en-US" sz="3200" dirty="0" err="1">
              <a:solidFill>
                <a:srgbClr val="000000"/>
              </a:solidFill>
              <a:latin typeface="Calibri"/>
              <a:cs typeface="Calibri"/>
            </a:endParaRPr>
          </a:p>
          <a:p>
            <a:pPr marL="558165" lvl="1" indent="-456565" algn="just"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Coleções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demais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recursos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do MongoDB</a:t>
            </a:r>
          </a:p>
          <a:p>
            <a:pPr marL="558165" lvl="1" indent="-456565" algn="just"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Suporte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MongoDB 3.6, 4.0, 4.2, 4.4, and 5.0.</a:t>
            </a:r>
            <a:endParaRPr lang="en-US" sz="3200">
              <a:latin typeface="Calibri"/>
              <a:cs typeface="Calibri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Pymongo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03D216-7135-7149-6173-106B3CEC3411}"/>
              </a:ext>
            </a:extLst>
          </p:cNvPr>
          <p:cNvSpPr/>
          <p:nvPr/>
        </p:nvSpPr>
        <p:spPr>
          <a:xfrm>
            <a:off x="7679871" y="1284514"/>
            <a:ext cx="3020785" cy="530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  <a:hlinkClick r:id="rId3"/>
              </a:rPr>
              <a:t>Documentação</a:t>
            </a:r>
            <a:endParaRPr lang="en-US" dirty="0" err="1"/>
          </a:p>
        </p:txBody>
      </p:sp>
      <p:pic>
        <p:nvPicPr>
          <p:cNvPr id="2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AAF665-DCEB-4B7A-E64B-65F979389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7104" y="5193846"/>
            <a:ext cx="1336221" cy="1164772"/>
          </a:xfrm>
          <a:prstGeom prst="rect">
            <a:avLst/>
          </a:prstGeom>
        </p:spPr>
      </p:pic>
      <p:pic>
        <p:nvPicPr>
          <p:cNvPr id="5" name="Picture 6" descr="Logo&#10;&#10;Description automatically generated">
            <a:extLst>
              <a:ext uri="{FF2B5EF4-FFF2-40B4-BE49-F238E27FC236}">
                <a16:creationId xmlns:a16="http://schemas.microsoft.com/office/drawing/2014/main" id="{2B88F492-3834-244F-5F4F-4D8A797CA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1043" y="5518667"/>
            <a:ext cx="2743200" cy="69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0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Pymongo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03D216-7135-7149-6173-106B3CEC3411}"/>
              </a:ext>
            </a:extLst>
          </p:cNvPr>
          <p:cNvSpPr/>
          <p:nvPr/>
        </p:nvSpPr>
        <p:spPr>
          <a:xfrm>
            <a:off x="7679871" y="1284514"/>
            <a:ext cx="3020785" cy="530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  <a:hlinkClick r:id="rId3"/>
              </a:rPr>
              <a:t>Documentação</a:t>
            </a:r>
            <a:endParaRPr lang="en-US" dirty="0" err="1"/>
          </a:p>
        </p:txBody>
      </p:sp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C007B69-5FAA-E931-F6AA-63E3AA9E2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649" y="2072067"/>
            <a:ext cx="7532916" cy="444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0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10685934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Banco de Dados NoSQL</a:t>
            </a:r>
            <a:endParaRPr lang="en-US" sz="32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Orientados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documentos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Flexível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(NoSQL) x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estruturado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rígido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(SQL)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Schema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opcional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AAF665-DCEB-4B7A-E64B-65F979389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7104" y="5193846"/>
            <a:ext cx="1336221" cy="1164772"/>
          </a:xfrm>
          <a:prstGeom prst="rect">
            <a:avLst/>
          </a:prstGeom>
        </p:spPr>
      </p:pic>
      <p:pic>
        <p:nvPicPr>
          <p:cNvPr id="5" name="Picture 6" descr="Logo&#10;&#10;Description automatically generated">
            <a:extLst>
              <a:ext uri="{FF2B5EF4-FFF2-40B4-BE49-F238E27FC236}">
                <a16:creationId xmlns:a16="http://schemas.microsoft.com/office/drawing/2014/main" id="{2B88F492-3834-244F-5F4F-4D8A797CA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043" y="5518667"/>
            <a:ext cx="2743200" cy="69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4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4F7B3C18-6B84-1B9D-435D-37B29BE9B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250" y="1369368"/>
            <a:ext cx="7976558" cy="5384473"/>
          </a:xfrm>
          <a:prstGeom prst="rect">
            <a:avLst/>
          </a:prstGeom>
        </p:spPr>
      </p:pic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9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B74070C4-5211-03AC-6C51-D9B5576AB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345" y="3146403"/>
            <a:ext cx="2743200" cy="6920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77D00B-153D-F5DD-2B80-17CFF2A27681}"/>
              </a:ext>
            </a:extLst>
          </p:cNvPr>
          <p:cNvSpPr txBox="1"/>
          <p:nvPr/>
        </p:nvSpPr>
        <p:spPr>
          <a:xfrm>
            <a:off x="7441721" y="6147758"/>
            <a:ext cx="41090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https://www.mongodb.com/docs/</a:t>
            </a:r>
          </a:p>
        </p:txBody>
      </p:sp>
    </p:spTree>
    <p:extLst>
      <p:ext uri="{BB962C8B-B14F-4D97-AF65-F5344CB8AC3E}">
        <p14:creationId xmlns:p14="http://schemas.microsoft.com/office/powerpoint/2010/main" val="276511587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2B4655-09B3-4CB9-B797-72661DA483B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0AEFA054-59BA-4723-A450-E01285E893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C840817-83B1-4267-8A03-48945A0B77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28</Slides>
  <Notes>28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2022-10-06T02:52:09Z</dcterms:created>
  <dcterms:modified xsi:type="dcterms:W3CDTF">2023-05-15T18:59:59Z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