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39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Gothic" panose="020B0502020202020204" pitchFamily="34" charset="0"/>
      <p:regular r:id="rId48"/>
      <p:bold r:id="rId49"/>
      <p:italic r:id="rId50"/>
      <p:boldItalic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5.fntdata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7.fntdata"/><Relationship Id="rId20" Type="http://schemas.openxmlformats.org/officeDocument/2006/relationships/slide" Target="slides/slide15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0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6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84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4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05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77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82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9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77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501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106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770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57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16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95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24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99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0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8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4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14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A6A38B-DA45-4A7C-BF60-A9B665692E5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B0C536-F9F8-4B6B-85CD-44766018910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9C8BE9-D8EB-4F91-8716-A6B339BFD24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F5043-E247-479E-A187-2E49C8CDEAE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C73D6F-2B27-4521-8B71-14B60A351E1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FAED5C-92CA-43C3-971A-1BCA5625A09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E4AECAA-0A14-474B-B5F3-526A88FCF12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4F8E27B-72D0-461A-BAF7-17CB60B0F6B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9E3F6EF-51FF-4AA4-825A-5D79D9B4C0E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80EC10-C399-423E-A083-C8EBD723EAC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FDC0FE-4F03-4E75-83AF-231BD8E4E2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 i="1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841852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 simplesmente dessa forma, o seu aplicativo agora tem uma conexão com um banco de dados.</a:t>
            </a:r>
          </a:p>
          <a:p>
            <a:br>
              <a:rPr lang="pt-BR" sz="2400"/>
            </a:b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53782"/>
              </p:ext>
            </p:extLst>
          </p:nvPr>
        </p:nvGraphicFramePr>
        <p:xfrm>
          <a:off x="476579" y="2099452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2" descr="Segurança para banco de dados NoSQL Database | Thales">
            <a:extLst>
              <a:ext uri="{FF2B5EF4-FFF2-40B4-BE49-F238E27FC236}">
                <a16:creationId xmlns:a16="http://schemas.microsoft.com/office/drawing/2014/main" id="{35CB8034-0529-AD7F-86E3-45A12BBA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6A88ECA0-9159-8830-B3A8-EF2455B5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100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 i="1" err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Objetivos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Base teórica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D97913-AC4F-D7F5-E335-9B8BF774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3" y="1419005"/>
            <a:ext cx="4636244" cy="2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5500" b="0" i="1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45403" y="636550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Flask é um pequeno framework web escrito em Python. É classificado como um microframework porque não requer ferramentas ou bibliotecas particulares, mantendo um núcleo simples, porém, extensível.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31629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4302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</a:t>
            </a:r>
            <a:r>
              <a:rPr lang="pt-BR" sz="1800" b="1" i="1" u="none" strike="noStrike" cap="none" err="1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Flask Python </a:t>
            </a: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basicamente um framework do tipo “faça você mesmo”. Isso significa que não tem nenhuma interação interna com banco de dados, mas o pacote flask-sqlalchemy irá conectar o banco de dados SQL a um aplicativo Flask. O pacote flask-sqlalchemy precisa somente de uma coisa para se conectar o banco de dados SQL: o banco de dados URL.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094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7268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Flask precisa que o banco de dados URL seja parte da sua configuração central através do atributo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SQLALCHEMY_DATABASE_URI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Uma solução rápida e suja pra isso é fazer um hardcode do banco de dados dentro do aplicativo.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9820D1C-63E1-4D1B-4F56-7C6293E8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61691"/>
              </p:ext>
            </p:extLst>
          </p:nvPr>
        </p:nvGraphicFramePr>
        <p:xfrm>
          <a:off x="539884" y="2432782"/>
          <a:ext cx="7760054" cy="1922942"/>
        </p:xfrm>
        <a:graphic>
          <a:graphicData uri="http://schemas.openxmlformats.org/drawingml/2006/table">
            <a:tbl>
              <a:tblPr/>
              <a:tblGrid>
                <a:gridCol w="391661">
                  <a:extLst>
                    <a:ext uri="{9D8B030D-6E8A-4147-A177-3AD203B41FA5}">
                      <a16:colId xmlns:a16="http://schemas.microsoft.com/office/drawing/2014/main" val="1636672271"/>
                    </a:ext>
                  </a:extLst>
                </a:gridCol>
                <a:gridCol w="7368393">
                  <a:extLst>
                    <a:ext uri="{9D8B030D-6E8A-4147-A177-3AD203B41FA5}">
                      <a16:colId xmlns:a16="http://schemas.microsoft.com/office/drawing/2014/main" val="574661116"/>
                    </a:ext>
                  </a:extLst>
                </a:gridCol>
              </a:tblGrid>
              <a:tr h="1922942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top of app.py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flask_sqlalchemy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__name__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'postgres://localhost:5432/flask_todo'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4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677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34985"/>
              </p:ext>
            </p:extLst>
          </p:nvPr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9489"/>
              </p:ext>
            </p:extLst>
          </p:nvPr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663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16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Objetivos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Base teórica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D97913-AC4F-D7F5-E335-9B8BF774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63" y="1419005"/>
            <a:ext cx="4636244" cy="2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Ter um banco de dados para estar conectado é um ótimo primeiro passo. Agora é hora de definir alguns objetos para preencher o banco de dados..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248452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585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desenvolvimento de aplicativos, um “model” refere-se a representação real ou conceitual de algum objeto. Por exemplo, caso esteja fazendo um app para uma concessionária de carros, você talvez defina um model chamado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car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que encapsule todos os atributos e comportamentos de um carro.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406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Nesse caso, você estará fazendo um To-do List com Tasks, e cada Task pertence a um usuário. Antes de você pensar mais a fundo sobre como eles estão relacionados, comece definindo os objetos para Tasks e Users.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14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pacote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flask-sqlalchemy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aproveita o </a:t>
            </a:r>
            <a:r>
              <a:rPr lang="pt-BR" sz="1800" b="0" i="0" u="none" strike="noStrike" err="1">
                <a:solidFill>
                  <a:srgbClr val="FF3421"/>
                </a:solidFill>
                <a:effectLst/>
                <a:latin typeface="Arial Narrow" panose="020B0606020202030204" pitchFamily="34" charset="0"/>
                <a:hlinkClick r:id="rId3"/>
              </a:rPr>
              <a:t>SQLalchemy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para configurar e informar a estrutura do banco de dados. Você irá definir um modelo que irá viver no banco de dados herdando do objeto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db.Model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e irá definir o atributo desses models como instâncias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db.Column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Para cada coluna, você deve especificar um tipo de dado, e então você irá passar esse data type para o comando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db.Column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como primeiro argumento..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84E7C-5042-5DEE-DDA0-C1DA38A0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75" y="2571750"/>
            <a:ext cx="7789004" cy="19472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</p:spTree>
    <p:extLst>
      <p:ext uri="{BB962C8B-B14F-4D97-AF65-F5344CB8AC3E}">
        <p14:creationId xmlns:p14="http://schemas.microsoft.com/office/powerpoint/2010/main" val="25537452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8495" y="39595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Pelo fato da definição do model ocupar um espaço conceitual diferente do que da configuração do aplicativo, faça com que 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models.py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mantenha definições de model de forma separada do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O modelo do Task deve ser construído para que tenha os seguintes atributos: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27C61-8424-6CB5-E347-D741C5EDCF0C}"/>
              </a:ext>
            </a:extLst>
          </p:cNvPr>
          <p:cNvSpPr txBox="1"/>
          <p:nvPr/>
        </p:nvSpPr>
        <p:spPr>
          <a:xfrm>
            <a:off x="596275" y="2478455"/>
            <a:ext cx="775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id: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Um valor que é um identificador único para puxar do banco de dados.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name: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nome ou o título da task que o usuário irá ver quando task for listada.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note: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Quaisquer comentários adicionais que uma pessoa queira deixar com sua task.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creation_date: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 data e o horário que a task foi criada.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due_date: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 data e o horário que a task deve ser concluída (se houver).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 completed: 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Uma forma de indicar se a task foi concluída ou não.</a:t>
            </a:r>
          </a:p>
        </p:txBody>
      </p:sp>
    </p:spTree>
    <p:extLst>
      <p:ext uri="{BB962C8B-B14F-4D97-AF65-F5344CB8AC3E}">
        <p14:creationId xmlns:p14="http://schemas.microsoft.com/office/powerpoint/2010/main" val="24778397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67792" y="60975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Dado essa lista de atributos para objetos Task, o objeto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Task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do aplicativo pode ser definida dessa forma:</a:t>
            </a:r>
          </a:p>
          <a:p>
            <a:br>
              <a:rPr lang="pt-BR" sz="2400"/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Objetos em Flask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36AF62-DF82-926B-5DCC-1BF7B2CD799D}"/>
              </a:ext>
            </a:extLst>
          </p:cNvPr>
          <p:cNvSpPr txBox="1"/>
          <p:nvPr/>
        </p:nvSpPr>
        <p:spPr>
          <a:xfrm>
            <a:off x="539125" y="4583316"/>
            <a:ext cx="575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Fonte: https://harve.com.br/blog/programacao-python-blog/introducao-e-tutorial-ao-flask-python/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87F2E55-FADE-5CBC-D6DB-4E62F268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40621"/>
              </p:ext>
            </p:extLst>
          </p:nvPr>
        </p:nvGraphicFramePr>
        <p:xfrm>
          <a:off x="316523" y="1948375"/>
          <a:ext cx="8288352" cy="2509618"/>
        </p:xfrm>
        <a:graphic>
          <a:graphicData uri="http://schemas.openxmlformats.org/drawingml/2006/table">
            <a:tbl>
              <a:tblPr/>
              <a:tblGrid>
                <a:gridCol w="425974">
                  <a:extLst>
                    <a:ext uri="{9D8B030D-6E8A-4147-A177-3AD203B41FA5}">
                      <a16:colId xmlns:a16="http://schemas.microsoft.com/office/drawing/2014/main" val="74756259"/>
                    </a:ext>
                  </a:extLst>
                </a:gridCol>
                <a:gridCol w="7862378">
                  <a:extLst>
                    <a:ext uri="{9D8B030D-6E8A-4147-A177-3AD203B41FA5}">
                      <a16:colId xmlns:a16="http://schemas.microsoft.com/office/drawing/2014/main" val="2900208307"/>
                    </a:ext>
                  </a:extLst>
                </a:gridCol>
              </a:tblGrid>
              <a:tr h="2509618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pt-BR" sz="10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2493" marR="62493" marT="31247" marB="31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app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db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0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Task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"""Tasks for the To Do list."""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Integer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primary_key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note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creation_date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due_date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completed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Boolean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default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"""On construction, set date of creation."""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pt-BR" sz="10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creation_date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0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0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0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0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now</a:t>
                      </a:r>
                      <a:r>
                        <a:rPr lang="pt-BR" sz="10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 sz="10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2493" marR="62493" marT="31247" marB="312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04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7544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91273" y="1093323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Em certos aplicativos web, você talvez queira expressar relacionamentos entre objetos. No exemplo do To-do list, usuários são donos de várias tasks, e cada tarefa pertence a somente a um usuário.</a:t>
            </a:r>
          </a:p>
          <a:p>
            <a:pPr algn="l" fontAlgn="base"/>
            <a:endParaRPr lang="pt-BR" sz="1800">
              <a:solidFill>
                <a:srgbClr val="303030"/>
              </a:solidFill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Esse é um exemplo de um relacionamento “many-to-one”, também conhecido como foreign key relationship, onde as tasks são os “many” (muitos) e o usuário dono delas é o “one” (um).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 dos models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2" y="2784077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532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96275" y="198534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Flask Python, um relacionamento many-to-one pode ser especificado utilizando a função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db.relationship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Primeiro, construa o objeto User.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 dos models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B9849E9-EFA5-F77F-AA12-BBB783FC2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93581"/>
              </p:ext>
            </p:extLst>
          </p:nvPr>
        </p:nvGraphicFramePr>
        <p:xfrm>
          <a:off x="596275" y="2012627"/>
          <a:ext cx="8066509" cy="2869440"/>
        </p:xfrm>
        <a:graphic>
          <a:graphicData uri="http://schemas.openxmlformats.org/drawingml/2006/table">
            <a:tbl>
              <a:tblPr/>
              <a:tblGrid>
                <a:gridCol w="414573">
                  <a:extLst>
                    <a:ext uri="{9D8B030D-6E8A-4147-A177-3AD203B41FA5}">
                      <a16:colId xmlns:a16="http://schemas.microsoft.com/office/drawing/2014/main" val="1952146445"/>
                    </a:ext>
                  </a:extLst>
                </a:gridCol>
                <a:gridCol w="7651936">
                  <a:extLst>
                    <a:ext uri="{9D8B030D-6E8A-4147-A177-3AD203B41FA5}">
                      <a16:colId xmlns:a16="http://schemas.microsoft.com/office/drawing/2014/main" val="1605158343"/>
                    </a:ext>
                  </a:extLst>
                </a:gridCol>
              </a:tblGrid>
              <a:tr h="286944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12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5360" marR="75360" marT="37680" marB="37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12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User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Model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"""The User object that owns tasks."""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Integer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primary_key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 err="1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username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email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password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date_joined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token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Column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Unicode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nullable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BBA7C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"""On construction, set date of creation."""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pt-BR" sz="12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__init__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date_joined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datetime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now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token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12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2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secrets</a:t>
                      </a:r>
                      <a:r>
                        <a:rPr lang="pt-BR" sz="1200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12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token_urlsafe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20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64</a:t>
                      </a:r>
                      <a:r>
                        <a:rPr lang="pt-BR" sz="12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12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5360" marR="75360" marT="37680" marB="37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659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4686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1490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que os modelos e os relacionamentos de modelos estão configurados, comece configurando o seu banco de dados. O Flask Python não vem com a sua própria utilidade de gerenciamento de banco de dados, então você terá que escrever o seu próprio (até um certo ponto).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37457" y="261433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Inicializando 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728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14900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Crie um script chamado initializedb.py próximo do setup.py para gerenciar o banco de dados. (Claro, não precisa ser chamado assim, mas porque não dar nomes que são apropriados a função do arquivo?) Dentro de initializedb.py, importe o objeto db de app.py e use-o para criar e eliminar tabelas. initializedb.py deve parecer dessa forma:</a:t>
            </a: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37457" y="261433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Inicializando 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B56CD43-2973-F5A6-4E16-B4ED1AC75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12083"/>
              </p:ext>
            </p:extLst>
          </p:nvPr>
        </p:nvGraphicFramePr>
        <p:xfrm>
          <a:off x="538366" y="2495550"/>
          <a:ext cx="7952208" cy="1371600"/>
        </p:xfrm>
        <a:graphic>
          <a:graphicData uri="http://schemas.openxmlformats.org/drawingml/2006/table">
            <a:tbl>
              <a:tblPr/>
              <a:tblGrid>
                <a:gridCol w="401359">
                  <a:extLst>
                    <a:ext uri="{9D8B030D-6E8A-4147-A177-3AD203B41FA5}">
                      <a16:colId xmlns:a16="http://schemas.microsoft.com/office/drawing/2014/main" val="3699688266"/>
                    </a:ext>
                  </a:extLst>
                </a:gridCol>
                <a:gridCol w="7550849">
                  <a:extLst>
                    <a:ext uri="{9D8B030D-6E8A-4147-A177-3AD203B41FA5}">
                      <a16:colId xmlns:a16="http://schemas.microsoft.com/office/drawing/2014/main" val="1510174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todo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app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db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bool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'DEBUG'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drop_all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create_all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94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285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</a:t>
            </a:r>
            <a:endParaRPr sz="5500" b="0" i="1" u="none" strike="noStrike" cap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38670" y="1600201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As últimas partes necessárias para conectar o aplicativo inteiro são os views e routes. Em desenvolvimento web, um “view” (conceito) é uma funcionalidade que roda quando um ponto de acesso específico (“route”) é atingido.</a:t>
            </a:r>
          </a:p>
          <a:p>
            <a:pPr algn="l" fontAlgn="base"/>
            <a:endParaRPr lang="pt-BR" sz="1800">
              <a:latin typeface="Arial Narrow" panose="020B0606020202030204" pitchFamily="34" charset="0"/>
            </a:endParaRPr>
          </a:p>
          <a:p>
            <a:pPr algn="l" fontAlgn="base"/>
            <a:r>
              <a:rPr lang="pt-BR" sz="1800">
                <a:latin typeface="Arial Narrow" panose="020B0606020202030204" pitchFamily="34" charset="0"/>
              </a:rPr>
              <a:t>Em Flask, views aparecem como funções; por exemplo, consegue ver a view “hello world” ali em cima. Pra ser prático, vamos mostrar aqui novamente:</a:t>
            </a:r>
          </a:p>
          <a:p>
            <a:pPr algn="l" fontAlgn="base"/>
            <a:endParaRPr lang="pt-BR" sz="1800"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Quando o route do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http://domainname/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é acessado, o cliente recebe a resposta, “Hello, world!”.</a:t>
            </a:r>
          </a:p>
          <a:p>
            <a:br>
              <a:rPr lang="pt-BR" sz="2400"/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C6B6836-33B2-FBF4-086B-8C742F64A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14998"/>
              </p:ext>
            </p:extLst>
          </p:nvPr>
        </p:nvGraphicFramePr>
        <p:xfrm>
          <a:off x="596275" y="3711746"/>
          <a:ext cx="7669463" cy="944880"/>
        </p:xfrm>
        <a:graphic>
          <a:graphicData uri="http://schemas.openxmlformats.org/drawingml/2006/table">
            <a:tbl>
              <a:tblPr/>
              <a:tblGrid>
                <a:gridCol w="387089">
                  <a:extLst>
                    <a:ext uri="{9D8B030D-6E8A-4147-A177-3AD203B41FA5}">
                      <a16:colId xmlns:a16="http://schemas.microsoft.com/office/drawing/2014/main" val="136849847"/>
                    </a:ext>
                  </a:extLst>
                </a:gridCol>
                <a:gridCol w="7282374">
                  <a:extLst>
                    <a:ext uri="{9D8B030D-6E8A-4147-A177-3AD203B41FA5}">
                      <a16:colId xmlns:a16="http://schemas.microsoft.com/office/drawing/2014/main" val="222321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hello_world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"""Print 'Hello, world!' as the response body."""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'Hello, world!'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590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38366" y="985377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Comece por um view que lida somente com solicitações </a:t>
            </a:r>
            <a:r>
              <a:rPr lang="pt-BR" sz="1800" b="1" i="0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get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, e responda com o JSON representando todas os routes que serão acessíveis e os métodos que podem ser utilizados para acessar elas:</a:t>
            </a:r>
            <a:endParaRPr lang="pt-BR" sz="1800">
              <a:latin typeface="Arial Narrow" panose="020B0606020202030204" pitchFamily="34" charset="0"/>
            </a:endParaRPr>
          </a:p>
          <a:p>
            <a:br>
              <a:rPr lang="pt-BR" sz="2400"/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25FF0F5-2321-46D9-B059-AE0AFA6E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34387"/>
              </p:ext>
            </p:extLst>
          </p:nvPr>
        </p:nvGraphicFramePr>
        <p:xfrm>
          <a:off x="275384" y="2279781"/>
          <a:ext cx="8563816" cy="2180186"/>
        </p:xfrm>
        <a:graphic>
          <a:graphicData uri="http://schemas.openxmlformats.org/drawingml/2006/table">
            <a:tbl>
              <a:tblPr/>
              <a:tblGrid>
                <a:gridCol w="440132">
                  <a:extLst>
                    <a:ext uri="{9D8B030D-6E8A-4147-A177-3AD203B41FA5}">
                      <a16:colId xmlns:a16="http://schemas.microsoft.com/office/drawing/2014/main" val="1819014461"/>
                    </a:ext>
                  </a:extLst>
                </a:gridCol>
                <a:gridCol w="8123684">
                  <a:extLst>
                    <a:ext uri="{9D8B030D-6E8A-4147-A177-3AD203B41FA5}">
                      <a16:colId xmlns:a16="http://schemas.microsoft.com/office/drawing/2014/main" val="1760226945"/>
                    </a:ext>
                  </a:extLst>
                </a:gridCol>
              </a:tblGrid>
              <a:tr h="1997075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base"/>
                      <a:r>
                        <a:rPr lang="pt-BR" sz="7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46586" marR="46586" marT="23293" marB="232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C7C7C7"/>
                          </a:solidFill>
                          <a:effectLst/>
                          <a:latin typeface="inherit"/>
                        </a:rPr>
                        <a:t>jsonify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sz="700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info_view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"""List of routes for this API."""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'info'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'register'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'single profile detail'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'edit profile'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'PUT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profile'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/api/v1/accounts/&lt;username&gt;'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'login'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/api/v1/accounts/login'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'logout'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/api/v1/accounts/logout'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"user's tasks"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/api/v1/accounts/&lt;username&gt;/tasks'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"create task"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 /api/v1/accounts/&lt;username&gt;/tasks'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"task detail"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'GET /api/v1/accounts/&lt;username&gt;/tasks/&lt;id&gt;'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"task update"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'PUT /api/v1/accounts/&lt;username&gt;/tasks/&lt;id&gt;'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"delete task"</a:t>
                      </a:r>
                      <a:r>
                        <a:rPr lang="pt-BR" sz="700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'DELETE /api/v1/accounts/&lt;username&gt;/tasks/&lt;id&gt;'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700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pt-BR" sz="70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700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jsonify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700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pt-BR" sz="700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 sz="70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6586" marR="46586" marT="23293" marB="232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5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30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538366" y="985377"/>
            <a:ext cx="8016900" cy="142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br>
              <a:rPr lang="pt-BR" sz="2400"/>
            </a:br>
            <a:endParaRPr lang="pt-BR" sz="2400"/>
          </a:p>
          <a:p>
            <a:r>
              <a:rPr lang="pt-BR" sz="1800">
                <a:latin typeface="Arial Narrow" panose="020B0606020202030204" pitchFamily="34" charset="0"/>
              </a:rPr>
              <a:t>A função view encima pega o que é efetivamente uma lista de todo o route que esse API pretende lidar e envia ao cliente todas vez que o route http://domainname/api/v1 for acessada. Tenha em mente que, por si mesmo, o Flask oferece suporte ao roteamento para URLs exatamente iguais, então acessar essa rota com um trailing / iria criar um erro 404. Se você quisesse lidar com a mesma função view, você precisaria de um stack de decoradores dessa forma:</a:t>
            </a:r>
            <a:br>
              <a:rPr lang="pt-BR" sz="1800">
                <a:latin typeface="Arial Narrow" panose="020B0606020202030204" pitchFamily="34" charset="0"/>
              </a:rPr>
            </a:br>
            <a:br>
              <a:rPr lang="pt-BR" sz="1800">
                <a:latin typeface="Arial Narrow" panose="020B0606020202030204" pitchFamily="34" charset="0"/>
              </a:rPr>
            </a:br>
            <a:endParaRPr lang="pt-BR" sz="1800" b="0" i="0">
              <a:solidFill>
                <a:srgbClr val="30303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670" y="114900"/>
            <a:ext cx="821932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Views e Configuração da URL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34738E-2D94-038C-37E9-757AACEA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6" y="2109210"/>
            <a:ext cx="15105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A680C6-A852-F9B5-D68D-7F9F8A9DA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39103"/>
              </p:ext>
            </p:extLst>
          </p:nvPr>
        </p:nvGraphicFramePr>
        <p:xfrm>
          <a:off x="596274" y="2958206"/>
          <a:ext cx="7747625" cy="944880"/>
        </p:xfrm>
        <a:graphic>
          <a:graphicData uri="http://schemas.openxmlformats.org/drawingml/2006/table">
            <a:tbl>
              <a:tblPr/>
              <a:tblGrid>
                <a:gridCol w="391034">
                  <a:extLst>
                    <a:ext uri="{9D8B030D-6E8A-4147-A177-3AD203B41FA5}">
                      <a16:colId xmlns:a16="http://schemas.microsoft.com/office/drawing/2014/main" val="2311418391"/>
                    </a:ext>
                  </a:extLst>
                </a:gridCol>
                <a:gridCol w="7356591">
                  <a:extLst>
                    <a:ext uri="{9D8B030D-6E8A-4147-A177-3AD203B41FA5}">
                      <a16:colId xmlns:a16="http://schemas.microsoft.com/office/drawing/2014/main" val="796366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route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'/api/v1/'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methods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"GET"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info_view</a:t>
                      </a:r>
                      <a:r>
                        <a:rPr lang="en-US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blah blah blah more code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0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4943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45403" y="636550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Flask é um pequeno framework web escrito em Python. É classificado como um microframework porque não requer ferramentas ou bibliotecas particulares, mantendo um núcleo simples, porém, extensível.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31629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4302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</a:t>
            </a:r>
            <a:r>
              <a:rPr lang="pt-BR" sz="1800" b="1" i="1" u="none" strike="noStrike" cap="none" err="1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Flask Python </a:t>
            </a:r>
            <a:r>
              <a:rPr lang="pt-BR" sz="1800" b="0" i="0" u="none" strike="noStrike" cap="none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basicamente um framework do tipo “faça você mesmo”. Isso significa que não tem nenhuma interação interna com banco de dados, mas o pacote flask-sqlalchemy irá conectar o banco de dados SQL a um aplicativo Flask. O pacote flask-sqlalchemy precisa somente de uma coisa para se conectar o banco de dados SQL: o banco de dados URL.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721862-A99E-04AE-11A3-00D3447C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2683300"/>
            <a:ext cx="3481514" cy="18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109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17268" y="787776"/>
            <a:ext cx="8016900" cy="178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O Flask precisa que o banco de dados URL seja parte da sua configuração central através do atributo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SQLALCHEMY_DATABASE_URI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 Uma solução rápida e suja pra isso é fazer um hardcode do banco de dados dentro do aplicativo.</a:t>
            </a: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Flask?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9820D1C-63E1-4D1B-4F56-7C6293E8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61691"/>
              </p:ext>
            </p:extLst>
          </p:nvPr>
        </p:nvGraphicFramePr>
        <p:xfrm>
          <a:off x="539884" y="2432782"/>
          <a:ext cx="7760054" cy="1922942"/>
        </p:xfrm>
        <a:graphic>
          <a:graphicData uri="http://schemas.openxmlformats.org/drawingml/2006/table">
            <a:tbl>
              <a:tblPr/>
              <a:tblGrid>
                <a:gridCol w="391661">
                  <a:extLst>
                    <a:ext uri="{9D8B030D-6E8A-4147-A177-3AD203B41FA5}">
                      <a16:colId xmlns:a16="http://schemas.microsoft.com/office/drawing/2014/main" val="1636672271"/>
                    </a:ext>
                  </a:extLst>
                </a:gridCol>
                <a:gridCol w="7368393">
                  <a:extLst>
                    <a:ext uri="{9D8B030D-6E8A-4147-A177-3AD203B41FA5}">
                      <a16:colId xmlns:a16="http://schemas.microsoft.com/office/drawing/2014/main" val="574661116"/>
                    </a:ext>
                  </a:extLst>
                </a:gridCol>
              </a:tblGrid>
              <a:tr h="1922942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top of app.py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flask_sqlalchemy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Flask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__name__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'postgres://localhost:5432/flask_todo'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44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677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90359" y="859529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Você pode tornar as coisas mais simples utilizando variáveis de ambiente. Elas irão garantir que independente da máquina que você rode o código, ele irá sempre apontar na coisa certa, se essa coisa estiver configurada no ambiente que está sendo rodado. Ele também garante que, mesmo que você precise da informação para rodar o aplicativo, nunca irá aparecer como um valor </a:t>
            </a:r>
            <a:r>
              <a:rPr lang="pt-BR" sz="1800" b="1" i="1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hardcoded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 no </a:t>
            </a:r>
            <a:r>
              <a:rPr lang="pt-BR" sz="1800" b="1" i="1" err="1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source control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0812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34985"/>
              </p:ext>
            </p:extLst>
          </p:nvPr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9489"/>
              </p:ext>
            </p:extLst>
          </p:nvPr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66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25529" y="475656"/>
            <a:ext cx="8016900" cy="253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No mesmo lugar que você declarou o FLASK_APP, declare um DATABASE_URL apontando para o lugar do seu banco de dados Postgres. O desenvolvimento tende a funcionar localmente, então aponte para o seu banco de dados local.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tx1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26143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Simplicidade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3AF37E5-E1FA-2C89-0E1D-809C3D498607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2205990"/>
          <a:ext cx="7774122" cy="731520"/>
        </p:xfrm>
        <a:graphic>
          <a:graphicData uri="http://schemas.openxmlformats.org/drawingml/2006/table">
            <a:tbl>
              <a:tblPr/>
              <a:tblGrid>
                <a:gridCol w="392371">
                  <a:extLst>
                    <a:ext uri="{9D8B030D-6E8A-4147-A177-3AD203B41FA5}">
                      <a16:colId xmlns:a16="http://schemas.microsoft.com/office/drawing/2014/main" val="3546438500"/>
                    </a:ext>
                  </a:extLst>
                </a:gridCol>
                <a:gridCol w="7381751">
                  <a:extLst>
                    <a:ext uri="{9D8B030D-6E8A-4147-A177-3AD203B41FA5}">
                      <a16:colId xmlns:a16="http://schemas.microsoft.com/office/drawing/2014/main" val="3639314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>
                          <a:solidFill>
                            <a:srgbClr val="A7A8A2"/>
                          </a:solidFill>
                          <a:effectLst/>
                          <a:latin typeface="inherit"/>
                        </a:rPr>
                        <a:t># Também no seu script active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export 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DATABASE_URL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'postgres://localhost:5432/flask_todo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2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238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BAF1F5A-DAFB-5A89-2996-1DC860459909}"/>
              </a:ext>
            </a:extLst>
          </p:cNvPr>
          <p:cNvSpPr txBox="1"/>
          <p:nvPr/>
        </p:nvSpPr>
        <p:spPr>
          <a:xfrm>
            <a:off x="539884" y="3151163"/>
            <a:ext cx="7902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Agora em </a:t>
            </a:r>
            <a:r>
              <a:rPr lang="pt-BR" sz="1800" b="1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app.py</a:t>
            </a:r>
            <a:r>
              <a:rPr lang="pt-BR" sz="1800" b="0" i="0">
                <a:solidFill>
                  <a:srgbClr val="303030"/>
                </a:solidFill>
                <a:effectLst/>
                <a:latin typeface="Arial Narrow" panose="020B0606020202030204" pitchFamily="34" charset="0"/>
              </a:rPr>
              <a:t> inclua o banco de dados URL no seu aplicativo web.</a:t>
            </a:r>
          </a:p>
          <a:p>
            <a:br>
              <a:rPr lang="pt-BR"/>
            </a:br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17F16E3-DBE6-7CFF-52AE-60E5F72CF5BB}"/>
              </a:ext>
            </a:extLst>
          </p:cNvPr>
          <p:cNvGraphicFramePr>
            <a:graphicFrameLocks noGrp="1"/>
          </p:cNvGraphicFramePr>
          <p:nvPr/>
        </p:nvGraphicFramePr>
        <p:xfrm>
          <a:off x="539884" y="3866515"/>
          <a:ext cx="5977006" cy="731520"/>
        </p:xfrm>
        <a:graphic>
          <a:graphicData uri="http://schemas.openxmlformats.org/drawingml/2006/table">
            <a:tbl>
              <a:tblPr/>
              <a:tblGrid>
                <a:gridCol w="301668">
                  <a:extLst>
                    <a:ext uri="{9D8B030D-6E8A-4147-A177-3AD203B41FA5}">
                      <a16:colId xmlns:a16="http://schemas.microsoft.com/office/drawing/2014/main" val="1474414657"/>
                    </a:ext>
                  </a:extLst>
                </a:gridCol>
                <a:gridCol w="5675338">
                  <a:extLst>
                    <a:ext uri="{9D8B030D-6E8A-4147-A177-3AD203B41FA5}">
                      <a16:colId xmlns:a16="http://schemas.microsoft.com/office/drawing/2014/main" val="2587738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pt-BR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D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config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'SQLALCHEMY_DATABASE_URI'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92AFC1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environ</a:t>
                      </a:r>
                      <a:r>
                        <a:rPr lang="pt-BR" err="1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get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'DATABASE_URL'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B2AF75"/>
                          </a:solidFill>
                          <a:effectLst/>
                          <a:latin typeface="inherit"/>
                        </a:rPr>
                        <a:t>''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pt-BR" err="1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db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>
                          <a:solidFill>
                            <a:srgbClr val="99C9C4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err="1">
                          <a:solidFill>
                            <a:srgbClr val="E8CE91"/>
                          </a:solidFill>
                          <a:effectLst/>
                          <a:latin typeface="inherit"/>
                        </a:rPr>
                        <a:t>SQLAlchemy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>
                          <a:solidFill>
                            <a:srgbClr val="D87C7B"/>
                          </a:solidFill>
                          <a:effectLst/>
                          <a:latin typeface="inherit"/>
                        </a:rPr>
                        <a:t>app</a:t>
                      </a:r>
                      <a:r>
                        <a:rPr lang="pt-BR">
                          <a:solidFill>
                            <a:srgbClr val="C9D2D1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pt-BR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36296"/>
                  </a:ext>
                </a:extLst>
              </a:tr>
            </a:tbl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7023C2A-B053-FCEB-F11F-D37C432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114300" cy="0"/>
          </a:xfrm>
          <a:prstGeom prst="rect">
            <a:avLst/>
          </a:prstGeom>
          <a:solidFill>
            <a:srgbClr val="6262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pt-BR" altLang="pt-BR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4F89FD9-FDE9-174F-4E39-34084D64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25" y="3867150"/>
            <a:ext cx="3629025" cy="0"/>
          </a:xfrm>
          <a:prstGeom prst="rect">
            <a:avLst/>
          </a:prstGeom>
          <a:solidFill>
            <a:srgbClr val="91919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itchFamily="34" charset="0"/>
                <a:ea typeface="Arial"/>
                <a:cs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rgbClr val="494949"/>
                </a:solidFill>
                <a:effectLst/>
                <a:latin typeface="inherit"/>
              </a:rPr>
              <a:t>Python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160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170</Paragraphs>
  <Slides>33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Office Theme</vt:lpstr>
      <vt:lpstr>simple-light-2</vt:lpstr>
      <vt:lpstr>simple-light-2</vt:lpstr>
      <vt:lpstr>simple-light-2</vt:lpstr>
      <vt:lpstr>simple-light-2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2022-10-06T14:32:01Z</cp:lastPrinted>
  <dcterms:created xsi:type="dcterms:W3CDTF">2022-10-06T14:32:01Z</dcterms:created>
  <dcterms:modified xsi:type="dcterms:W3CDTF">2023-05-15T19:00:14Z</dcterms:modified>
</cp:coreProperties>
</file>