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CA36D-F2BD-4FC9-9EAE-9E2491E4E5D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C5D1628-5F71-46EC-BE04-0F85FC22D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9191265-7160-4DE0-ACA2-0EE87622C6F4}"/>
              </a:ext>
            </a:extLst>
          </p:cNvPr>
          <p:cNvSpPr>
            <a:spLocks noGrp="1"/>
          </p:cNvSpPr>
          <p:nvPr>
            <p:ph type="dt" sz="half" idx="10"/>
          </p:nvPr>
        </p:nvSpPr>
        <p:spPr/>
        <p:txBody>
          <a:bodyPr/>
          <a:lstStyle/>
          <a:p>
            <a:fld id="{A5D19274-FE07-47CC-ACA5-7F224A929F4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2F85297D-29BE-455E-97B8-ED8C5C37B77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047EF5B-83FD-4727-BA1D-19A95A527BCA}"/>
              </a:ext>
            </a:extLst>
          </p:cNvPr>
          <p:cNvSpPr>
            <a:spLocks noGrp="1"/>
          </p:cNvSpPr>
          <p:nvPr>
            <p:ph type="sldNum" sz="quarter" idx="12"/>
          </p:nvPr>
        </p:nvSpPr>
        <p:spPr/>
        <p:txBody>
          <a:bodyPr/>
          <a:lstStyle/>
          <a:p>
            <a:fld id="{BD997369-A027-44E6-968A-33ED21FFF513}" type="slidenum">
              <a:rPr lang="pt-BR" smtClean="0"/>
              <a:t>‹nº›</a:t>
            </a:fld>
            <a:endParaRPr lang="pt-BR"/>
          </a:p>
        </p:txBody>
      </p:sp>
    </p:spTree>
    <p:extLst>
      <p:ext uri="{BB962C8B-B14F-4D97-AF65-F5344CB8AC3E}">
        <p14:creationId xmlns:p14="http://schemas.microsoft.com/office/powerpoint/2010/main" val="12254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CF5E85-5525-4D8C-AFB1-6ED8CE53087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B719B5E-D299-4D0A-9E82-61558694F36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276DBDA-BA7E-40DB-A0E2-7991ED5A09C4}"/>
              </a:ext>
            </a:extLst>
          </p:cNvPr>
          <p:cNvSpPr>
            <a:spLocks noGrp="1"/>
          </p:cNvSpPr>
          <p:nvPr>
            <p:ph type="dt" sz="half" idx="10"/>
          </p:nvPr>
        </p:nvSpPr>
        <p:spPr/>
        <p:txBody>
          <a:bodyPr/>
          <a:lstStyle/>
          <a:p>
            <a:fld id="{A5D19274-FE07-47CC-ACA5-7F224A929F4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F433D473-7E40-4167-8B62-DD8B5D38997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80CD52A-1B14-4BB4-844A-51B07560CB60}"/>
              </a:ext>
            </a:extLst>
          </p:cNvPr>
          <p:cNvSpPr>
            <a:spLocks noGrp="1"/>
          </p:cNvSpPr>
          <p:nvPr>
            <p:ph type="sldNum" sz="quarter" idx="12"/>
          </p:nvPr>
        </p:nvSpPr>
        <p:spPr/>
        <p:txBody>
          <a:bodyPr/>
          <a:lstStyle/>
          <a:p>
            <a:fld id="{BD997369-A027-44E6-968A-33ED21FFF513}" type="slidenum">
              <a:rPr lang="pt-BR" smtClean="0"/>
              <a:t>‹nº›</a:t>
            </a:fld>
            <a:endParaRPr lang="pt-BR"/>
          </a:p>
        </p:txBody>
      </p:sp>
    </p:spTree>
    <p:extLst>
      <p:ext uri="{BB962C8B-B14F-4D97-AF65-F5344CB8AC3E}">
        <p14:creationId xmlns:p14="http://schemas.microsoft.com/office/powerpoint/2010/main" val="2217982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A9E117-7991-4096-9604-A1D88B9E766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FEA87CD-89B9-4C9F-AC01-7E3F1A76713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16681CF-223C-4037-B923-7E71C8623E68}"/>
              </a:ext>
            </a:extLst>
          </p:cNvPr>
          <p:cNvSpPr>
            <a:spLocks noGrp="1"/>
          </p:cNvSpPr>
          <p:nvPr>
            <p:ph type="dt" sz="half" idx="10"/>
          </p:nvPr>
        </p:nvSpPr>
        <p:spPr/>
        <p:txBody>
          <a:bodyPr/>
          <a:lstStyle/>
          <a:p>
            <a:fld id="{A5D19274-FE07-47CC-ACA5-7F224A929F4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89B67E1E-3D0A-49A7-BCD5-54121D4825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A8F3DCE-A200-4DD2-A6C8-450197573599}"/>
              </a:ext>
            </a:extLst>
          </p:cNvPr>
          <p:cNvSpPr>
            <a:spLocks noGrp="1"/>
          </p:cNvSpPr>
          <p:nvPr>
            <p:ph type="sldNum" sz="quarter" idx="12"/>
          </p:nvPr>
        </p:nvSpPr>
        <p:spPr/>
        <p:txBody>
          <a:bodyPr/>
          <a:lstStyle/>
          <a:p>
            <a:fld id="{BD997369-A027-44E6-968A-33ED21FFF513}" type="slidenum">
              <a:rPr lang="pt-BR" smtClean="0"/>
              <a:t>‹nº›</a:t>
            </a:fld>
            <a:endParaRPr lang="pt-BR"/>
          </a:p>
        </p:txBody>
      </p:sp>
    </p:spTree>
    <p:extLst>
      <p:ext uri="{BB962C8B-B14F-4D97-AF65-F5344CB8AC3E}">
        <p14:creationId xmlns:p14="http://schemas.microsoft.com/office/powerpoint/2010/main" val="2054786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052F1-56F4-414F-83BA-36C01669DB5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E5F8190-6E9B-44B6-8FE5-633FA0092C6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5EA00A5-6BA2-4520-8453-2B8C603D3F49}"/>
              </a:ext>
            </a:extLst>
          </p:cNvPr>
          <p:cNvSpPr>
            <a:spLocks noGrp="1"/>
          </p:cNvSpPr>
          <p:nvPr>
            <p:ph type="dt" sz="half" idx="10"/>
          </p:nvPr>
        </p:nvSpPr>
        <p:spPr/>
        <p:txBody>
          <a:bodyPr/>
          <a:lstStyle/>
          <a:p>
            <a:fld id="{A5D19274-FE07-47CC-ACA5-7F224A929F4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893EF1E8-17DD-4E7A-BE98-877363B6ABB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1C43E43-494E-4A5B-BC61-F9C1BBA1CA75}"/>
              </a:ext>
            </a:extLst>
          </p:cNvPr>
          <p:cNvSpPr>
            <a:spLocks noGrp="1"/>
          </p:cNvSpPr>
          <p:nvPr>
            <p:ph type="sldNum" sz="quarter" idx="12"/>
          </p:nvPr>
        </p:nvSpPr>
        <p:spPr/>
        <p:txBody>
          <a:bodyPr/>
          <a:lstStyle/>
          <a:p>
            <a:fld id="{BD997369-A027-44E6-968A-33ED21FFF513}" type="slidenum">
              <a:rPr lang="pt-BR" smtClean="0"/>
              <a:t>‹nº›</a:t>
            </a:fld>
            <a:endParaRPr lang="pt-BR"/>
          </a:p>
        </p:txBody>
      </p:sp>
    </p:spTree>
    <p:extLst>
      <p:ext uri="{BB962C8B-B14F-4D97-AF65-F5344CB8AC3E}">
        <p14:creationId xmlns:p14="http://schemas.microsoft.com/office/powerpoint/2010/main" val="18808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2A8C4-6131-439F-A36D-62CE98881F2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D71103B-30E6-4981-8DCD-7F8EE6075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12A5FF3-F6BE-441C-A242-57A7912CD192}"/>
              </a:ext>
            </a:extLst>
          </p:cNvPr>
          <p:cNvSpPr>
            <a:spLocks noGrp="1"/>
          </p:cNvSpPr>
          <p:nvPr>
            <p:ph type="dt" sz="half" idx="10"/>
          </p:nvPr>
        </p:nvSpPr>
        <p:spPr/>
        <p:txBody>
          <a:bodyPr/>
          <a:lstStyle/>
          <a:p>
            <a:fld id="{A5D19274-FE07-47CC-ACA5-7F224A929F4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D0166D18-72D1-438A-B62F-F2B5BDC4CD1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DBD796E-C4F7-4409-8492-071F6BAF7141}"/>
              </a:ext>
            </a:extLst>
          </p:cNvPr>
          <p:cNvSpPr>
            <a:spLocks noGrp="1"/>
          </p:cNvSpPr>
          <p:nvPr>
            <p:ph type="sldNum" sz="quarter" idx="12"/>
          </p:nvPr>
        </p:nvSpPr>
        <p:spPr/>
        <p:txBody>
          <a:bodyPr/>
          <a:lstStyle/>
          <a:p>
            <a:fld id="{BD997369-A027-44E6-968A-33ED21FFF513}" type="slidenum">
              <a:rPr lang="pt-BR" smtClean="0"/>
              <a:t>‹nº›</a:t>
            </a:fld>
            <a:endParaRPr lang="pt-BR"/>
          </a:p>
        </p:txBody>
      </p:sp>
    </p:spTree>
    <p:extLst>
      <p:ext uri="{BB962C8B-B14F-4D97-AF65-F5344CB8AC3E}">
        <p14:creationId xmlns:p14="http://schemas.microsoft.com/office/powerpoint/2010/main" val="335721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1785A-3BC4-4146-85F0-6F57DAAAA75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ACCFBFF-FD55-483A-977C-2311463611C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1D6A7EE-6F88-4AD8-A2DF-8017036E0BC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BA10B58-A7AE-4236-B44A-0F1C2272AC94}"/>
              </a:ext>
            </a:extLst>
          </p:cNvPr>
          <p:cNvSpPr>
            <a:spLocks noGrp="1"/>
          </p:cNvSpPr>
          <p:nvPr>
            <p:ph type="dt" sz="half" idx="10"/>
          </p:nvPr>
        </p:nvSpPr>
        <p:spPr/>
        <p:txBody>
          <a:bodyPr/>
          <a:lstStyle/>
          <a:p>
            <a:fld id="{A5D19274-FE07-47CC-ACA5-7F224A929F4F}" type="datetimeFigureOut">
              <a:rPr lang="pt-BR" smtClean="0"/>
              <a:t>26/05/2021</a:t>
            </a:fld>
            <a:endParaRPr lang="pt-BR"/>
          </a:p>
        </p:txBody>
      </p:sp>
      <p:sp>
        <p:nvSpPr>
          <p:cNvPr id="6" name="Espaço Reservado para Rodapé 5">
            <a:extLst>
              <a:ext uri="{FF2B5EF4-FFF2-40B4-BE49-F238E27FC236}">
                <a16:creationId xmlns:a16="http://schemas.microsoft.com/office/drawing/2014/main" id="{9C8D3432-2C4E-46DE-8E7D-57A8828D90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E66DD1D-E608-434C-9D94-5305C5EFFDC7}"/>
              </a:ext>
            </a:extLst>
          </p:cNvPr>
          <p:cNvSpPr>
            <a:spLocks noGrp="1"/>
          </p:cNvSpPr>
          <p:nvPr>
            <p:ph type="sldNum" sz="quarter" idx="12"/>
          </p:nvPr>
        </p:nvSpPr>
        <p:spPr/>
        <p:txBody>
          <a:bodyPr/>
          <a:lstStyle/>
          <a:p>
            <a:fld id="{BD997369-A027-44E6-968A-33ED21FFF513}" type="slidenum">
              <a:rPr lang="pt-BR" smtClean="0"/>
              <a:t>‹nº›</a:t>
            </a:fld>
            <a:endParaRPr lang="pt-BR"/>
          </a:p>
        </p:txBody>
      </p:sp>
    </p:spTree>
    <p:extLst>
      <p:ext uri="{BB962C8B-B14F-4D97-AF65-F5344CB8AC3E}">
        <p14:creationId xmlns:p14="http://schemas.microsoft.com/office/powerpoint/2010/main" val="61003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274EA9-9E1E-4CF0-B21B-A7B420BD7B0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95A975C-3E44-485B-AE5F-D1D62535E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37A789D-4142-4BDA-AAD2-64824F74043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46DF9D4-5092-4688-9D82-94E9A7189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2234422-BA1C-4FF7-BF94-445660F1D1E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EED0F37-1F89-4016-824C-CE7C2A09B65F}"/>
              </a:ext>
            </a:extLst>
          </p:cNvPr>
          <p:cNvSpPr>
            <a:spLocks noGrp="1"/>
          </p:cNvSpPr>
          <p:nvPr>
            <p:ph type="dt" sz="half" idx="10"/>
          </p:nvPr>
        </p:nvSpPr>
        <p:spPr/>
        <p:txBody>
          <a:bodyPr/>
          <a:lstStyle/>
          <a:p>
            <a:fld id="{A5D19274-FE07-47CC-ACA5-7F224A929F4F}" type="datetimeFigureOut">
              <a:rPr lang="pt-BR" smtClean="0"/>
              <a:t>26/05/2021</a:t>
            </a:fld>
            <a:endParaRPr lang="pt-BR"/>
          </a:p>
        </p:txBody>
      </p:sp>
      <p:sp>
        <p:nvSpPr>
          <p:cNvPr id="8" name="Espaço Reservado para Rodapé 7">
            <a:extLst>
              <a:ext uri="{FF2B5EF4-FFF2-40B4-BE49-F238E27FC236}">
                <a16:creationId xmlns:a16="http://schemas.microsoft.com/office/drawing/2014/main" id="{6C416F85-C30D-471F-8655-FF6B35BA337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897F4E6-56C1-48A8-9BEB-190EC4B13CD6}"/>
              </a:ext>
            </a:extLst>
          </p:cNvPr>
          <p:cNvSpPr>
            <a:spLocks noGrp="1"/>
          </p:cNvSpPr>
          <p:nvPr>
            <p:ph type="sldNum" sz="quarter" idx="12"/>
          </p:nvPr>
        </p:nvSpPr>
        <p:spPr/>
        <p:txBody>
          <a:bodyPr/>
          <a:lstStyle/>
          <a:p>
            <a:fld id="{BD997369-A027-44E6-968A-33ED21FFF513}" type="slidenum">
              <a:rPr lang="pt-BR" smtClean="0"/>
              <a:t>‹nº›</a:t>
            </a:fld>
            <a:endParaRPr lang="pt-BR"/>
          </a:p>
        </p:txBody>
      </p:sp>
    </p:spTree>
    <p:extLst>
      <p:ext uri="{BB962C8B-B14F-4D97-AF65-F5344CB8AC3E}">
        <p14:creationId xmlns:p14="http://schemas.microsoft.com/office/powerpoint/2010/main" val="7088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D218D-3C8F-4022-8644-74014D60D84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9D72A77-DD12-4987-A299-E5C756E32485}"/>
              </a:ext>
            </a:extLst>
          </p:cNvPr>
          <p:cNvSpPr>
            <a:spLocks noGrp="1"/>
          </p:cNvSpPr>
          <p:nvPr>
            <p:ph type="dt" sz="half" idx="10"/>
          </p:nvPr>
        </p:nvSpPr>
        <p:spPr/>
        <p:txBody>
          <a:bodyPr/>
          <a:lstStyle/>
          <a:p>
            <a:fld id="{A5D19274-FE07-47CC-ACA5-7F224A929F4F}" type="datetimeFigureOut">
              <a:rPr lang="pt-BR" smtClean="0"/>
              <a:t>26/05/2021</a:t>
            </a:fld>
            <a:endParaRPr lang="pt-BR"/>
          </a:p>
        </p:txBody>
      </p:sp>
      <p:sp>
        <p:nvSpPr>
          <p:cNvPr id="4" name="Espaço Reservado para Rodapé 3">
            <a:extLst>
              <a:ext uri="{FF2B5EF4-FFF2-40B4-BE49-F238E27FC236}">
                <a16:creationId xmlns:a16="http://schemas.microsoft.com/office/drawing/2014/main" id="{69D4743F-19F3-431F-9D02-03710A79507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A80F2D7-7A97-4CBA-BA38-E82CE00C70FD}"/>
              </a:ext>
            </a:extLst>
          </p:cNvPr>
          <p:cNvSpPr>
            <a:spLocks noGrp="1"/>
          </p:cNvSpPr>
          <p:nvPr>
            <p:ph type="sldNum" sz="quarter" idx="12"/>
          </p:nvPr>
        </p:nvSpPr>
        <p:spPr/>
        <p:txBody>
          <a:bodyPr/>
          <a:lstStyle/>
          <a:p>
            <a:fld id="{BD997369-A027-44E6-968A-33ED21FFF513}" type="slidenum">
              <a:rPr lang="pt-BR" smtClean="0"/>
              <a:t>‹nº›</a:t>
            </a:fld>
            <a:endParaRPr lang="pt-BR"/>
          </a:p>
        </p:txBody>
      </p:sp>
    </p:spTree>
    <p:extLst>
      <p:ext uri="{BB962C8B-B14F-4D97-AF65-F5344CB8AC3E}">
        <p14:creationId xmlns:p14="http://schemas.microsoft.com/office/powerpoint/2010/main" val="325435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E0D6F7F-DEFF-4F71-BBEA-D9E4DB96735E}"/>
              </a:ext>
            </a:extLst>
          </p:cNvPr>
          <p:cNvSpPr>
            <a:spLocks noGrp="1"/>
          </p:cNvSpPr>
          <p:nvPr>
            <p:ph type="dt" sz="half" idx="10"/>
          </p:nvPr>
        </p:nvSpPr>
        <p:spPr/>
        <p:txBody>
          <a:bodyPr/>
          <a:lstStyle/>
          <a:p>
            <a:fld id="{A5D19274-FE07-47CC-ACA5-7F224A929F4F}" type="datetimeFigureOut">
              <a:rPr lang="pt-BR" smtClean="0"/>
              <a:t>26/05/2021</a:t>
            </a:fld>
            <a:endParaRPr lang="pt-BR"/>
          </a:p>
        </p:txBody>
      </p:sp>
      <p:sp>
        <p:nvSpPr>
          <p:cNvPr id="3" name="Espaço Reservado para Rodapé 2">
            <a:extLst>
              <a:ext uri="{FF2B5EF4-FFF2-40B4-BE49-F238E27FC236}">
                <a16:creationId xmlns:a16="http://schemas.microsoft.com/office/drawing/2014/main" id="{DE4334FB-702F-4C0B-A631-FFD1505CBE4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8F631C6-5AB1-402F-805A-4662287F9FA0}"/>
              </a:ext>
            </a:extLst>
          </p:cNvPr>
          <p:cNvSpPr>
            <a:spLocks noGrp="1"/>
          </p:cNvSpPr>
          <p:nvPr>
            <p:ph type="sldNum" sz="quarter" idx="12"/>
          </p:nvPr>
        </p:nvSpPr>
        <p:spPr/>
        <p:txBody>
          <a:bodyPr/>
          <a:lstStyle/>
          <a:p>
            <a:fld id="{BD997369-A027-44E6-968A-33ED21FFF513}" type="slidenum">
              <a:rPr lang="pt-BR" smtClean="0"/>
              <a:t>‹nº›</a:t>
            </a:fld>
            <a:endParaRPr lang="pt-BR"/>
          </a:p>
        </p:txBody>
      </p:sp>
    </p:spTree>
    <p:extLst>
      <p:ext uri="{BB962C8B-B14F-4D97-AF65-F5344CB8AC3E}">
        <p14:creationId xmlns:p14="http://schemas.microsoft.com/office/powerpoint/2010/main" val="129862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2D7D21-D85A-4A13-A517-EE96203AEDE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15A5D54-C4BA-4564-8781-5D6B6F08A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3AF2A26-22BA-4CCB-AEC9-874B21998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DA70258-2CF6-44AE-A87E-E44191E6C589}"/>
              </a:ext>
            </a:extLst>
          </p:cNvPr>
          <p:cNvSpPr>
            <a:spLocks noGrp="1"/>
          </p:cNvSpPr>
          <p:nvPr>
            <p:ph type="dt" sz="half" idx="10"/>
          </p:nvPr>
        </p:nvSpPr>
        <p:spPr/>
        <p:txBody>
          <a:bodyPr/>
          <a:lstStyle/>
          <a:p>
            <a:fld id="{A5D19274-FE07-47CC-ACA5-7F224A929F4F}" type="datetimeFigureOut">
              <a:rPr lang="pt-BR" smtClean="0"/>
              <a:t>26/05/2021</a:t>
            </a:fld>
            <a:endParaRPr lang="pt-BR"/>
          </a:p>
        </p:txBody>
      </p:sp>
      <p:sp>
        <p:nvSpPr>
          <p:cNvPr id="6" name="Espaço Reservado para Rodapé 5">
            <a:extLst>
              <a:ext uri="{FF2B5EF4-FFF2-40B4-BE49-F238E27FC236}">
                <a16:creationId xmlns:a16="http://schemas.microsoft.com/office/drawing/2014/main" id="{C8C3411F-FAC9-4250-9790-C77AB401582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8FE9E5D-82EC-4FE1-9F7A-5A748F95EC4F}"/>
              </a:ext>
            </a:extLst>
          </p:cNvPr>
          <p:cNvSpPr>
            <a:spLocks noGrp="1"/>
          </p:cNvSpPr>
          <p:nvPr>
            <p:ph type="sldNum" sz="quarter" idx="12"/>
          </p:nvPr>
        </p:nvSpPr>
        <p:spPr/>
        <p:txBody>
          <a:bodyPr/>
          <a:lstStyle/>
          <a:p>
            <a:fld id="{BD997369-A027-44E6-968A-33ED21FFF513}" type="slidenum">
              <a:rPr lang="pt-BR" smtClean="0"/>
              <a:t>‹nº›</a:t>
            </a:fld>
            <a:endParaRPr lang="pt-BR"/>
          </a:p>
        </p:txBody>
      </p:sp>
    </p:spTree>
    <p:extLst>
      <p:ext uri="{BB962C8B-B14F-4D97-AF65-F5344CB8AC3E}">
        <p14:creationId xmlns:p14="http://schemas.microsoft.com/office/powerpoint/2010/main" val="239716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07226-D9E2-4556-A790-9C6E275C756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67E8640-5B63-45A4-9913-E2BCB39980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CE293FC-A00B-4867-A92A-0CD238E6B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D752B24-8714-4CEE-AE18-9CE8F583DEC2}"/>
              </a:ext>
            </a:extLst>
          </p:cNvPr>
          <p:cNvSpPr>
            <a:spLocks noGrp="1"/>
          </p:cNvSpPr>
          <p:nvPr>
            <p:ph type="dt" sz="half" idx="10"/>
          </p:nvPr>
        </p:nvSpPr>
        <p:spPr/>
        <p:txBody>
          <a:bodyPr/>
          <a:lstStyle/>
          <a:p>
            <a:fld id="{A5D19274-FE07-47CC-ACA5-7F224A929F4F}" type="datetimeFigureOut">
              <a:rPr lang="pt-BR" smtClean="0"/>
              <a:t>26/05/2021</a:t>
            </a:fld>
            <a:endParaRPr lang="pt-BR"/>
          </a:p>
        </p:txBody>
      </p:sp>
      <p:sp>
        <p:nvSpPr>
          <p:cNvPr id="6" name="Espaço Reservado para Rodapé 5">
            <a:extLst>
              <a:ext uri="{FF2B5EF4-FFF2-40B4-BE49-F238E27FC236}">
                <a16:creationId xmlns:a16="http://schemas.microsoft.com/office/drawing/2014/main" id="{A77DB6DF-5D66-466D-98C6-4C4EF05D799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9DFD07B-A7C0-4C10-9CEA-55E44632173A}"/>
              </a:ext>
            </a:extLst>
          </p:cNvPr>
          <p:cNvSpPr>
            <a:spLocks noGrp="1"/>
          </p:cNvSpPr>
          <p:nvPr>
            <p:ph type="sldNum" sz="quarter" idx="12"/>
          </p:nvPr>
        </p:nvSpPr>
        <p:spPr/>
        <p:txBody>
          <a:bodyPr/>
          <a:lstStyle/>
          <a:p>
            <a:fld id="{BD997369-A027-44E6-968A-33ED21FFF513}" type="slidenum">
              <a:rPr lang="pt-BR" smtClean="0"/>
              <a:t>‹nº›</a:t>
            </a:fld>
            <a:endParaRPr lang="pt-BR"/>
          </a:p>
        </p:txBody>
      </p:sp>
    </p:spTree>
    <p:extLst>
      <p:ext uri="{BB962C8B-B14F-4D97-AF65-F5344CB8AC3E}">
        <p14:creationId xmlns:p14="http://schemas.microsoft.com/office/powerpoint/2010/main" val="22810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B756877-B7B0-41F9-A367-C4116AA1BB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0BAB37A-8B6E-4057-B748-94C6ED319B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D93C97-B053-4F35-9A30-07FF8F32B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19274-FE07-47CC-ACA5-7F224A929F4F}" type="datetimeFigureOut">
              <a:rPr lang="pt-BR" smtClean="0"/>
              <a:t>26/05/2021</a:t>
            </a:fld>
            <a:endParaRPr lang="pt-BR"/>
          </a:p>
        </p:txBody>
      </p:sp>
      <p:sp>
        <p:nvSpPr>
          <p:cNvPr id="5" name="Espaço Reservado para Rodapé 4">
            <a:extLst>
              <a:ext uri="{FF2B5EF4-FFF2-40B4-BE49-F238E27FC236}">
                <a16:creationId xmlns:a16="http://schemas.microsoft.com/office/drawing/2014/main" id="{1D522F52-5668-45CA-A7E0-72EE0CC36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FC0E586-2E30-4740-A493-A4D099CB0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97369-A027-44E6-968A-33ED21FFF513}" type="slidenum">
              <a:rPr lang="pt-BR" smtClean="0"/>
              <a:t>‹nº›</a:t>
            </a:fld>
            <a:endParaRPr lang="pt-BR"/>
          </a:p>
        </p:txBody>
      </p:sp>
    </p:spTree>
    <p:extLst>
      <p:ext uri="{BB962C8B-B14F-4D97-AF65-F5344CB8AC3E}">
        <p14:creationId xmlns:p14="http://schemas.microsoft.com/office/powerpoint/2010/main" val="1192034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0CCEEA-F3EB-47E3-AA96-67EC5B454EC3}"/>
              </a:ext>
            </a:extLst>
          </p:cNvPr>
          <p:cNvSpPr>
            <a:spLocks noGrp="1"/>
          </p:cNvSpPr>
          <p:nvPr>
            <p:ph type="ctrTitle"/>
          </p:nvPr>
        </p:nvSpPr>
        <p:spPr>
          <a:xfrm>
            <a:off x="1524000" y="2400747"/>
            <a:ext cx="9144000" cy="1265730"/>
          </a:xfrm>
        </p:spPr>
        <p:txBody>
          <a:bodyPr/>
          <a:lstStyle/>
          <a:p>
            <a:r>
              <a:rPr lang="pt-BR" dirty="0"/>
              <a:t>GIT e GITHUB</a:t>
            </a:r>
          </a:p>
        </p:txBody>
      </p:sp>
    </p:spTree>
    <p:extLst>
      <p:ext uri="{BB962C8B-B14F-4D97-AF65-F5344CB8AC3E}">
        <p14:creationId xmlns:p14="http://schemas.microsoft.com/office/powerpoint/2010/main" val="48859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ADD5D4-CF1D-4085-ACFA-16ACB6210F6F}"/>
              </a:ext>
            </a:extLst>
          </p:cNvPr>
          <p:cNvSpPr>
            <a:spLocks noGrp="1"/>
          </p:cNvSpPr>
          <p:nvPr>
            <p:ph idx="1"/>
          </p:nvPr>
        </p:nvSpPr>
        <p:spPr>
          <a:xfrm>
            <a:off x="838200" y="355107"/>
            <a:ext cx="10515600" cy="5821856"/>
          </a:xfrm>
        </p:spPr>
        <p:txBody>
          <a:bodyPr>
            <a:normAutofit/>
          </a:bodyPr>
          <a:lstStyle/>
          <a:p>
            <a:r>
              <a:rPr lang="pt-BR" dirty="0"/>
              <a:t>Resolvido a questão do </a:t>
            </a:r>
            <a:r>
              <a:rPr lang="pt-BR" dirty="0" err="1"/>
              <a:t>gitignore</a:t>
            </a:r>
            <a:r>
              <a:rPr lang="pt-BR" dirty="0"/>
              <a:t>, dê o comando:</a:t>
            </a:r>
          </a:p>
          <a:p>
            <a:pPr marL="0" indent="0">
              <a:buNone/>
            </a:pPr>
            <a:r>
              <a:rPr lang="pt-BR" dirty="0">
                <a:solidFill>
                  <a:srgbClr val="FF0000"/>
                </a:solidFill>
              </a:rPr>
              <a:t>   </a:t>
            </a:r>
            <a:r>
              <a:rPr lang="pt-BR" dirty="0" err="1">
                <a:solidFill>
                  <a:srgbClr val="FF0000"/>
                </a:solidFill>
              </a:rPr>
              <a:t>git</a:t>
            </a:r>
            <a:r>
              <a:rPr lang="pt-BR" dirty="0">
                <a:solidFill>
                  <a:srgbClr val="FF0000"/>
                </a:solidFill>
              </a:rPr>
              <a:t> status</a:t>
            </a:r>
          </a:p>
          <a:p>
            <a:pPr marL="0" indent="0">
              <a:buNone/>
            </a:pPr>
            <a:r>
              <a:rPr lang="pt-BR" dirty="0"/>
              <a:t>(esse comando mostrará quais pastas e arquivos você tem no seu computador para subir para o </a:t>
            </a:r>
            <a:r>
              <a:rPr lang="pt-BR" dirty="0" err="1"/>
              <a:t>github</a:t>
            </a:r>
            <a:r>
              <a:rPr lang="pt-BR" dirty="0"/>
              <a:t>, quais são elegíveis. Confira se algo precisa ser mudado ou não e dê </a:t>
            </a:r>
            <a:r>
              <a:rPr lang="pt-BR" dirty="0" err="1"/>
              <a:t>enter</a:t>
            </a:r>
            <a:endParaRPr lang="pt-BR" dirty="0"/>
          </a:p>
          <a:p>
            <a:pPr marL="0" indent="0">
              <a:buNone/>
            </a:pPr>
            <a:r>
              <a:rPr lang="pt-BR" dirty="0"/>
              <a:t>)</a:t>
            </a:r>
          </a:p>
          <a:p>
            <a:pPr marL="0" indent="0">
              <a:buNone/>
            </a:pPr>
            <a:r>
              <a:rPr lang="pt-BR" dirty="0"/>
              <a:t>Obs.:</a:t>
            </a:r>
          </a:p>
        </p:txBody>
      </p:sp>
    </p:spTree>
    <p:extLst>
      <p:ext uri="{BB962C8B-B14F-4D97-AF65-F5344CB8AC3E}">
        <p14:creationId xmlns:p14="http://schemas.microsoft.com/office/powerpoint/2010/main" val="18514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ADD5D4-CF1D-4085-ACFA-16ACB6210F6F}"/>
              </a:ext>
            </a:extLst>
          </p:cNvPr>
          <p:cNvSpPr>
            <a:spLocks noGrp="1"/>
          </p:cNvSpPr>
          <p:nvPr>
            <p:ph idx="1"/>
          </p:nvPr>
        </p:nvSpPr>
        <p:spPr>
          <a:xfrm>
            <a:off x="838200" y="355107"/>
            <a:ext cx="10515600" cy="5821856"/>
          </a:xfrm>
        </p:spPr>
        <p:txBody>
          <a:bodyPr>
            <a:normAutofit/>
          </a:bodyPr>
          <a:lstStyle/>
          <a:p>
            <a:r>
              <a:rPr lang="pt-BR" dirty="0"/>
              <a:t>Resolvido a questão do status, dê o comando:</a:t>
            </a:r>
          </a:p>
          <a:p>
            <a:pPr marL="0" indent="0">
              <a:buNone/>
            </a:pPr>
            <a:r>
              <a:rPr lang="pt-BR" dirty="0">
                <a:solidFill>
                  <a:srgbClr val="FF0000"/>
                </a:solidFill>
              </a:rPr>
              <a:t>   </a:t>
            </a:r>
            <a:r>
              <a:rPr lang="pt-BR" dirty="0" err="1">
                <a:solidFill>
                  <a:srgbClr val="FF0000"/>
                </a:solidFill>
              </a:rPr>
              <a:t>git</a:t>
            </a:r>
            <a:r>
              <a:rPr lang="pt-BR" dirty="0">
                <a:solidFill>
                  <a:srgbClr val="FF0000"/>
                </a:solidFill>
              </a:rPr>
              <a:t> </a:t>
            </a:r>
            <a:r>
              <a:rPr lang="pt-BR" dirty="0" err="1">
                <a:solidFill>
                  <a:srgbClr val="FF0000"/>
                </a:solidFill>
              </a:rPr>
              <a:t>add</a:t>
            </a:r>
            <a:r>
              <a:rPr lang="pt-BR" dirty="0">
                <a:solidFill>
                  <a:srgbClr val="FF0000"/>
                </a:solidFill>
              </a:rPr>
              <a:t> .</a:t>
            </a:r>
          </a:p>
          <a:p>
            <a:pPr marL="0" indent="0">
              <a:buNone/>
            </a:pPr>
            <a:r>
              <a:rPr lang="pt-BR" dirty="0"/>
              <a:t>(esse comando acrescenta as pastas e arquivos que você tem no seu computador para subir para o </a:t>
            </a:r>
            <a:r>
              <a:rPr lang="pt-BR" dirty="0" err="1"/>
              <a:t>github</a:t>
            </a:r>
            <a:r>
              <a:rPr lang="pt-BR" dirty="0"/>
              <a:t>, para uma área intermediária para no próximo passo serem enviados ao </a:t>
            </a:r>
            <a:r>
              <a:rPr lang="pt-BR" dirty="0" err="1"/>
              <a:t>github</a:t>
            </a:r>
            <a:r>
              <a:rPr lang="pt-BR" dirty="0"/>
              <a:t>. dê </a:t>
            </a:r>
            <a:r>
              <a:rPr lang="pt-BR" dirty="0" err="1"/>
              <a:t>enter</a:t>
            </a:r>
            <a:endParaRPr lang="pt-BR" dirty="0"/>
          </a:p>
          <a:p>
            <a:pPr marL="0" indent="0">
              <a:buNone/>
            </a:pPr>
            <a:r>
              <a:rPr lang="pt-BR" dirty="0"/>
              <a:t>)</a:t>
            </a:r>
          </a:p>
          <a:p>
            <a:pPr marL="0" indent="0">
              <a:buNone/>
            </a:pPr>
            <a:r>
              <a:rPr lang="pt-BR" dirty="0"/>
              <a:t>Obs.: no comando tem um ponto após o </a:t>
            </a:r>
            <a:r>
              <a:rPr lang="pt-BR" dirty="0" err="1"/>
              <a:t>add</a:t>
            </a:r>
            <a:r>
              <a:rPr lang="pt-BR" dirty="0"/>
              <a:t>, não esqueça ele. Caso você </a:t>
            </a:r>
            <a:r>
              <a:rPr lang="pt-BR" dirty="0" err="1"/>
              <a:t>quise</a:t>
            </a:r>
            <a:r>
              <a:rPr lang="pt-BR" dirty="0"/>
              <a:t> subir somente uma pasta ou arquivo seria só trocar este ponto pelo nome da pasta. </a:t>
            </a:r>
          </a:p>
        </p:txBody>
      </p:sp>
    </p:spTree>
    <p:extLst>
      <p:ext uri="{BB962C8B-B14F-4D97-AF65-F5344CB8AC3E}">
        <p14:creationId xmlns:p14="http://schemas.microsoft.com/office/powerpoint/2010/main" val="79331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ADD5D4-CF1D-4085-ACFA-16ACB6210F6F}"/>
              </a:ext>
            </a:extLst>
          </p:cNvPr>
          <p:cNvSpPr>
            <a:spLocks noGrp="1"/>
          </p:cNvSpPr>
          <p:nvPr>
            <p:ph idx="1"/>
          </p:nvPr>
        </p:nvSpPr>
        <p:spPr>
          <a:xfrm>
            <a:off x="838200" y="355107"/>
            <a:ext cx="10515600" cy="5821856"/>
          </a:xfrm>
        </p:spPr>
        <p:txBody>
          <a:bodyPr>
            <a:normAutofit/>
          </a:bodyPr>
          <a:lstStyle/>
          <a:p>
            <a:r>
              <a:rPr lang="pt-BR" dirty="0"/>
              <a:t>Resolvido a questão do </a:t>
            </a:r>
            <a:r>
              <a:rPr lang="pt-BR" dirty="0" err="1"/>
              <a:t>add</a:t>
            </a:r>
            <a:r>
              <a:rPr lang="pt-BR" dirty="0"/>
              <a:t>, dê o comando:</a:t>
            </a:r>
          </a:p>
          <a:p>
            <a:pPr marL="0" indent="0">
              <a:buNone/>
            </a:pPr>
            <a:r>
              <a:rPr lang="pt-BR" dirty="0">
                <a:solidFill>
                  <a:srgbClr val="FF0000"/>
                </a:solidFill>
              </a:rPr>
              <a:t>   </a:t>
            </a:r>
            <a:r>
              <a:rPr lang="pt-BR" dirty="0" err="1">
                <a:solidFill>
                  <a:srgbClr val="FF0000"/>
                </a:solidFill>
              </a:rPr>
              <a:t>git</a:t>
            </a:r>
            <a:r>
              <a:rPr lang="pt-BR" dirty="0">
                <a:solidFill>
                  <a:srgbClr val="FF0000"/>
                </a:solidFill>
              </a:rPr>
              <a:t> </a:t>
            </a:r>
            <a:r>
              <a:rPr lang="pt-BR" dirty="0" err="1">
                <a:solidFill>
                  <a:srgbClr val="FF0000"/>
                </a:solidFill>
              </a:rPr>
              <a:t>commit</a:t>
            </a:r>
            <a:r>
              <a:rPr lang="pt-BR" dirty="0">
                <a:solidFill>
                  <a:srgbClr val="FF0000"/>
                </a:solidFill>
              </a:rPr>
              <a:t> –m “projeto criado”</a:t>
            </a:r>
          </a:p>
          <a:p>
            <a:pPr marL="0" indent="0">
              <a:buNone/>
            </a:pPr>
            <a:r>
              <a:rPr lang="pt-BR" dirty="0"/>
              <a:t>(esse comando acrescenta um </a:t>
            </a:r>
            <a:r>
              <a:rPr lang="pt-BR" dirty="0" err="1"/>
              <a:t>commit</a:t>
            </a:r>
            <a:r>
              <a:rPr lang="pt-BR" dirty="0"/>
              <a:t> ao projeto.  O primeiro </a:t>
            </a:r>
            <a:r>
              <a:rPr lang="pt-BR" dirty="0" err="1"/>
              <a:t>commit</a:t>
            </a:r>
            <a:r>
              <a:rPr lang="pt-BR" dirty="0"/>
              <a:t> é este mas depois vamos alterando o conteúdo entre aspas a ser </a:t>
            </a:r>
            <a:r>
              <a:rPr lang="pt-BR" dirty="0" err="1"/>
              <a:t>comitado</a:t>
            </a:r>
            <a:r>
              <a:rPr lang="pt-BR" dirty="0"/>
              <a:t>. </a:t>
            </a:r>
          </a:p>
          <a:p>
            <a:pPr marL="0" indent="0">
              <a:buNone/>
            </a:pPr>
            <a:r>
              <a:rPr lang="pt-BR" dirty="0"/>
              <a:t>)</a:t>
            </a:r>
          </a:p>
          <a:p>
            <a:pPr marL="0" indent="0">
              <a:buNone/>
            </a:pPr>
            <a:r>
              <a:rPr lang="pt-BR" dirty="0"/>
              <a:t>Obs.: </a:t>
            </a:r>
          </a:p>
        </p:txBody>
      </p:sp>
    </p:spTree>
    <p:extLst>
      <p:ext uri="{BB962C8B-B14F-4D97-AF65-F5344CB8AC3E}">
        <p14:creationId xmlns:p14="http://schemas.microsoft.com/office/powerpoint/2010/main" val="282216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ADD5D4-CF1D-4085-ACFA-16ACB6210F6F}"/>
              </a:ext>
            </a:extLst>
          </p:cNvPr>
          <p:cNvSpPr>
            <a:spLocks noGrp="1"/>
          </p:cNvSpPr>
          <p:nvPr>
            <p:ph idx="1"/>
          </p:nvPr>
        </p:nvSpPr>
        <p:spPr>
          <a:xfrm>
            <a:off x="838200" y="355107"/>
            <a:ext cx="10515600" cy="5821856"/>
          </a:xfrm>
        </p:spPr>
        <p:txBody>
          <a:bodyPr>
            <a:normAutofit/>
          </a:bodyPr>
          <a:lstStyle/>
          <a:p>
            <a:r>
              <a:rPr lang="pt-BR" dirty="0"/>
              <a:t>Resolvido a questão do </a:t>
            </a:r>
            <a:r>
              <a:rPr lang="pt-BR" dirty="0" err="1"/>
              <a:t>commit</a:t>
            </a:r>
            <a:r>
              <a:rPr lang="pt-BR" dirty="0"/>
              <a:t>, dê o comando:</a:t>
            </a:r>
          </a:p>
          <a:p>
            <a:pPr marL="0" indent="0">
              <a:buNone/>
            </a:pPr>
            <a:r>
              <a:rPr lang="pt-BR" dirty="0">
                <a:solidFill>
                  <a:srgbClr val="FF0000"/>
                </a:solidFill>
              </a:rPr>
              <a:t>   </a:t>
            </a:r>
            <a:r>
              <a:rPr lang="pt-BR" dirty="0" err="1">
                <a:solidFill>
                  <a:srgbClr val="FF0000"/>
                </a:solidFill>
              </a:rPr>
              <a:t>git</a:t>
            </a:r>
            <a:r>
              <a:rPr lang="pt-BR" dirty="0">
                <a:solidFill>
                  <a:srgbClr val="FF0000"/>
                </a:solidFill>
              </a:rPr>
              <a:t> </a:t>
            </a:r>
            <a:r>
              <a:rPr lang="pt-BR" dirty="0" err="1">
                <a:solidFill>
                  <a:srgbClr val="FF0000"/>
                </a:solidFill>
              </a:rPr>
              <a:t>push</a:t>
            </a:r>
            <a:r>
              <a:rPr lang="pt-BR" dirty="0">
                <a:solidFill>
                  <a:srgbClr val="FF0000"/>
                </a:solidFill>
              </a:rPr>
              <a:t> –u </a:t>
            </a:r>
            <a:r>
              <a:rPr lang="pt-BR" dirty="0" err="1">
                <a:solidFill>
                  <a:srgbClr val="FF0000"/>
                </a:solidFill>
              </a:rPr>
              <a:t>origin</a:t>
            </a:r>
            <a:r>
              <a:rPr lang="pt-BR" dirty="0">
                <a:solidFill>
                  <a:srgbClr val="FF0000"/>
                </a:solidFill>
              </a:rPr>
              <a:t> </a:t>
            </a:r>
            <a:r>
              <a:rPr lang="pt-BR" dirty="0" err="1">
                <a:solidFill>
                  <a:srgbClr val="FF0000"/>
                </a:solidFill>
              </a:rPr>
              <a:t>main</a:t>
            </a:r>
            <a:endParaRPr lang="pt-BR" dirty="0">
              <a:solidFill>
                <a:srgbClr val="FF0000"/>
              </a:solidFill>
            </a:endParaRPr>
          </a:p>
          <a:p>
            <a:pPr marL="0" indent="0">
              <a:buNone/>
            </a:pPr>
            <a:r>
              <a:rPr lang="pt-BR" dirty="0"/>
              <a:t>(esse comando sincroniza suas pastas e arquivos com a nuvem no </a:t>
            </a:r>
            <a:r>
              <a:rPr lang="pt-BR" dirty="0" err="1"/>
              <a:t>github</a:t>
            </a:r>
            <a:r>
              <a:rPr lang="pt-BR" dirty="0"/>
              <a:t> e acrescenta o </a:t>
            </a:r>
            <a:r>
              <a:rPr lang="pt-BR" dirty="0" err="1"/>
              <a:t>commit</a:t>
            </a:r>
            <a:r>
              <a:rPr lang="pt-BR" dirty="0"/>
              <a:t> anotado.  Após dar o comando, dê um </a:t>
            </a:r>
            <a:r>
              <a:rPr lang="pt-BR" dirty="0" err="1"/>
              <a:t>refresh</a:t>
            </a:r>
            <a:r>
              <a:rPr lang="pt-BR" dirty="0"/>
              <a:t> na página do </a:t>
            </a:r>
            <a:r>
              <a:rPr lang="pt-BR" dirty="0" err="1"/>
              <a:t>github</a:t>
            </a:r>
            <a:r>
              <a:rPr lang="pt-BR" dirty="0"/>
              <a:t> para conferir se o processo foi feito com sucesso.  </a:t>
            </a:r>
          </a:p>
          <a:p>
            <a:pPr marL="0" indent="0">
              <a:buNone/>
            </a:pPr>
            <a:r>
              <a:rPr lang="pt-BR" dirty="0"/>
              <a:t>)</a:t>
            </a:r>
          </a:p>
          <a:p>
            <a:pPr marL="0" indent="0">
              <a:buNone/>
            </a:pPr>
            <a:r>
              <a:rPr lang="pt-BR" dirty="0"/>
              <a:t>Obs.: </a:t>
            </a:r>
          </a:p>
        </p:txBody>
      </p:sp>
    </p:spTree>
    <p:extLst>
      <p:ext uri="{BB962C8B-B14F-4D97-AF65-F5344CB8AC3E}">
        <p14:creationId xmlns:p14="http://schemas.microsoft.com/office/powerpoint/2010/main" val="417716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0B4FF64-39CC-4894-BBB2-45B3D9C0D057}"/>
              </a:ext>
            </a:extLst>
          </p:cNvPr>
          <p:cNvSpPr>
            <a:spLocks noGrp="1"/>
          </p:cNvSpPr>
          <p:nvPr>
            <p:ph idx="1"/>
          </p:nvPr>
        </p:nvSpPr>
        <p:spPr/>
        <p:txBody>
          <a:bodyPr>
            <a:normAutofit/>
          </a:bodyPr>
          <a:lstStyle/>
          <a:p>
            <a:pPr algn="ctr"/>
            <a:r>
              <a:rPr lang="pt-BR" sz="5400" dirty="0"/>
              <a:t>Os comandos a seguir são usados após a criação do projeto e para continuar com os </a:t>
            </a:r>
            <a:r>
              <a:rPr lang="pt-BR" sz="5400" dirty="0" err="1"/>
              <a:t>commits</a:t>
            </a:r>
            <a:r>
              <a:rPr lang="pt-BR" sz="5400" dirty="0"/>
              <a:t> e atualização do projeto. </a:t>
            </a:r>
          </a:p>
        </p:txBody>
      </p:sp>
      <p:sp>
        <p:nvSpPr>
          <p:cNvPr id="5" name="Título 4">
            <a:extLst>
              <a:ext uri="{FF2B5EF4-FFF2-40B4-BE49-F238E27FC236}">
                <a16:creationId xmlns:a16="http://schemas.microsoft.com/office/drawing/2014/main" id="{9F51E95D-ACED-4281-8E57-3F6B4D0A23A6}"/>
              </a:ext>
            </a:extLst>
          </p:cNvPr>
          <p:cNvSpPr>
            <a:spLocks noGrp="1"/>
          </p:cNvSpPr>
          <p:nvPr>
            <p:ph type="title"/>
          </p:nvPr>
        </p:nvSpPr>
        <p:spPr/>
        <p:txBody>
          <a:bodyPr/>
          <a:lstStyle/>
          <a:p>
            <a:pPr algn="ctr"/>
            <a:r>
              <a:rPr lang="pt-BR" dirty="0">
                <a:solidFill>
                  <a:srgbClr val="FF0000"/>
                </a:solidFill>
              </a:rPr>
              <a:t>ATENÇÃO</a:t>
            </a:r>
          </a:p>
        </p:txBody>
      </p:sp>
    </p:spTree>
    <p:extLst>
      <p:ext uri="{BB962C8B-B14F-4D97-AF65-F5344CB8AC3E}">
        <p14:creationId xmlns:p14="http://schemas.microsoft.com/office/powerpoint/2010/main" val="2591847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ADD5D4-CF1D-4085-ACFA-16ACB6210F6F}"/>
              </a:ext>
            </a:extLst>
          </p:cNvPr>
          <p:cNvSpPr>
            <a:spLocks noGrp="1"/>
          </p:cNvSpPr>
          <p:nvPr>
            <p:ph idx="1"/>
          </p:nvPr>
        </p:nvSpPr>
        <p:spPr>
          <a:xfrm>
            <a:off x="838200" y="355107"/>
            <a:ext cx="10515600" cy="5821856"/>
          </a:xfrm>
        </p:spPr>
        <p:txBody>
          <a:bodyPr>
            <a:normAutofit lnSpcReduction="10000"/>
          </a:bodyPr>
          <a:lstStyle/>
          <a:p>
            <a:r>
              <a:rPr lang="pt-BR" dirty="0"/>
              <a:t>Após alterações no seu projeto, use os comandos:</a:t>
            </a:r>
          </a:p>
          <a:p>
            <a:pPr marL="0" indent="0">
              <a:buNone/>
            </a:pPr>
            <a:r>
              <a:rPr lang="pt-BR" dirty="0">
                <a:solidFill>
                  <a:srgbClr val="FF0000"/>
                </a:solidFill>
              </a:rPr>
              <a:t>-&gt; </a:t>
            </a:r>
            <a:r>
              <a:rPr lang="pt-BR" sz="1800" b="1" i="0" dirty="0">
                <a:solidFill>
                  <a:srgbClr val="000000"/>
                </a:solidFill>
                <a:effectLst/>
                <a:latin typeface="Arial" panose="020B0604020202020204" pitchFamily="34" charset="0"/>
              </a:rPr>
              <a:t>Altere o que você precisar no projeto</a:t>
            </a:r>
          </a:p>
          <a:p>
            <a:pPr marL="0" indent="0">
              <a:buNone/>
            </a:pPr>
            <a:br>
              <a:rPr lang="pt-BR" sz="1800" b="1" i="0" dirty="0">
                <a:solidFill>
                  <a:srgbClr val="000000"/>
                </a:solidFill>
                <a:effectLst/>
                <a:latin typeface="Arial" panose="020B0604020202020204" pitchFamily="34" charset="0"/>
              </a:rPr>
            </a:br>
            <a:r>
              <a:rPr lang="pt-BR" sz="1800" b="1" i="0" dirty="0">
                <a:solidFill>
                  <a:srgbClr val="000000"/>
                </a:solidFill>
                <a:effectLst/>
                <a:latin typeface="Arial" panose="020B0604020202020204" pitchFamily="34" charset="0"/>
              </a:rPr>
              <a:t>. </a:t>
            </a:r>
            <a:r>
              <a:rPr lang="pt-BR" sz="1800" b="1" i="1" dirty="0" err="1">
                <a:solidFill>
                  <a:srgbClr val="000000"/>
                </a:solidFill>
                <a:effectLst/>
                <a:latin typeface="Arial" panose="020B0604020202020204" pitchFamily="34" charset="0"/>
              </a:rPr>
              <a:t>Commitar</a:t>
            </a:r>
            <a:r>
              <a:rPr lang="pt-BR" sz="1800" b="1" i="1" dirty="0">
                <a:solidFill>
                  <a:srgbClr val="000000"/>
                </a:solidFill>
                <a:effectLst/>
                <a:latin typeface="Arial" panose="020B0604020202020204" pitchFamily="34" charset="0"/>
              </a:rPr>
              <a:t> </a:t>
            </a:r>
            <a:r>
              <a:rPr lang="pt-BR" sz="1800" b="1" i="0" dirty="0">
                <a:solidFill>
                  <a:srgbClr val="000000"/>
                </a:solidFill>
                <a:effectLst/>
                <a:latin typeface="Arial" panose="020B0604020202020204" pitchFamily="34" charset="0"/>
              </a:rPr>
              <a:t>as mudanças feitas no projeto</a:t>
            </a:r>
            <a:br>
              <a:rPr lang="pt-BR" sz="1800" b="1" i="0" dirty="0">
                <a:solidFill>
                  <a:srgbClr val="000000"/>
                </a:solidFill>
                <a:effectLst/>
                <a:latin typeface="Arial" panose="020B0604020202020204" pitchFamily="34" charset="0"/>
              </a:rPr>
            </a:br>
            <a:br>
              <a:rPr lang="pt-BR" sz="1800" b="1" i="0" dirty="0">
                <a:solidFill>
                  <a:srgbClr val="000000"/>
                </a:solidFill>
                <a:effectLst/>
                <a:latin typeface="Arial" panose="020B0604020202020204" pitchFamily="34" charset="0"/>
              </a:rPr>
            </a:br>
            <a:r>
              <a:rPr lang="pt-BR" sz="1800" b="0" i="0" dirty="0" err="1">
                <a:solidFill>
                  <a:srgbClr val="000000"/>
                </a:solidFill>
                <a:effectLst/>
                <a:latin typeface="Consolas" panose="020B0609020204030204" pitchFamily="49" charset="0"/>
              </a:rPr>
              <a:t>git</a:t>
            </a:r>
            <a:r>
              <a:rPr lang="pt-BR" sz="1800" b="0" i="0" dirty="0">
                <a:solidFill>
                  <a:srgbClr val="000000"/>
                </a:solidFill>
                <a:effectLst/>
                <a:latin typeface="Consolas" panose="020B0609020204030204" pitchFamily="49" charset="0"/>
              </a:rPr>
              <a:t> status</a:t>
            </a:r>
            <a:br>
              <a:rPr lang="pt-BR" sz="1800" b="0" i="0" dirty="0">
                <a:solidFill>
                  <a:srgbClr val="000000"/>
                </a:solidFill>
                <a:effectLst/>
                <a:latin typeface="Consolas" panose="020B0609020204030204" pitchFamily="49" charset="0"/>
              </a:rPr>
            </a:br>
            <a:br>
              <a:rPr lang="pt-BR" sz="1800" b="1" i="0" dirty="0">
                <a:solidFill>
                  <a:srgbClr val="000000"/>
                </a:solidFill>
                <a:effectLst/>
                <a:latin typeface="Arial" panose="020B0604020202020204" pitchFamily="34" charset="0"/>
              </a:rPr>
            </a:br>
            <a:r>
              <a:rPr lang="pt-BR" sz="1800" b="0" i="0" dirty="0" err="1">
                <a:solidFill>
                  <a:srgbClr val="000000"/>
                </a:solidFill>
                <a:effectLst/>
                <a:latin typeface="Consolas" panose="020B0609020204030204" pitchFamily="49" charset="0"/>
              </a:rPr>
              <a:t>git</a:t>
            </a:r>
            <a:r>
              <a:rPr lang="pt-BR" sz="1800" b="0" i="0" dirty="0">
                <a:solidFill>
                  <a:srgbClr val="000000"/>
                </a:solidFill>
                <a:effectLst/>
                <a:latin typeface="Consolas" panose="020B0609020204030204" pitchFamily="49" charset="0"/>
              </a:rPr>
              <a:t> </a:t>
            </a:r>
            <a:r>
              <a:rPr lang="pt-BR" sz="1800" b="0" i="0" dirty="0" err="1">
                <a:solidFill>
                  <a:srgbClr val="000000"/>
                </a:solidFill>
                <a:effectLst/>
                <a:latin typeface="Consolas" panose="020B0609020204030204" pitchFamily="49" charset="0"/>
              </a:rPr>
              <a:t>add</a:t>
            </a:r>
            <a:r>
              <a:rPr lang="pt-BR" sz="1800" b="0" i="0" dirty="0">
                <a:solidFill>
                  <a:srgbClr val="000000"/>
                </a:solidFill>
                <a:effectLst/>
                <a:latin typeface="Consolas" panose="020B0609020204030204" pitchFamily="49" charset="0"/>
              </a:rPr>
              <a:t> .</a:t>
            </a:r>
          </a:p>
          <a:p>
            <a:pPr marL="0" indent="0">
              <a:buNone/>
            </a:pPr>
            <a:br>
              <a:rPr lang="pt-BR" sz="1800" b="0" i="0" dirty="0">
                <a:solidFill>
                  <a:srgbClr val="000000"/>
                </a:solidFill>
                <a:effectLst/>
                <a:latin typeface="Consolas" panose="020B0609020204030204" pitchFamily="49" charset="0"/>
              </a:rPr>
            </a:br>
            <a:r>
              <a:rPr lang="pt-BR" sz="1800" b="0" i="0" dirty="0" err="1">
                <a:solidFill>
                  <a:srgbClr val="000000"/>
                </a:solidFill>
                <a:effectLst/>
                <a:latin typeface="Consolas" panose="020B0609020204030204" pitchFamily="49" charset="0"/>
              </a:rPr>
              <a:t>git</a:t>
            </a:r>
            <a:r>
              <a:rPr lang="pt-BR" sz="1800" b="0" i="0" dirty="0">
                <a:solidFill>
                  <a:srgbClr val="000000"/>
                </a:solidFill>
                <a:effectLst/>
                <a:latin typeface="Consolas" panose="020B0609020204030204" pitchFamily="49" charset="0"/>
              </a:rPr>
              <a:t> </a:t>
            </a:r>
            <a:r>
              <a:rPr lang="pt-BR" sz="1800" b="0" i="0" dirty="0" err="1">
                <a:solidFill>
                  <a:srgbClr val="000000"/>
                </a:solidFill>
                <a:effectLst/>
                <a:latin typeface="Consolas" panose="020B0609020204030204" pitchFamily="49" charset="0"/>
              </a:rPr>
              <a:t>commit</a:t>
            </a:r>
            <a:r>
              <a:rPr lang="pt-BR" sz="1800" b="0" i="0" dirty="0">
                <a:solidFill>
                  <a:srgbClr val="000000"/>
                </a:solidFill>
                <a:effectLst/>
                <a:latin typeface="Consolas" panose="020B0609020204030204" pitchFamily="49" charset="0"/>
              </a:rPr>
              <a:t> -m "Mensagem explicativa“</a:t>
            </a:r>
          </a:p>
          <a:p>
            <a:pPr marL="0" indent="0">
              <a:buNone/>
            </a:pPr>
            <a:br>
              <a:rPr lang="pt-BR" sz="1800" b="0" i="0" dirty="0">
                <a:solidFill>
                  <a:srgbClr val="000000"/>
                </a:solidFill>
                <a:effectLst/>
                <a:latin typeface="Consolas" panose="020B0609020204030204" pitchFamily="49" charset="0"/>
              </a:rPr>
            </a:br>
            <a:r>
              <a:rPr lang="pt-BR" sz="1800" b="1" i="0" dirty="0">
                <a:solidFill>
                  <a:srgbClr val="000000"/>
                </a:solidFill>
                <a:effectLst/>
                <a:latin typeface="Arial" panose="020B0604020202020204" pitchFamily="34" charset="0"/>
              </a:rPr>
              <a:t>. Listar histórico de </a:t>
            </a:r>
            <a:r>
              <a:rPr lang="pt-BR" sz="1800" b="1" i="0" dirty="0" err="1">
                <a:solidFill>
                  <a:srgbClr val="000000"/>
                </a:solidFill>
                <a:effectLst/>
                <a:latin typeface="Arial" panose="020B0604020202020204" pitchFamily="34" charset="0"/>
              </a:rPr>
              <a:t>commits</a:t>
            </a:r>
            <a:r>
              <a:rPr lang="pt-BR" sz="1800" b="1" i="0" dirty="0">
                <a:solidFill>
                  <a:srgbClr val="000000"/>
                </a:solidFill>
                <a:effectLst/>
                <a:latin typeface="Arial" panose="020B0604020202020204" pitchFamily="34" charset="0"/>
              </a:rPr>
              <a:t>:</a:t>
            </a:r>
          </a:p>
          <a:p>
            <a:pPr marL="0" indent="0">
              <a:buNone/>
            </a:pPr>
            <a:br>
              <a:rPr lang="pt-BR" sz="1800" b="1" i="0" dirty="0">
                <a:solidFill>
                  <a:srgbClr val="000000"/>
                </a:solidFill>
                <a:effectLst/>
                <a:latin typeface="Arial" panose="020B0604020202020204" pitchFamily="34" charset="0"/>
              </a:rPr>
            </a:br>
            <a:r>
              <a:rPr lang="pt-BR" sz="1800" b="0" i="0" dirty="0" err="1">
                <a:solidFill>
                  <a:srgbClr val="000000"/>
                </a:solidFill>
                <a:effectLst/>
                <a:latin typeface="Consolas" panose="020B0609020204030204" pitchFamily="49" charset="0"/>
              </a:rPr>
              <a:t>git</a:t>
            </a:r>
            <a:r>
              <a:rPr lang="pt-BR" sz="1800" b="0" i="0" dirty="0">
                <a:solidFill>
                  <a:srgbClr val="000000"/>
                </a:solidFill>
                <a:effectLst/>
                <a:latin typeface="Consolas" panose="020B0609020204030204" pitchFamily="49" charset="0"/>
              </a:rPr>
              <a:t> log --</a:t>
            </a:r>
            <a:r>
              <a:rPr lang="pt-BR" sz="1800" b="0" i="0" dirty="0" err="1">
                <a:solidFill>
                  <a:srgbClr val="000000"/>
                </a:solidFill>
                <a:effectLst/>
                <a:latin typeface="Consolas" panose="020B0609020204030204" pitchFamily="49" charset="0"/>
              </a:rPr>
              <a:t>oneline</a:t>
            </a:r>
            <a:br>
              <a:rPr lang="pt-BR" sz="1800" b="0" i="0" dirty="0">
                <a:solidFill>
                  <a:srgbClr val="000000"/>
                </a:solidFill>
                <a:effectLst/>
                <a:latin typeface="Consolas" panose="020B0609020204030204" pitchFamily="49" charset="0"/>
              </a:rPr>
            </a:br>
            <a:endParaRPr lang="pt-BR" sz="1800" b="1" dirty="0">
              <a:solidFill>
                <a:srgbClr val="000000"/>
              </a:solidFill>
              <a:latin typeface="Arial" panose="020B0604020202020204" pitchFamily="34" charset="0"/>
            </a:endParaRPr>
          </a:p>
          <a:p>
            <a:pPr marL="0" indent="0">
              <a:buNone/>
            </a:pPr>
            <a:r>
              <a:rPr lang="pt-BR" sz="1800" b="1" i="0" dirty="0">
                <a:solidFill>
                  <a:srgbClr val="000000"/>
                </a:solidFill>
                <a:effectLst/>
                <a:latin typeface="Arial" panose="020B0604020202020204" pitchFamily="34" charset="0"/>
              </a:rPr>
              <a:t>. Salvar projeto atualizado no seu </a:t>
            </a:r>
            <a:r>
              <a:rPr lang="pt-BR" sz="1800" b="1" i="0" dirty="0" err="1">
                <a:solidFill>
                  <a:srgbClr val="000000"/>
                </a:solidFill>
                <a:effectLst/>
                <a:latin typeface="Arial" panose="020B0604020202020204" pitchFamily="34" charset="0"/>
              </a:rPr>
              <a:t>Github</a:t>
            </a:r>
            <a:r>
              <a:rPr lang="pt-BR" sz="1800" b="1" i="0" dirty="0">
                <a:solidFill>
                  <a:srgbClr val="000000"/>
                </a:solidFill>
                <a:effectLst/>
                <a:latin typeface="Arial" panose="020B0604020202020204" pitchFamily="34" charset="0"/>
              </a:rPr>
              <a:t> (</a:t>
            </a:r>
            <a:r>
              <a:rPr lang="pt-BR" sz="1800" b="1" i="1" dirty="0" err="1">
                <a:solidFill>
                  <a:srgbClr val="000000"/>
                </a:solidFill>
                <a:effectLst/>
                <a:latin typeface="Arial" panose="020B0604020202020204" pitchFamily="34" charset="0"/>
              </a:rPr>
              <a:t>push</a:t>
            </a:r>
            <a:r>
              <a:rPr lang="pt-BR" sz="1800" b="1" i="0" dirty="0">
                <a:solidFill>
                  <a:srgbClr val="000000"/>
                </a:solidFill>
                <a:effectLst/>
                <a:latin typeface="Arial" panose="020B0604020202020204" pitchFamily="34" charset="0"/>
              </a:rPr>
              <a:t>)</a:t>
            </a:r>
            <a:br>
              <a:rPr lang="pt-BR" sz="1800" b="1" i="0" dirty="0">
                <a:solidFill>
                  <a:srgbClr val="000000"/>
                </a:solidFill>
                <a:effectLst/>
                <a:latin typeface="Arial" panose="020B0604020202020204" pitchFamily="34" charset="0"/>
              </a:rPr>
            </a:br>
            <a:r>
              <a:rPr lang="pt-BR" sz="1800" b="0" i="0" dirty="0" err="1">
                <a:solidFill>
                  <a:srgbClr val="000000"/>
                </a:solidFill>
                <a:effectLst/>
                <a:latin typeface="Consolas" panose="020B0609020204030204" pitchFamily="49" charset="0"/>
              </a:rPr>
              <a:t>git</a:t>
            </a:r>
            <a:r>
              <a:rPr lang="pt-BR" sz="1800" b="0" i="0" dirty="0">
                <a:solidFill>
                  <a:srgbClr val="000000"/>
                </a:solidFill>
                <a:effectLst/>
                <a:latin typeface="Consolas" panose="020B0609020204030204" pitchFamily="49" charset="0"/>
              </a:rPr>
              <a:t> </a:t>
            </a:r>
            <a:r>
              <a:rPr lang="pt-BR" sz="1800" b="0" i="0" dirty="0" err="1">
                <a:solidFill>
                  <a:srgbClr val="000000"/>
                </a:solidFill>
                <a:effectLst/>
                <a:latin typeface="Consolas" panose="020B0609020204030204" pitchFamily="49" charset="0"/>
              </a:rPr>
              <a:t>push</a:t>
            </a:r>
            <a:r>
              <a:rPr lang="pt-BR" dirty="0"/>
              <a:t> </a:t>
            </a:r>
            <a:br>
              <a:rPr lang="pt-BR" dirty="0"/>
            </a:br>
            <a:endParaRPr lang="pt-BR" dirty="0"/>
          </a:p>
        </p:txBody>
      </p:sp>
    </p:spTree>
    <p:extLst>
      <p:ext uri="{BB962C8B-B14F-4D97-AF65-F5344CB8AC3E}">
        <p14:creationId xmlns:p14="http://schemas.microsoft.com/office/powerpoint/2010/main" val="344969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62A14-B6E8-4B62-8089-143F62B7803F}"/>
              </a:ext>
            </a:extLst>
          </p:cNvPr>
          <p:cNvSpPr>
            <a:spLocks noGrp="1"/>
          </p:cNvSpPr>
          <p:nvPr>
            <p:ph type="title"/>
          </p:nvPr>
        </p:nvSpPr>
        <p:spPr>
          <a:xfrm>
            <a:off x="838200" y="365126"/>
            <a:ext cx="10515600" cy="620296"/>
          </a:xfrm>
        </p:spPr>
        <p:txBody>
          <a:bodyPr>
            <a:normAutofit fontScale="90000"/>
          </a:bodyPr>
          <a:lstStyle/>
          <a:p>
            <a:r>
              <a:rPr lang="pt-BR" dirty="0"/>
              <a:t>Resolução de alguns problemas</a:t>
            </a:r>
          </a:p>
        </p:txBody>
      </p:sp>
      <p:graphicFrame>
        <p:nvGraphicFramePr>
          <p:cNvPr id="4" name="Espaço Reservado para Conteúdo 3">
            <a:extLst>
              <a:ext uri="{FF2B5EF4-FFF2-40B4-BE49-F238E27FC236}">
                <a16:creationId xmlns:a16="http://schemas.microsoft.com/office/drawing/2014/main" id="{3D79DFA4-5B53-4F71-95F6-FDCE3D20AC91}"/>
              </a:ext>
            </a:extLst>
          </p:cNvPr>
          <p:cNvGraphicFramePr>
            <a:graphicFrameLocks noGrp="1"/>
          </p:cNvGraphicFramePr>
          <p:nvPr>
            <p:ph idx="1"/>
            <p:extLst>
              <p:ext uri="{D42A27DB-BD31-4B8C-83A1-F6EECF244321}">
                <p14:modId xmlns:p14="http://schemas.microsoft.com/office/powerpoint/2010/main" val="3123464599"/>
              </p:ext>
            </p:extLst>
          </p:nvPr>
        </p:nvGraphicFramePr>
        <p:xfrm>
          <a:off x="701336" y="1287263"/>
          <a:ext cx="10369118" cy="4678529"/>
        </p:xfrm>
        <a:graphic>
          <a:graphicData uri="http://schemas.openxmlformats.org/drawingml/2006/table">
            <a:tbl>
              <a:tblPr/>
              <a:tblGrid>
                <a:gridCol w="4519873">
                  <a:extLst>
                    <a:ext uri="{9D8B030D-6E8A-4147-A177-3AD203B41FA5}">
                      <a16:colId xmlns:a16="http://schemas.microsoft.com/office/drawing/2014/main" val="2517073245"/>
                    </a:ext>
                  </a:extLst>
                </a:gridCol>
                <a:gridCol w="5849245">
                  <a:extLst>
                    <a:ext uri="{9D8B030D-6E8A-4147-A177-3AD203B41FA5}">
                      <a16:colId xmlns:a16="http://schemas.microsoft.com/office/drawing/2014/main" val="1060402579"/>
                    </a:ext>
                  </a:extLst>
                </a:gridCol>
              </a:tblGrid>
              <a:tr h="382788">
                <a:tc>
                  <a:txBody>
                    <a:bodyPr/>
                    <a:lstStyle/>
                    <a:p>
                      <a:r>
                        <a:rPr lang="pt-BR" sz="1200" b="1" i="0">
                          <a:solidFill>
                            <a:srgbClr val="000000"/>
                          </a:solidFill>
                          <a:effectLst/>
                          <a:latin typeface="Arial" panose="020B0604020202020204" pitchFamily="34" charset="0"/>
                        </a:rPr>
                        <a:t>PROBLEMA </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pt-BR" sz="1200" b="1" i="0">
                          <a:solidFill>
                            <a:srgbClr val="000000"/>
                          </a:solidFill>
                          <a:effectLst/>
                          <a:latin typeface="Arial" panose="020B0604020202020204" pitchFamily="34" charset="0"/>
                        </a:rPr>
                        <a:t>COMANDO</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1705042"/>
                  </a:ext>
                </a:extLst>
              </a:tr>
              <a:tr h="552917">
                <a:tc>
                  <a:txBody>
                    <a:bodyPr/>
                    <a:lstStyle/>
                    <a:p>
                      <a:r>
                        <a:rPr lang="pt-BR" sz="1000" b="0" i="0" dirty="0">
                          <a:solidFill>
                            <a:srgbClr val="000000"/>
                          </a:solidFill>
                          <a:effectLst/>
                          <a:latin typeface="Arial" panose="020B0604020202020204" pitchFamily="34" charset="0"/>
                        </a:rPr>
                        <a:t>Quero desfazer tudo que eu fiz desde o último </a:t>
                      </a:r>
                      <a:r>
                        <a:rPr lang="pt-BR" sz="1000" b="0" i="0" dirty="0" err="1">
                          <a:solidFill>
                            <a:srgbClr val="000000"/>
                          </a:solidFill>
                          <a:effectLst/>
                          <a:latin typeface="Arial" panose="020B0604020202020204" pitchFamily="34" charset="0"/>
                        </a:rPr>
                        <a:t>commit</a:t>
                      </a:r>
                      <a:r>
                        <a:rPr lang="pt-BR" sz="1000" b="0" i="0" dirty="0">
                          <a:solidFill>
                            <a:srgbClr val="000000"/>
                          </a:solidFill>
                          <a:effectLst/>
                          <a:latin typeface="Arial" panose="020B0604020202020204" pitchFamily="34" charset="0"/>
                        </a:rPr>
                        <a:t> </a:t>
                      </a:r>
                      <a:endParaRPr lang="pt-BR"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000" b="0" i="0">
                          <a:solidFill>
                            <a:srgbClr val="000000"/>
                          </a:solidFill>
                          <a:effectLst/>
                          <a:latin typeface="Consolas" panose="020B0609020204030204" pitchFamily="49" charset="0"/>
                        </a:rPr>
                        <a:t>git clean -df</a:t>
                      </a:r>
                      <a:br>
                        <a:rPr lang="en-US" sz="1000" b="0" i="0">
                          <a:solidFill>
                            <a:srgbClr val="000000"/>
                          </a:solidFill>
                          <a:effectLst/>
                          <a:latin typeface="Consolas" panose="020B0609020204030204" pitchFamily="49" charset="0"/>
                        </a:rPr>
                      </a:br>
                      <a:r>
                        <a:rPr lang="en-US" sz="1000" b="0" i="0">
                          <a:solidFill>
                            <a:srgbClr val="000000"/>
                          </a:solidFill>
                          <a:effectLst/>
                          <a:latin typeface="Consolas" panose="020B0609020204030204" pitchFamily="49" charset="0"/>
                        </a:rPr>
                        <a:t>git checkout -- .</a:t>
                      </a:r>
                      <a:endParaRPr lang="en-US">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090892"/>
                  </a:ext>
                </a:extLst>
              </a:tr>
              <a:tr h="552917">
                <a:tc>
                  <a:txBody>
                    <a:bodyPr/>
                    <a:lstStyle/>
                    <a:p>
                      <a:r>
                        <a:rPr lang="pt-BR" sz="1000" b="0" i="0">
                          <a:solidFill>
                            <a:srgbClr val="000000"/>
                          </a:solidFill>
                          <a:effectLst/>
                          <a:latin typeface="Arial" panose="020B0604020202020204" pitchFamily="34" charset="0"/>
                        </a:rPr>
                        <a:t>Preciso remover o último commit, porém mantendo os</a:t>
                      </a:r>
                      <a:br>
                        <a:rPr lang="pt-BR" sz="1000" b="0" i="0">
                          <a:solidFill>
                            <a:srgbClr val="000000"/>
                          </a:solidFill>
                          <a:effectLst/>
                          <a:latin typeface="Arial" panose="020B0604020202020204" pitchFamily="34" charset="0"/>
                        </a:rPr>
                      </a:br>
                      <a:r>
                        <a:rPr lang="pt-BR" sz="1000" b="0" i="0">
                          <a:solidFill>
                            <a:srgbClr val="000000"/>
                          </a:solidFill>
                          <a:effectLst/>
                          <a:latin typeface="Arial" panose="020B0604020202020204" pitchFamily="34" charset="0"/>
                        </a:rPr>
                        <a:t>arquivos do jeito que estão. </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pt-BR" sz="1000" b="0" i="0">
                          <a:solidFill>
                            <a:srgbClr val="000000"/>
                          </a:solidFill>
                          <a:effectLst/>
                          <a:latin typeface="Consolas" panose="020B0609020204030204" pitchFamily="49" charset="0"/>
                        </a:rPr>
                        <a:t>git reset --soft HEAD~1</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3586190"/>
                  </a:ext>
                </a:extLst>
              </a:tr>
              <a:tr h="552917">
                <a:tc>
                  <a:txBody>
                    <a:bodyPr/>
                    <a:lstStyle/>
                    <a:p>
                      <a:r>
                        <a:rPr lang="pt-BR" sz="1000" b="0" i="0">
                          <a:solidFill>
                            <a:srgbClr val="000000"/>
                          </a:solidFill>
                          <a:effectLst/>
                          <a:latin typeface="Arial" panose="020B0604020202020204" pitchFamily="34" charset="0"/>
                        </a:rPr>
                        <a:t>Preciso remover o último commit, inclusive as</a:t>
                      </a:r>
                      <a:br>
                        <a:rPr lang="pt-BR" sz="1000" b="0" i="0">
                          <a:solidFill>
                            <a:srgbClr val="000000"/>
                          </a:solidFill>
                          <a:effectLst/>
                          <a:latin typeface="Arial" panose="020B0604020202020204" pitchFamily="34" charset="0"/>
                        </a:rPr>
                      </a:br>
                      <a:r>
                        <a:rPr lang="pt-BR" sz="1000" b="0" i="0">
                          <a:solidFill>
                            <a:srgbClr val="000000"/>
                          </a:solidFill>
                          <a:effectLst/>
                          <a:latin typeface="Arial" panose="020B0604020202020204" pitchFamily="34" charset="0"/>
                        </a:rPr>
                        <a:t>alterações nos arquivos. </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pt-BR" sz="1000" b="0" i="0">
                          <a:solidFill>
                            <a:srgbClr val="000000"/>
                          </a:solidFill>
                          <a:effectLst/>
                          <a:latin typeface="Consolas" panose="020B0609020204030204" pitchFamily="49" charset="0"/>
                        </a:rPr>
                        <a:t>git reset --hard HEAD~1</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9858915"/>
                  </a:ext>
                </a:extLst>
              </a:tr>
              <a:tr h="1403559">
                <a:tc>
                  <a:txBody>
                    <a:bodyPr/>
                    <a:lstStyle/>
                    <a:p>
                      <a:r>
                        <a:rPr lang="pt-BR" sz="1000" b="0" i="0">
                          <a:solidFill>
                            <a:srgbClr val="000000"/>
                          </a:solidFill>
                          <a:effectLst/>
                          <a:latin typeface="Arial" panose="020B0604020202020204" pitchFamily="34" charset="0"/>
                        </a:rPr>
                        <a:t>Quero alterar temporariamente os arquivos do projeto</a:t>
                      </a:r>
                      <a:br>
                        <a:rPr lang="pt-BR" sz="1000" b="0" i="0">
                          <a:solidFill>
                            <a:srgbClr val="000000"/>
                          </a:solidFill>
                          <a:effectLst/>
                          <a:latin typeface="Arial" panose="020B0604020202020204" pitchFamily="34" charset="0"/>
                        </a:rPr>
                      </a:br>
                      <a:r>
                        <a:rPr lang="pt-BR" sz="1000" b="0" i="0">
                          <a:solidFill>
                            <a:srgbClr val="000000"/>
                          </a:solidFill>
                          <a:effectLst/>
                          <a:latin typeface="Arial" panose="020B0604020202020204" pitchFamily="34" charset="0"/>
                        </a:rPr>
                        <a:t>de modo a ficarem no estado do commit informado.</a:t>
                      </a:r>
                      <a:br>
                        <a:rPr lang="pt-BR" sz="1000" b="0" i="0">
                          <a:solidFill>
                            <a:srgbClr val="000000"/>
                          </a:solidFill>
                          <a:effectLst/>
                          <a:latin typeface="Arial" panose="020B0604020202020204" pitchFamily="34" charset="0"/>
                        </a:rPr>
                      </a:br>
                      <a:r>
                        <a:rPr lang="pt-BR" sz="1000" b="0" i="0">
                          <a:solidFill>
                            <a:srgbClr val="000000"/>
                          </a:solidFill>
                          <a:effectLst/>
                          <a:latin typeface="Arial" panose="020B0604020202020204" pitchFamily="34" charset="0"/>
                        </a:rPr>
                        <a:t>ATENÇÃO: não podem haver modificações não</a:t>
                      </a:r>
                      <a:br>
                        <a:rPr lang="pt-BR" sz="1000" b="0" i="0">
                          <a:solidFill>
                            <a:srgbClr val="000000"/>
                          </a:solidFill>
                          <a:effectLst/>
                          <a:latin typeface="Arial" panose="020B0604020202020204" pitchFamily="34" charset="0"/>
                        </a:rPr>
                      </a:br>
                      <a:r>
                        <a:rPr lang="pt-BR" sz="1000" b="0" i="0">
                          <a:solidFill>
                            <a:srgbClr val="000000"/>
                          </a:solidFill>
                          <a:effectLst/>
                          <a:latin typeface="Arial" panose="020B0604020202020204" pitchFamily="34" charset="0"/>
                        </a:rPr>
                        <a:t>commitadas no projeto.</a:t>
                      </a:r>
                      <a:br>
                        <a:rPr lang="pt-BR" sz="1000" b="0" i="0">
                          <a:solidFill>
                            <a:srgbClr val="000000"/>
                          </a:solidFill>
                          <a:effectLst/>
                          <a:latin typeface="Arial" panose="020B0604020202020204" pitchFamily="34" charset="0"/>
                        </a:rPr>
                      </a:br>
                      <a:r>
                        <a:rPr lang="pt-BR" sz="1000" b="0" i="0">
                          <a:solidFill>
                            <a:srgbClr val="000000"/>
                          </a:solidFill>
                          <a:effectLst/>
                          <a:latin typeface="Arial" panose="020B0604020202020204" pitchFamily="34" charset="0"/>
                        </a:rPr>
                        <a:t>NOTA: para voltar ao último commit faça:</a:t>
                      </a:r>
                      <a:br>
                        <a:rPr lang="pt-BR" sz="1000" b="0" i="0">
                          <a:solidFill>
                            <a:srgbClr val="000000"/>
                          </a:solidFill>
                          <a:effectLst/>
                          <a:latin typeface="Arial" panose="020B0604020202020204" pitchFamily="34" charset="0"/>
                        </a:rPr>
                      </a:br>
                      <a:r>
                        <a:rPr lang="pt-BR" sz="1000" b="0" i="0">
                          <a:solidFill>
                            <a:srgbClr val="000000"/>
                          </a:solidFill>
                          <a:effectLst/>
                          <a:latin typeface="Consolas" panose="020B0609020204030204" pitchFamily="49" charset="0"/>
                        </a:rPr>
                        <a:t>git checkout master</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pt-BR" sz="1000" b="0" i="0">
                          <a:solidFill>
                            <a:srgbClr val="000000"/>
                          </a:solidFill>
                          <a:effectLst/>
                          <a:latin typeface="Consolas" panose="020B0609020204030204" pitchFamily="49" charset="0"/>
                        </a:rPr>
                        <a:t>git checkout &lt;código do commit&gt;</a:t>
                      </a:r>
                      <a:br>
                        <a:rPr lang="pt-BR" sz="1000" b="0" i="0">
                          <a:solidFill>
                            <a:srgbClr val="000000"/>
                          </a:solidFill>
                          <a:effectLst/>
                          <a:latin typeface="Consolas" panose="020B0609020204030204" pitchFamily="49" charset="0"/>
                        </a:rPr>
                      </a:br>
                      <a:r>
                        <a:rPr lang="pt-BR" sz="1000" b="1" i="1">
                          <a:solidFill>
                            <a:srgbClr val="000000"/>
                          </a:solidFill>
                          <a:effectLst/>
                          <a:latin typeface="Consolas" panose="020B0609020204030204" pitchFamily="49" charset="0"/>
                        </a:rPr>
                        <a:t>EXEMPLO: </a:t>
                      </a:r>
                      <a:r>
                        <a:rPr lang="pt-BR" sz="1000" b="0" i="1">
                          <a:solidFill>
                            <a:srgbClr val="000000"/>
                          </a:solidFill>
                          <a:effectLst/>
                          <a:latin typeface="Consolas" panose="020B0609020204030204" pitchFamily="49" charset="0"/>
                        </a:rPr>
                        <a:t>git checkout e8a52f3</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9268626"/>
                  </a:ext>
                </a:extLst>
              </a:tr>
              <a:tr h="340257">
                <a:tc>
                  <a:txBody>
                    <a:bodyPr/>
                    <a:lstStyle/>
                    <a:p>
                      <a:r>
                        <a:rPr lang="pt-BR" sz="1000" b="0" i="0">
                          <a:solidFill>
                            <a:srgbClr val="000000"/>
                          </a:solidFill>
                          <a:effectLst/>
                          <a:latin typeface="Arial" panose="020B0604020202020204" pitchFamily="34" charset="0"/>
                        </a:rPr>
                        <a:t>Preciso apagar o último commit </a:t>
                      </a:r>
                      <a:r>
                        <a:rPr lang="pt-BR" sz="1000" b="1" i="0">
                          <a:solidFill>
                            <a:srgbClr val="000000"/>
                          </a:solidFill>
                          <a:effectLst/>
                          <a:latin typeface="Arial" panose="020B0604020202020204" pitchFamily="34" charset="0"/>
                        </a:rPr>
                        <a:t>no Github </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000" b="0" i="0">
                          <a:solidFill>
                            <a:srgbClr val="000000"/>
                          </a:solidFill>
                          <a:effectLst/>
                          <a:latin typeface="Consolas" panose="020B0609020204030204" pitchFamily="49" charset="0"/>
                        </a:rPr>
                        <a:t>git push -f origin HEAD^:master</a:t>
                      </a:r>
                      <a:endParaRPr lang="en-US">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770971"/>
                  </a:ext>
                </a:extLst>
              </a:tr>
              <a:tr h="552917">
                <a:tc>
                  <a:txBody>
                    <a:bodyPr/>
                    <a:lstStyle/>
                    <a:p>
                      <a:r>
                        <a:rPr lang="pt-BR" sz="1000" b="0" i="0">
                          <a:solidFill>
                            <a:srgbClr val="000000"/>
                          </a:solidFill>
                          <a:effectLst/>
                          <a:latin typeface="Arial" panose="020B0604020202020204" pitchFamily="34" charset="0"/>
                        </a:rPr>
                        <a:t>Quero mudar o meu repositório remoto "origin" </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pt-BR" sz="1000" b="0" i="0">
                          <a:solidFill>
                            <a:srgbClr val="000000"/>
                          </a:solidFill>
                          <a:effectLst/>
                          <a:latin typeface="Consolas" panose="020B0609020204030204" pitchFamily="49" charset="0"/>
                        </a:rPr>
                        <a:t>git remote </a:t>
                      </a:r>
                      <a:r>
                        <a:rPr lang="pt-BR" sz="1000" b="1" i="0">
                          <a:solidFill>
                            <a:srgbClr val="000000"/>
                          </a:solidFill>
                          <a:effectLst/>
                          <a:latin typeface="Consolas" panose="020B0609020204030204" pitchFamily="49" charset="0"/>
                        </a:rPr>
                        <a:t>set-url </a:t>
                      </a:r>
                      <a:r>
                        <a:rPr lang="pt-BR" sz="1000" b="0" i="0">
                          <a:solidFill>
                            <a:srgbClr val="000000"/>
                          </a:solidFill>
                          <a:effectLst/>
                          <a:latin typeface="Consolas" panose="020B0609020204030204" pitchFamily="49" charset="0"/>
                        </a:rPr>
                        <a:t>origin https://github.com/</a:t>
                      </a:r>
                      <a:r>
                        <a:rPr lang="pt-BR" sz="1000" b="1" i="0">
                          <a:solidFill>
                            <a:srgbClr val="000000"/>
                          </a:solidFill>
                          <a:effectLst/>
                          <a:latin typeface="Consolas" panose="020B0609020204030204" pitchFamily="49" charset="0"/>
                        </a:rPr>
                        <a:t>acenelio/novoprojeto.git</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425081"/>
                  </a:ext>
                </a:extLst>
              </a:tr>
              <a:tr h="340257">
                <a:tc>
                  <a:txBody>
                    <a:bodyPr/>
                    <a:lstStyle/>
                    <a:p>
                      <a:r>
                        <a:rPr lang="pt-BR" sz="1000" b="0" i="0">
                          <a:solidFill>
                            <a:srgbClr val="000000"/>
                          </a:solidFill>
                          <a:effectLst/>
                          <a:latin typeface="Arial" panose="020B0604020202020204" pitchFamily="34" charset="0"/>
                        </a:rPr>
                        <a:t>Entrei no VIM por engano. Como sair? </a:t>
                      </a:r>
                      <a:endParaRPr lang="pt-BR">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pt-BR" sz="1000" b="0" i="0" dirty="0">
                          <a:solidFill>
                            <a:srgbClr val="000000"/>
                          </a:solidFill>
                          <a:effectLst/>
                          <a:latin typeface="Arial" panose="020B0604020202020204" pitchFamily="34" charset="0"/>
                        </a:rPr>
                        <a:t>Tecle ESC, depois digite </a:t>
                      </a:r>
                      <a:r>
                        <a:rPr lang="pt-BR" sz="1000" b="0" i="0" dirty="0">
                          <a:solidFill>
                            <a:srgbClr val="000000"/>
                          </a:solidFill>
                          <a:effectLst/>
                          <a:latin typeface="Consolas" panose="020B0609020204030204" pitchFamily="49" charset="0"/>
                        </a:rPr>
                        <a:t>:q! </a:t>
                      </a:r>
                      <a:r>
                        <a:rPr lang="pt-BR" sz="1000" b="0" i="0" dirty="0">
                          <a:solidFill>
                            <a:srgbClr val="000000"/>
                          </a:solidFill>
                          <a:effectLst/>
                          <a:latin typeface="Arial" panose="020B0604020202020204" pitchFamily="34" charset="0"/>
                        </a:rPr>
                        <a:t>e tecle ENTER</a:t>
                      </a:r>
                      <a:endParaRPr lang="pt-BR"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9894011"/>
                  </a:ext>
                </a:extLst>
              </a:tr>
            </a:tbl>
          </a:graphicData>
        </a:graphic>
      </p:graphicFrame>
      <p:sp>
        <p:nvSpPr>
          <p:cNvPr id="5" name="Rectangle 1">
            <a:extLst>
              <a:ext uri="{FF2B5EF4-FFF2-40B4-BE49-F238E27FC236}">
                <a16:creationId xmlns:a16="http://schemas.microsoft.com/office/drawing/2014/main" id="{C6B1A53C-E877-41B2-ACE2-1A8F9DAE35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800" b="0" i="0" u="none" strike="noStrike" cap="none" normalizeH="0" baseline="0">
                <a:ln>
                  <a:noFill/>
                </a:ln>
                <a:solidFill>
                  <a:schemeClr val="tx1"/>
                </a:solidFill>
                <a:effectLst/>
                <a:latin typeface="Arial" panose="020B0604020202020204" pitchFamily="34" charset="0"/>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92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DF398-1AEB-4681-B594-AF1B56696ECE}"/>
              </a:ext>
            </a:extLst>
          </p:cNvPr>
          <p:cNvSpPr>
            <a:spLocks noGrp="1"/>
          </p:cNvSpPr>
          <p:nvPr>
            <p:ph type="title"/>
          </p:nvPr>
        </p:nvSpPr>
        <p:spPr>
          <a:xfrm>
            <a:off x="838200" y="365126"/>
            <a:ext cx="10515600" cy="620295"/>
          </a:xfrm>
        </p:spPr>
        <p:txBody>
          <a:bodyPr>
            <a:normAutofit fontScale="90000"/>
          </a:bodyPr>
          <a:lstStyle/>
          <a:p>
            <a:r>
              <a:rPr lang="pt-BR" dirty="0"/>
              <a:t>Sobre o GIT</a:t>
            </a:r>
          </a:p>
        </p:txBody>
      </p:sp>
      <p:sp>
        <p:nvSpPr>
          <p:cNvPr id="3" name="Espaço Reservado para Conteúdo 2">
            <a:extLst>
              <a:ext uri="{FF2B5EF4-FFF2-40B4-BE49-F238E27FC236}">
                <a16:creationId xmlns:a16="http://schemas.microsoft.com/office/drawing/2014/main" id="{5F5FD70A-02E6-4817-A5DF-B70028A536F9}"/>
              </a:ext>
            </a:extLst>
          </p:cNvPr>
          <p:cNvSpPr>
            <a:spLocks noGrp="1"/>
          </p:cNvSpPr>
          <p:nvPr>
            <p:ph idx="1"/>
          </p:nvPr>
        </p:nvSpPr>
        <p:spPr>
          <a:xfrm>
            <a:off x="838200" y="1207364"/>
            <a:ext cx="10515600" cy="4969599"/>
          </a:xfrm>
        </p:spPr>
        <p:txBody>
          <a:bodyPr>
            <a:normAutofit/>
          </a:bodyPr>
          <a:lstStyle/>
          <a:p>
            <a:r>
              <a:rPr lang="pt-BR" sz="2000" dirty="0">
                <a:solidFill>
                  <a:srgbClr val="000000"/>
                </a:solidFill>
              </a:rPr>
              <a:t>GIT - </a:t>
            </a:r>
            <a:r>
              <a:rPr lang="pt-BR" sz="2000" b="0" i="0" dirty="0">
                <a:solidFill>
                  <a:srgbClr val="000000"/>
                </a:solidFill>
                <a:effectLst/>
              </a:rPr>
              <a:t>É um sistema de versionamento. É possível controlar as modificações de um projeto por meio de versões chamadas “</a:t>
            </a:r>
            <a:r>
              <a:rPr lang="pt-BR" sz="2000" b="0" i="0" dirty="0" err="1">
                <a:solidFill>
                  <a:srgbClr val="000000"/>
                </a:solidFill>
                <a:effectLst/>
              </a:rPr>
              <a:t>commits</a:t>
            </a:r>
            <a:r>
              <a:rPr lang="pt-BR" sz="2000" b="0" i="0" dirty="0">
                <a:solidFill>
                  <a:srgbClr val="000000"/>
                </a:solidFill>
                <a:effectLst/>
              </a:rPr>
              <a:t>”.</a:t>
            </a:r>
          </a:p>
          <a:p>
            <a:r>
              <a:rPr lang="pt-BR" sz="2000" dirty="0"/>
              <a:t>Um projeto controlado pelo </a:t>
            </a:r>
            <a:r>
              <a:rPr lang="pt-BR" sz="2000" dirty="0" err="1"/>
              <a:t>Git</a:t>
            </a:r>
            <a:r>
              <a:rPr lang="pt-BR" sz="2000" dirty="0"/>
              <a:t> é chamado de repositório de versionamento. Uma cópia do repositório fica salvo em um servidor (repositório remoto). Quem trabalha no projeto pode fazer uma cópia do repositório para seu computador (repositório local). A pessoa então faz suas alterações no projeto (novos </a:t>
            </a:r>
            <a:r>
              <a:rPr lang="pt-BR" sz="2000" dirty="0" err="1"/>
              <a:t>commits</a:t>
            </a:r>
            <a:r>
              <a:rPr lang="pt-BR" sz="2000" dirty="0"/>
              <a:t>) e depois salva as alterações no servidor do GitHub</a:t>
            </a:r>
          </a:p>
          <a:p>
            <a:r>
              <a:rPr lang="pt-BR" sz="2000" dirty="0" err="1"/>
              <a:t>Obs</a:t>
            </a:r>
            <a:r>
              <a:rPr lang="pt-BR" sz="2000" dirty="0"/>
              <a:t>: Linux já possui </a:t>
            </a:r>
            <a:r>
              <a:rPr lang="pt-BR" sz="2000" dirty="0" err="1"/>
              <a:t>git</a:t>
            </a:r>
            <a:r>
              <a:rPr lang="pt-BR" sz="2000" dirty="0"/>
              <a:t> instalado. Já vem com o S.O</a:t>
            </a:r>
            <a:br>
              <a:rPr lang="pt-BR" sz="2000" dirty="0"/>
            </a:br>
            <a:endParaRPr lang="pt-BR" sz="2000" dirty="0"/>
          </a:p>
          <a:p>
            <a:r>
              <a:rPr lang="pt-BR" sz="2000" dirty="0"/>
              <a:t>Operações no projeto GIT:</a:t>
            </a:r>
            <a:br>
              <a:rPr lang="pt-BR" sz="2000" dirty="0"/>
            </a:br>
            <a:br>
              <a:rPr lang="pt-BR" sz="2000" dirty="0"/>
            </a:br>
            <a:r>
              <a:rPr lang="pt-BR" sz="2000" i="1" dirty="0"/>
              <a:t>Clone</a:t>
            </a:r>
            <a:r>
              <a:rPr lang="pt-BR" sz="2000" dirty="0"/>
              <a:t>:   copiar o repositório remoto para seu computador (primeira cópia)</a:t>
            </a:r>
            <a:br>
              <a:rPr lang="pt-BR" sz="2000" dirty="0"/>
            </a:br>
            <a:r>
              <a:rPr lang="pt-BR" sz="2000" i="1" dirty="0" err="1"/>
              <a:t>Pull</a:t>
            </a:r>
            <a:r>
              <a:rPr lang="pt-BR" sz="2000" dirty="0"/>
              <a:t>:   atualizar seu repositório local em relação ao repositório remoto</a:t>
            </a:r>
            <a:br>
              <a:rPr lang="pt-BR" sz="2000" dirty="0"/>
            </a:br>
            <a:br>
              <a:rPr lang="pt-BR" sz="2000" dirty="0"/>
            </a:br>
            <a:r>
              <a:rPr lang="pt-BR" sz="2000" i="1" dirty="0" err="1"/>
              <a:t>Commit</a:t>
            </a:r>
            <a:r>
              <a:rPr lang="pt-BR" sz="2000" dirty="0"/>
              <a:t>:   versões do projeto. criar uma nova versão do projeto</a:t>
            </a:r>
            <a:br>
              <a:rPr lang="pt-BR" sz="2000" dirty="0"/>
            </a:br>
            <a:br>
              <a:rPr lang="pt-BR" sz="2000" dirty="0"/>
            </a:br>
            <a:r>
              <a:rPr lang="pt-BR" sz="2000" i="1" dirty="0" err="1"/>
              <a:t>Push</a:t>
            </a:r>
            <a:r>
              <a:rPr lang="pt-BR" sz="2000" dirty="0"/>
              <a:t>:   Enviar as alterações de um repositório local para o repositório remoto</a:t>
            </a:r>
          </a:p>
        </p:txBody>
      </p:sp>
    </p:spTree>
    <p:extLst>
      <p:ext uri="{BB962C8B-B14F-4D97-AF65-F5344CB8AC3E}">
        <p14:creationId xmlns:p14="http://schemas.microsoft.com/office/powerpoint/2010/main" val="242263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52889-395E-4196-9DB8-9DC068142537}"/>
              </a:ext>
            </a:extLst>
          </p:cNvPr>
          <p:cNvSpPr>
            <a:spLocks noGrp="1"/>
          </p:cNvSpPr>
          <p:nvPr>
            <p:ph type="title"/>
          </p:nvPr>
        </p:nvSpPr>
        <p:spPr/>
        <p:txBody>
          <a:bodyPr/>
          <a:lstStyle/>
          <a:p>
            <a:r>
              <a:rPr lang="pt-BR" dirty="0"/>
              <a:t>Instalação do GIT</a:t>
            </a:r>
          </a:p>
        </p:txBody>
      </p:sp>
      <p:sp>
        <p:nvSpPr>
          <p:cNvPr id="3" name="Espaço Reservado para Conteúdo 2">
            <a:extLst>
              <a:ext uri="{FF2B5EF4-FFF2-40B4-BE49-F238E27FC236}">
                <a16:creationId xmlns:a16="http://schemas.microsoft.com/office/drawing/2014/main" id="{E1030B75-4187-48D0-8124-17AC697FDF04}"/>
              </a:ext>
            </a:extLst>
          </p:cNvPr>
          <p:cNvSpPr>
            <a:spLocks noGrp="1"/>
          </p:cNvSpPr>
          <p:nvPr>
            <p:ph idx="1"/>
          </p:nvPr>
        </p:nvSpPr>
        <p:spPr>
          <a:xfrm>
            <a:off x="838200" y="1455938"/>
            <a:ext cx="10515600" cy="4721025"/>
          </a:xfrm>
        </p:spPr>
        <p:txBody>
          <a:bodyPr>
            <a:normAutofit fontScale="85000" lnSpcReduction="20000"/>
          </a:bodyPr>
          <a:lstStyle/>
          <a:p>
            <a:r>
              <a:rPr lang="pt-BR" dirty="0"/>
              <a:t>Baixar o GIT no endereço </a:t>
            </a:r>
            <a:r>
              <a:rPr lang="pt-BR" dirty="0">
                <a:hlinkClick r:id="rId2"/>
              </a:rPr>
              <a:t>https://git-scm.com/</a:t>
            </a:r>
            <a:endParaRPr lang="pt-BR" dirty="0"/>
          </a:p>
          <a:p>
            <a:r>
              <a:rPr lang="pt-BR" dirty="0"/>
              <a:t>Instalar o GIT com as opções:</a:t>
            </a:r>
          </a:p>
          <a:p>
            <a:pPr marL="0" indent="0">
              <a:buNone/>
            </a:pPr>
            <a:r>
              <a:rPr lang="pt-BR" dirty="0"/>
              <a:t>  </a:t>
            </a:r>
            <a:r>
              <a:rPr lang="pt-BR" dirty="0" err="1"/>
              <a:t>next</a:t>
            </a:r>
            <a:r>
              <a:rPr lang="pt-BR" dirty="0"/>
              <a:t>...</a:t>
            </a:r>
            <a:br>
              <a:rPr lang="pt-BR" dirty="0"/>
            </a:br>
            <a:r>
              <a:rPr lang="pt-BR" dirty="0"/>
              <a:t>  </a:t>
            </a:r>
            <a:r>
              <a:rPr lang="pt-BR" dirty="0" err="1"/>
              <a:t>aditional</a:t>
            </a:r>
            <a:r>
              <a:rPr lang="pt-BR" dirty="0"/>
              <a:t> </a:t>
            </a:r>
            <a:r>
              <a:rPr lang="pt-BR" dirty="0" err="1"/>
              <a:t>icons</a:t>
            </a:r>
            <a:r>
              <a:rPr lang="pt-BR" dirty="0"/>
              <a:t>...</a:t>
            </a:r>
            <a:br>
              <a:rPr lang="pt-BR" dirty="0"/>
            </a:br>
            <a:r>
              <a:rPr lang="pt-BR" dirty="0"/>
              <a:t>  use vim...</a:t>
            </a:r>
            <a:br>
              <a:rPr lang="pt-BR" dirty="0"/>
            </a:br>
            <a:r>
              <a:rPr lang="pt-BR" dirty="0"/>
              <a:t>  </a:t>
            </a:r>
            <a:r>
              <a:rPr lang="pt-BR" dirty="0" err="1"/>
              <a:t>let</a:t>
            </a:r>
            <a:r>
              <a:rPr lang="pt-BR" dirty="0"/>
              <a:t> </a:t>
            </a:r>
            <a:r>
              <a:rPr lang="pt-BR" dirty="0" err="1"/>
              <a:t>git</a:t>
            </a:r>
            <a:r>
              <a:rPr lang="pt-BR" dirty="0"/>
              <a:t> decide...</a:t>
            </a:r>
            <a:br>
              <a:rPr lang="pt-BR" dirty="0"/>
            </a:br>
            <a:r>
              <a:rPr lang="pt-BR" dirty="0"/>
              <a:t>  </a:t>
            </a:r>
            <a:r>
              <a:rPr lang="pt-BR" dirty="0" err="1"/>
              <a:t>git</a:t>
            </a:r>
            <a:r>
              <a:rPr lang="pt-BR" dirty="0"/>
              <a:t> </a:t>
            </a:r>
            <a:r>
              <a:rPr lang="pt-BR" dirty="0" err="1"/>
              <a:t>from</a:t>
            </a:r>
            <a:r>
              <a:rPr lang="pt-BR" dirty="0"/>
              <a:t> </a:t>
            </a:r>
            <a:r>
              <a:rPr lang="pt-BR" dirty="0" err="1"/>
              <a:t>the</a:t>
            </a:r>
            <a:r>
              <a:rPr lang="pt-BR" dirty="0"/>
              <a:t> </a:t>
            </a:r>
            <a:r>
              <a:rPr lang="pt-BR" dirty="0" err="1"/>
              <a:t>command</a:t>
            </a:r>
            <a:r>
              <a:rPr lang="pt-BR" dirty="0"/>
              <a:t> </a:t>
            </a:r>
            <a:r>
              <a:rPr lang="pt-BR" dirty="0" err="1"/>
              <a:t>line</a:t>
            </a:r>
            <a:r>
              <a:rPr lang="pt-BR" dirty="0"/>
              <a:t>...</a:t>
            </a:r>
            <a:br>
              <a:rPr lang="pt-BR" dirty="0"/>
            </a:br>
            <a:r>
              <a:rPr lang="pt-BR" dirty="0"/>
              <a:t>  Use </a:t>
            </a:r>
            <a:r>
              <a:rPr lang="pt-BR" dirty="0" err="1"/>
              <a:t>the</a:t>
            </a:r>
            <a:r>
              <a:rPr lang="pt-BR" dirty="0"/>
              <a:t> </a:t>
            </a:r>
            <a:r>
              <a:rPr lang="pt-BR" dirty="0" err="1"/>
              <a:t>openssl</a:t>
            </a:r>
            <a:r>
              <a:rPr lang="pt-BR" dirty="0"/>
              <a:t>...</a:t>
            </a:r>
            <a:br>
              <a:rPr lang="pt-BR" dirty="0"/>
            </a:br>
            <a:r>
              <a:rPr lang="pt-BR" dirty="0"/>
              <a:t>  Checkout Windows-</a:t>
            </a:r>
            <a:r>
              <a:rPr lang="pt-BR" dirty="0" err="1"/>
              <a:t>style</a:t>
            </a:r>
            <a:r>
              <a:rPr lang="pt-BR" dirty="0"/>
              <a:t>...</a:t>
            </a:r>
            <a:br>
              <a:rPr lang="pt-BR" dirty="0"/>
            </a:br>
            <a:r>
              <a:rPr lang="pt-BR" dirty="0"/>
              <a:t>  Use </a:t>
            </a:r>
            <a:r>
              <a:rPr lang="pt-BR" dirty="0" err="1"/>
              <a:t>mintty</a:t>
            </a:r>
            <a:r>
              <a:rPr lang="pt-BR" dirty="0"/>
              <a:t> (</a:t>
            </a:r>
            <a:r>
              <a:rPr lang="pt-BR" dirty="0" err="1"/>
              <a:t>the</a:t>
            </a:r>
            <a:r>
              <a:rPr lang="pt-BR" dirty="0"/>
              <a:t> default...</a:t>
            </a:r>
            <a:br>
              <a:rPr lang="pt-BR" dirty="0"/>
            </a:br>
            <a:r>
              <a:rPr lang="pt-BR" dirty="0"/>
              <a:t>  Default (</a:t>
            </a:r>
            <a:r>
              <a:rPr lang="pt-BR" dirty="0" err="1"/>
              <a:t>past-forward</a:t>
            </a:r>
            <a:r>
              <a:rPr lang="pt-BR" dirty="0"/>
              <a:t>...</a:t>
            </a:r>
            <a:br>
              <a:rPr lang="pt-BR" dirty="0"/>
            </a:br>
            <a:r>
              <a:rPr lang="pt-BR" dirty="0"/>
              <a:t>  </a:t>
            </a:r>
            <a:r>
              <a:rPr lang="pt-BR" dirty="0" err="1"/>
              <a:t>None</a:t>
            </a:r>
            <a:br>
              <a:rPr lang="pt-BR" dirty="0"/>
            </a:br>
            <a:r>
              <a:rPr lang="pt-BR" dirty="0"/>
              <a:t>  </a:t>
            </a:r>
            <a:r>
              <a:rPr lang="pt-BR" dirty="0" err="1"/>
              <a:t>enable</a:t>
            </a:r>
            <a:r>
              <a:rPr lang="pt-BR" dirty="0"/>
              <a:t> file system...</a:t>
            </a:r>
          </a:p>
          <a:p>
            <a:pPr marL="0" indent="0">
              <a:buNone/>
            </a:pPr>
            <a:br>
              <a:rPr lang="pt-BR" dirty="0"/>
            </a:br>
            <a:endParaRPr lang="pt-BR" dirty="0"/>
          </a:p>
        </p:txBody>
      </p:sp>
    </p:spTree>
    <p:extLst>
      <p:ext uri="{BB962C8B-B14F-4D97-AF65-F5344CB8AC3E}">
        <p14:creationId xmlns:p14="http://schemas.microsoft.com/office/powerpoint/2010/main" val="93129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02304-9BF0-41C4-821A-7E1987020EB7}"/>
              </a:ext>
            </a:extLst>
          </p:cNvPr>
          <p:cNvSpPr>
            <a:spLocks noGrp="1"/>
          </p:cNvSpPr>
          <p:nvPr>
            <p:ph type="title"/>
          </p:nvPr>
        </p:nvSpPr>
        <p:spPr>
          <a:xfrm>
            <a:off x="838200" y="365125"/>
            <a:ext cx="10515600" cy="602541"/>
          </a:xfrm>
        </p:spPr>
        <p:txBody>
          <a:bodyPr>
            <a:normAutofit fontScale="90000"/>
          </a:bodyPr>
          <a:lstStyle/>
          <a:p>
            <a:r>
              <a:rPr lang="pt-BR" dirty="0"/>
              <a:t>GITHUB</a:t>
            </a:r>
          </a:p>
        </p:txBody>
      </p:sp>
      <p:sp>
        <p:nvSpPr>
          <p:cNvPr id="3" name="Espaço Reservado para Conteúdo 2">
            <a:extLst>
              <a:ext uri="{FF2B5EF4-FFF2-40B4-BE49-F238E27FC236}">
                <a16:creationId xmlns:a16="http://schemas.microsoft.com/office/drawing/2014/main" id="{AB7DFA92-1644-426F-873E-ED6C881D4C8A}"/>
              </a:ext>
            </a:extLst>
          </p:cNvPr>
          <p:cNvSpPr>
            <a:spLocks noGrp="1"/>
          </p:cNvSpPr>
          <p:nvPr>
            <p:ph idx="1"/>
          </p:nvPr>
        </p:nvSpPr>
        <p:spPr>
          <a:xfrm>
            <a:off x="838200" y="1154098"/>
            <a:ext cx="10515600" cy="5022866"/>
          </a:xfrm>
        </p:spPr>
        <p:txBody>
          <a:bodyPr>
            <a:normAutofit/>
          </a:bodyPr>
          <a:lstStyle/>
          <a:p>
            <a:r>
              <a:rPr lang="pt-BR" sz="2000" dirty="0"/>
              <a:t>GITHUB - é um serviço de hospedagem de repositórios </a:t>
            </a:r>
            <a:r>
              <a:rPr lang="pt-BR" sz="2000" dirty="0" err="1"/>
              <a:t>Git</a:t>
            </a:r>
            <a:r>
              <a:rPr lang="pt-BR" sz="2000" dirty="0"/>
              <a:t> remotos</a:t>
            </a:r>
          </a:p>
          <a:p>
            <a:r>
              <a:rPr lang="pt-BR" sz="2000" dirty="0"/>
              <a:t>Possui uma interface gráfica web: github.com </a:t>
            </a:r>
          </a:p>
          <a:p>
            <a:r>
              <a:rPr lang="pt-BR" sz="2000" dirty="0"/>
              <a:t>Funciona como rede social (usuários, página de perfil, seguidores, colaboração, etc.). </a:t>
            </a:r>
          </a:p>
          <a:p>
            <a:r>
              <a:rPr lang="pt-BR" sz="2000" dirty="0"/>
              <a:t>Maior serviço do mundo de hospedagem de projetos de código aberto </a:t>
            </a:r>
          </a:p>
          <a:p>
            <a:r>
              <a:rPr lang="pt-BR" sz="2000" dirty="0"/>
              <a:t>Gratuito para projetos de código aberto, pago para projetos privados</a:t>
            </a:r>
          </a:p>
          <a:p>
            <a:r>
              <a:rPr lang="pt-BR" sz="2000" dirty="0"/>
              <a:t>Concorrentes: </a:t>
            </a:r>
            <a:r>
              <a:rPr lang="pt-BR" sz="2000" dirty="0" err="1"/>
              <a:t>BitBucket</a:t>
            </a:r>
            <a:r>
              <a:rPr lang="pt-BR" sz="2000" dirty="0"/>
              <a:t>, </a:t>
            </a:r>
            <a:r>
              <a:rPr lang="pt-BR" sz="2000" dirty="0" err="1"/>
              <a:t>GitLab</a:t>
            </a:r>
            <a:r>
              <a:rPr lang="pt-BR" sz="2000" dirty="0"/>
              <a:t>, etc.</a:t>
            </a:r>
          </a:p>
          <a:p>
            <a:r>
              <a:rPr lang="pt-BR" sz="2000" dirty="0"/>
              <a:t>Desenvolvido em Ruby (</a:t>
            </a:r>
            <a:r>
              <a:rPr lang="pt-BR" sz="2000" dirty="0" err="1"/>
              <a:t>on</a:t>
            </a:r>
            <a:r>
              <a:rPr lang="pt-BR" sz="2000" dirty="0"/>
              <a:t> </a:t>
            </a:r>
            <a:r>
              <a:rPr lang="pt-BR" sz="2000" dirty="0" err="1"/>
              <a:t>Rails</a:t>
            </a:r>
            <a:r>
              <a:rPr lang="pt-BR" sz="2000" dirty="0"/>
              <a:t>)</a:t>
            </a:r>
          </a:p>
        </p:txBody>
      </p:sp>
    </p:spTree>
    <p:extLst>
      <p:ext uri="{BB962C8B-B14F-4D97-AF65-F5344CB8AC3E}">
        <p14:creationId xmlns:p14="http://schemas.microsoft.com/office/powerpoint/2010/main" val="382397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586AD-59A4-4D8A-A57D-613DDA2D3557}"/>
              </a:ext>
            </a:extLst>
          </p:cNvPr>
          <p:cNvSpPr>
            <a:spLocks noGrp="1"/>
          </p:cNvSpPr>
          <p:nvPr>
            <p:ph type="title"/>
          </p:nvPr>
        </p:nvSpPr>
        <p:spPr>
          <a:xfrm>
            <a:off x="838200" y="365126"/>
            <a:ext cx="10515600" cy="682440"/>
          </a:xfrm>
        </p:spPr>
        <p:txBody>
          <a:bodyPr>
            <a:normAutofit fontScale="90000"/>
          </a:bodyPr>
          <a:lstStyle/>
          <a:p>
            <a:r>
              <a:rPr lang="pt-BR" dirty="0"/>
              <a:t>Como usar o </a:t>
            </a:r>
            <a:r>
              <a:rPr lang="pt-BR" dirty="0" err="1"/>
              <a:t>Git</a:t>
            </a:r>
            <a:r>
              <a:rPr lang="pt-BR" dirty="0"/>
              <a:t>?</a:t>
            </a:r>
          </a:p>
        </p:txBody>
      </p:sp>
      <p:sp>
        <p:nvSpPr>
          <p:cNvPr id="3" name="Espaço Reservado para Conteúdo 2">
            <a:extLst>
              <a:ext uri="{FF2B5EF4-FFF2-40B4-BE49-F238E27FC236}">
                <a16:creationId xmlns:a16="http://schemas.microsoft.com/office/drawing/2014/main" id="{074278DA-371E-49B0-A2AA-1D8245814DED}"/>
              </a:ext>
            </a:extLst>
          </p:cNvPr>
          <p:cNvSpPr>
            <a:spLocks noGrp="1"/>
          </p:cNvSpPr>
          <p:nvPr>
            <p:ph idx="1"/>
          </p:nvPr>
        </p:nvSpPr>
        <p:spPr>
          <a:xfrm>
            <a:off x="838200" y="1189608"/>
            <a:ext cx="10515600" cy="4987355"/>
          </a:xfrm>
        </p:spPr>
        <p:txBody>
          <a:bodyPr/>
          <a:lstStyle/>
          <a:p>
            <a:r>
              <a:rPr lang="pt-BR" dirty="0"/>
              <a:t>Abra o GitHub, colocando seu login e senha em </a:t>
            </a:r>
            <a:r>
              <a:rPr lang="pt-BR" i="1" dirty="0" err="1"/>
              <a:t>Sign</a:t>
            </a:r>
            <a:r>
              <a:rPr lang="pt-BR" i="1" dirty="0"/>
              <a:t> In</a:t>
            </a:r>
          </a:p>
          <a:p>
            <a:r>
              <a:rPr lang="pt-BR" dirty="0"/>
              <a:t>Você já deve criar o projeto usando o botão </a:t>
            </a:r>
            <a:r>
              <a:rPr lang="pt-BR" i="1" dirty="0"/>
              <a:t>Start a Project</a:t>
            </a:r>
          </a:p>
          <a:p>
            <a:r>
              <a:rPr lang="pt-BR" dirty="0"/>
              <a:t>Dê um nome correto para o repositório</a:t>
            </a:r>
          </a:p>
          <a:p>
            <a:r>
              <a:rPr lang="pt-BR" dirty="0"/>
              <a:t>Torne-o público e adicione um </a:t>
            </a:r>
            <a:r>
              <a:rPr lang="pt-BR" dirty="0" err="1"/>
              <a:t>gitignore</a:t>
            </a:r>
            <a:r>
              <a:rPr lang="pt-BR" dirty="0"/>
              <a:t> (</a:t>
            </a:r>
            <a:r>
              <a:rPr lang="pt-BR" dirty="0" err="1"/>
              <a:t>java</a:t>
            </a:r>
            <a:r>
              <a:rPr lang="pt-BR" dirty="0"/>
              <a:t>)</a:t>
            </a:r>
          </a:p>
          <a:p>
            <a:r>
              <a:rPr lang="pt-BR" dirty="0"/>
              <a:t>Deixe o GitHub aberto, minimizando-o no desktop</a:t>
            </a:r>
          </a:p>
          <a:p>
            <a:r>
              <a:rPr lang="pt-BR" dirty="0"/>
              <a:t>Navegue até o </a:t>
            </a:r>
            <a:r>
              <a:rPr lang="pt-BR" dirty="0" err="1"/>
              <a:t>workspace</a:t>
            </a:r>
            <a:r>
              <a:rPr lang="pt-BR" dirty="0"/>
              <a:t> (no </a:t>
            </a:r>
            <a:r>
              <a:rPr lang="pt-BR" dirty="0" err="1"/>
              <a:t>progweb</a:t>
            </a:r>
            <a:r>
              <a:rPr lang="pt-BR" dirty="0"/>
              <a:t>) que você deseja sincronizar com o GitHub</a:t>
            </a:r>
          </a:p>
          <a:p>
            <a:r>
              <a:rPr lang="pt-BR" dirty="0"/>
              <a:t>Com o </a:t>
            </a:r>
            <a:r>
              <a:rPr lang="pt-BR" dirty="0" err="1"/>
              <a:t>workspace</a:t>
            </a:r>
            <a:r>
              <a:rPr lang="pt-BR" dirty="0"/>
              <a:t> aberto no Windows Explorer, clique com o botão direito do mouse no menu de contexto e abra o </a:t>
            </a:r>
            <a:r>
              <a:rPr lang="pt-BR" dirty="0" err="1"/>
              <a:t>Git</a:t>
            </a:r>
            <a:br>
              <a:rPr lang="pt-BR" dirty="0"/>
            </a:br>
            <a:endParaRPr lang="pt-BR" dirty="0"/>
          </a:p>
        </p:txBody>
      </p:sp>
    </p:spTree>
    <p:extLst>
      <p:ext uri="{BB962C8B-B14F-4D97-AF65-F5344CB8AC3E}">
        <p14:creationId xmlns:p14="http://schemas.microsoft.com/office/powerpoint/2010/main" val="212570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ADD5D4-CF1D-4085-ACFA-16ACB6210F6F}"/>
              </a:ext>
            </a:extLst>
          </p:cNvPr>
          <p:cNvSpPr>
            <a:spLocks noGrp="1"/>
          </p:cNvSpPr>
          <p:nvPr>
            <p:ph idx="1"/>
          </p:nvPr>
        </p:nvSpPr>
        <p:spPr>
          <a:xfrm>
            <a:off x="838200" y="355107"/>
            <a:ext cx="10515600" cy="5821856"/>
          </a:xfrm>
        </p:spPr>
        <p:txBody>
          <a:bodyPr/>
          <a:lstStyle/>
          <a:p>
            <a:r>
              <a:rPr lang="pt-BR" dirty="0"/>
              <a:t>No </a:t>
            </a:r>
            <a:r>
              <a:rPr lang="pt-BR" dirty="0" err="1"/>
              <a:t>Git</a:t>
            </a:r>
            <a:r>
              <a:rPr lang="pt-BR" dirty="0"/>
              <a:t> que se abriu, digite os seguintes comandos:</a:t>
            </a:r>
          </a:p>
          <a:p>
            <a:pPr marL="0" indent="0">
              <a:buNone/>
            </a:pPr>
            <a:r>
              <a:rPr lang="pt-BR" dirty="0">
                <a:solidFill>
                  <a:srgbClr val="FF0000"/>
                </a:solidFill>
              </a:rPr>
              <a:t>   </a:t>
            </a:r>
            <a:r>
              <a:rPr lang="pt-BR" dirty="0" err="1">
                <a:solidFill>
                  <a:srgbClr val="FF0000"/>
                </a:solidFill>
              </a:rPr>
              <a:t>git</a:t>
            </a:r>
            <a:r>
              <a:rPr lang="pt-BR" dirty="0">
                <a:solidFill>
                  <a:srgbClr val="FF0000"/>
                </a:solidFill>
              </a:rPr>
              <a:t> </a:t>
            </a:r>
            <a:r>
              <a:rPr lang="pt-BR" dirty="0" err="1">
                <a:solidFill>
                  <a:srgbClr val="FF0000"/>
                </a:solidFill>
              </a:rPr>
              <a:t>config</a:t>
            </a:r>
            <a:r>
              <a:rPr lang="pt-BR" dirty="0">
                <a:solidFill>
                  <a:srgbClr val="FF0000"/>
                </a:solidFill>
              </a:rPr>
              <a:t> --</a:t>
            </a:r>
            <a:r>
              <a:rPr lang="pt-BR" dirty="0" err="1">
                <a:solidFill>
                  <a:srgbClr val="FF0000"/>
                </a:solidFill>
              </a:rPr>
              <a:t>list</a:t>
            </a:r>
            <a:r>
              <a:rPr lang="pt-BR" dirty="0">
                <a:solidFill>
                  <a:srgbClr val="FF0000"/>
                </a:solidFill>
              </a:rPr>
              <a:t>   </a:t>
            </a:r>
          </a:p>
          <a:p>
            <a:pPr marL="0" indent="0">
              <a:buNone/>
            </a:pPr>
            <a:r>
              <a:rPr lang="pt-BR" dirty="0"/>
              <a:t>(esse comando lista suas configurações do </a:t>
            </a:r>
            <a:r>
              <a:rPr lang="pt-BR" dirty="0" err="1"/>
              <a:t>git</a:t>
            </a:r>
            <a:r>
              <a:rPr lang="pt-BR" dirty="0"/>
              <a:t> e você deve conferir se seu </a:t>
            </a:r>
            <a:r>
              <a:rPr lang="pt-BR" dirty="0" err="1"/>
              <a:t>name</a:t>
            </a:r>
            <a:r>
              <a:rPr lang="pt-BR" dirty="0"/>
              <a:t> user.name,  e seu </a:t>
            </a:r>
            <a:r>
              <a:rPr lang="pt-BR" dirty="0" err="1"/>
              <a:t>email</a:t>
            </a:r>
            <a:r>
              <a:rPr lang="pt-BR" dirty="0"/>
              <a:t> </a:t>
            </a:r>
            <a:r>
              <a:rPr lang="pt-BR" dirty="0" err="1"/>
              <a:t>user.email</a:t>
            </a:r>
            <a:r>
              <a:rPr lang="pt-BR" dirty="0"/>
              <a:t> estão preenchidos. Caso não estejam e somente assim você deve usar os dois comandos abaixo:</a:t>
            </a:r>
          </a:p>
          <a:p>
            <a:pPr marL="0" indent="0">
              <a:buNone/>
            </a:pPr>
            <a:r>
              <a:rPr lang="pt-BR" dirty="0" err="1"/>
              <a:t>git</a:t>
            </a:r>
            <a:r>
              <a:rPr lang="pt-BR" dirty="0"/>
              <a:t> </a:t>
            </a:r>
            <a:r>
              <a:rPr lang="pt-BR" dirty="0" err="1"/>
              <a:t>config</a:t>
            </a:r>
            <a:r>
              <a:rPr lang="pt-BR" dirty="0"/>
              <a:t> --global user.name “coloque seu </a:t>
            </a:r>
            <a:r>
              <a:rPr lang="pt-BR" dirty="0" err="1"/>
              <a:t>name</a:t>
            </a:r>
            <a:r>
              <a:rPr lang="pt-BR" dirty="0"/>
              <a:t> do </a:t>
            </a:r>
            <a:r>
              <a:rPr lang="pt-BR" dirty="0" err="1"/>
              <a:t>github</a:t>
            </a:r>
            <a:r>
              <a:rPr lang="pt-BR" dirty="0"/>
              <a:t> aqui”</a:t>
            </a:r>
          </a:p>
          <a:p>
            <a:pPr marL="0" indent="0">
              <a:buNone/>
            </a:pPr>
            <a:r>
              <a:rPr lang="pt-BR" dirty="0" err="1"/>
              <a:t>git</a:t>
            </a:r>
            <a:r>
              <a:rPr lang="pt-BR" dirty="0"/>
              <a:t> </a:t>
            </a:r>
            <a:r>
              <a:rPr lang="pt-BR" dirty="0" err="1"/>
              <a:t>config</a:t>
            </a:r>
            <a:r>
              <a:rPr lang="pt-BR" dirty="0"/>
              <a:t> --global </a:t>
            </a:r>
            <a:r>
              <a:rPr lang="pt-BR" dirty="0" err="1"/>
              <a:t>user.email</a:t>
            </a:r>
            <a:r>
              <a:rPr lang="pt-BR" dirty="0"/>
              <a:t> “coloque seu </a:t>
            </a:r>
            <a:r>
              <a:rPr lang="pt-BR" dirty="0" err="1"/>
              <a:t>email</a:t>
            </a:r>
            <a:r>
              <a:rPr lang="pt-BR" dirty="0"/>
              <a:t> do </a:t>
            </a:r>
            <a:r>
              <a:rPr lang="pt-BR" dirty="0" err="1"/>
              <a:t>github</a:t>
            </a:r>
            <a:r>
              <a:rPr lang="pt-BR" dirty="0"/>
              <a:t> aqui”</a:t>
            </a:r>
          </a:p>
          <a:p>
            <a:pPr marL="0" indent="0">
              <a:buNone/>
            </a:pPr>
            <a:endParaRPr lang="pt-BR" dirty="0"/>
          </a:p>
          <a:p>
            <a:pPr marL="0" indent="0">
              <a:buNone/>
            </a:pPr>
            <a:r>
              <a:rPr lang="pt-BR" dirty="0"/>
              <a:t>Mantenha as aspas no </a:t>
            </a:r>
            <a:r>
              <a:rPr lang="pt-BR" dirty="0" err="1"/>
              <a:t>name</a:t>
            </a:r>
            <a:r>
              <a:rPr lang="pt-BR" dirty="0"/>
              <a:t> e no </a:t>
            </a:r>
            <a:r>
              <a:rPr lang="pt-BR" dirty="0" err="1"/>
              <a:t>email</a:t>
            </a:r>
            <a:r>
              <a:rPr lang="pt-BR" dirty="0"/>
              <a:t>.</a:t>
            </a:r>
          </a:p>
          <a:p>
            <a:pPr marL="0" indent="0">
              <a:buNone/>
            </a:pPr>
            <a:r>
              <a:rPr lang="pt-BR" dirty="0"/>
              <a:t>)</a:t>
            </a:r>
          </a:p>
        </p:txBody>
      </p:sp>
    </p:spTree>
    <p:extLst>
      <p:ext uri="{BB962C8B-B14F-4D97-AF65-F5344CB8AC3E}">
        <p14:creationId xmlns:p14="http://schemas.microsoft.com/office/powerpoint/2010/main" val="36028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ADD5D4-CF1D-4085-ACFA-16ACB6210F6F}"/>
              </a:ext>
            </a:extLst>
          </p:cNvPr>
          <p:cNvSpPr>
            <a:spLocks noGrp="1"/>
          </p:cNvSpPr>
          <p:nvPr>
            <p:ph idx="1"/>
          </p:nvPr>
        </p:nvSpPr>
        <p:spPr>
          <a:xfrm>
            <a:off x="838200" y="355107"/>
            <a:ext cx="10515600" cy="5821856"/>
          </a:xfrm>
        </p:spPr>
        <p:txBody>
          <a:bodyPr>
            <a:normAutofit fontScale="85000" lnSpcReduction="20000"/>
          </a:bodyPr>
          <a:lstStyle/>
          <a:p>
            <a:r>
              <a:rPr lang="pt-BR" dirty="0"/>
              <a:t>Resolvido o problema de login, dê o comando:</a:t>
            </a:r>
          </a:p>
          <a:p>
            <a:pPr marL="0" indent="0">
              <a:buNone/>
            </a:pPr>
            <a:r>
              <a:rPr lang="pt-BR" dirty="0">
                <a:solidFill>
                  <a:srgbClr val="FF0000"/>
                </a:solidFill>
              </a:rPr>
              <a:t>   </a:t>
            </a:r>
            <a:r>
              <a:rPr lang="pt-BR" dirty="0" err="1">
                <a:solidFill>
                  <a:srgbClr val="FF0000"/>
                </a:solidFill>
              </a:rPr>
              <a:t>git</a:t>
            </a:r>
            <a:r>
              <a:rPr lang="pt-BR" dirty="0">
                <a:solidFill>
                  <a:srgbClr val="FF0000"/>
                </a:solidFill>
              </a:rPr>
              <a:t> </a:t>
            </a:r>
            <a:r>
              <a:rPr lang="pt-BR" dirty="0" err="1">
                <a:solidFill>
                  <a:srgbClr val="FF0000"/>
                </a:solidFill>
              </a:rPr>
              <a:t>init</a:t>
            </a:r>
            <a:r>
              <a:rPr lang="pt-BR" dirty="0">
                <a:solidFill>
                  <a:srgbClr val="FF0000"/>
                </a:solidFill>
              </a:rPr>
              <a:t>   </a:t>
            </a:r>
          </a:p>
          <a:p>
            <a:pPr marL="0" indent="0">
              <a:buNone/>
            </a:pPr>
            <a:r>
              <a:rPr lang="pt-BR" dirty="0"/>
              <a:t>(esse comando cria a pasta .</a:t>
            </a:r>
            <a:r>
              <a:rPr lang="pt-BR" dirty="0" err="1"/>
              <a:t>git</a:t>
            </a:r>
            <a:r>
              <a:rPr lang="pt-BR" dirty="0"/>
              <a:t>  na árvore (</a:t>
            </a:r>
            <a:r>
              <a:rPr lang="pt-BR" dirty="0" err="1"/>
              <a:t>branch</a:t>
            </a:r>
            <a:r>
              <a:rPr lang="pt-BR" dirty="0"/>
              <a:t>) no seu computador no local onde você iniciou o </a:t>
            </a:r>
            <a:r>
              <a:rPr lang="pt-BR" dirty="0" err="1"/>
              <a:t>git</a:t>
            </a:r>
            <a:r>
              <a:rPr lang="pt-BR" dirty="0"/>
              <a:t>. Esta pasta fica oculta, então altere seu Windows </a:t>
            </a:r>
            <a:r>
              <a:rPr lang="pt-BR" dirty="0" err="1"/>
              <a:t>explorer</a:t>
            </a:r>
            <a:r>
              <a:rPr lang="pt-BR" dirty="0"/>
              <a:t> para mostrar pastas e arquivos ocultos. Isto só precisa ser feito uma vez.  </a:t>
            </a:r>
          </a:p>
          <a:p>
            <a:pPr marL="0" indent="0">
              <a:buNone/>
            </a:pPr>
            <a:r>
              <a:rPr lang="pt-BR" dirty="0"/>
              <a:t>Percebido a criação da pasta .</a:t>
            </a:r>
            <a:r>
              <a:rPr lang="pt-BR" dirty="0" err="1"/>
              <a:t>git</a:t>
            </a:r>
            <a:r>
              <a:rPr lang="pt-BR" dirty="0"/>
              <a:t> no computador, abra esta pasta e clique com o botão direito no arquivo HEAD. Abra-o com o </a:t>
            </a:r>
            <a:r>
              <a:rPr lang="pt-BR" dirty="0" err="1"/>
              <a:t>Notepad</a:t>
            </a:r>
            <a:r>
              <a:rPr lang="pt-BR" dirty="0"/>
              <a:t>++</a:t>
            </a:r>
          </a:p>
          <a:p>
            <a:pPr marL="0" indent="0">
              <a:buNone/>
            </a:pPr>
            <a:endParaRPr lang="pt-BR" dirty="0"/>
          </a:p>
          <a:p>
            <a:pPr marL="0" indent="0">
              <a:buNone/>
            </a:pPr>
            <a:r>
              <a:rPr lang="pt-BR" dirty="0"/>
              <a:t>E altere a seguinte linha:</a:t>
            </a:r>
          </a:p>
          <a:p>
            <a:pPr marL="0" indent="0">
              <a:buNone/>
            </a:pPr>
            <a:r>
              <a:rPr lang="pt-BR" dirty="0" err="1"/>
              <a:t>ref</a:t>
            </a:r>
            <a:r>
              <a:rPr lang="pt-BR" dirty="0"/>
              <a:t>: </a:t>
            </a:r>
            <a:r>
              <a:rPr lang="pt-BR" dirty="0" err="1"/>
              <a:t>refs</a:t>
            </a:r>
            <a:r>
              <a:rPr lang="pt-BR" dirty="0"/>
              <a:t>/</a:t>
            </a:r>
            <a:r>
              <a:rPr lang="pt-BR" dirty="0" err="1"/>
              <a:t>heads</a:t>
            </a:r>
            <a:r>
              <a:rPr lang="pt-BR" dirty="0"/>
              <a:t>/master</a:t>
            </a:r>
          </a:p>
          <a:p>
            <a:pPr marL="0" indent="0">
              <a:buNone/>
            </a:pPr>
            <a:r>
              <a:rPr lang="pt-BR" dirty="0"/>
              <a:t>Para:</a:t>
            </a:r>
          </a:p>
          <a:p>
            <a:pPr marL="0" indent="0">
              <a:buNone/>
            </a:pPr>
            <a:r>
              <a:rPr lang="pt-BR" dirty="0" err="1"/>
              <a:t>ref</a:t>
            </a:r>
            <a:r>
              <a:rPr lang="pt-BR" dirty="0"/>
              <a:t>: </a:t>
            </a:r>
            <a:r>
              <a:rPr lang="pt-BR" dirty="0" err="1"/>
              <a:t>refs</a:t>
            </a:r>
            <a:r>
              <a:rPr lang="pt-BR" dirty="0"/>
              <a:t>/</a:t>
            </a:r>
            <a:r>
              <a:rPr lang="pt-BR" dirty="0" err="1"/>
              <a:t>heads</a:t>
            </a:r>
            <a:r>
              <a:rPr lang="pt-BR" dirty="0"/>
              <a:t>/</a:t>
            </a:r>
            <a:r>
              <a:rPr lang="pt-BR" dirty="0" err="1"/>
              <a:t>main</a:t>
            </a:r>
            <a:endParaRPr lang="pt-BR" dirty="0"/>
          </a:p>
          <a:p>
            <a:pPr marL="0" indent="0">
              <a:buNone/>
            </a:pPr>
            <a:endParaRPr lang="pt-BR" dirty="0"/>
          </a:p>
          <a:p>
            <a:pPr marL="0" indent="0">
              <a:buNone/>
            </a:pPr>
            <a:r>
              <a:rPr lang="pt-BR" dirty="0"/>
              <a:t>Obs.: a palavra “master” para “</a:t>
            </a:r>
            <a:r>
              <a:rPr lang="pt-BR" dirty="0" err="1"/>
              <a:t>main</a:t>
            </a:r>
            <a:r>
              <a:rPr lang="pt-BR" dirty="0"/>
              <a:t>”</a:t>
            </a:r>
          </a:p>
          <a:p>
            <a:pPr marL="0" indent="0">
              <a:buNone/>
            </a:pPr>
            <a:r>
              <a:rPr lang="pt-BR" dirty="0"/>
              <a:t>Feche o </a:t>
            </a:r>
            <a:r>
              <a:rPr lang="pt-BR" dirty="0" err="1"/>
              <a:t>Notepad</a:t>
            </a:r>
            <a:r>
              <a:rPr lang="pt-BR" dirty="0"/>
              <a:t>++ e volte para o diretório principal</a:t>
            </a:r>
          </a:p>
          <a:p>
            <a:pPr marL="0" indent="0">
              <a:buNone/>
            </a:pPr>
            <a:r>
              <a:rPr lang="pt-BR" dirty="0"/>
              <a:t>)</a:t>
            </a:r>
          </a:p>
        </p:txBody>
      </p:sp>
    </p:spTree>
    <p:extLst>
      <p:ext uri="{BB962C8B-B14F-4D97-AF65-F5344CB8AC3E}">
        <p14:creationId xmlns:p14="http://schemas.microsoft.com/office/powerpoint/2010/main" val="338118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ADD5D4-CF1D-4085-ACFA-16ACB6210F6F}"/>
              </a:ext>
            </a:extLst>
          </p:cNvPr>
          <p:cNvSpPr>
            <a:spLocks noGrp="1"/>
          </p:cNvSpPr>
          <p:nvPr>
            <p:ph idx="1"/>
          </p:nvPr>
        </p:nvSpPr>
        <p:spPr>
          <a:xfrm>
            <a:off x="838200" y="355107"/>
            <a:ext cx="10515600" cy="5821856"/>
          </a:xfrm>
        </p:spPr>
        <p:txBody>
          <a:bodyPr>
            <a:normAutofit/>
          </a:bodyPr>
          <a:lstStyle/>
          <a:p>
            <a:r>
              <a:rPr lang="pt-BR" dirty="0"/>
              <a:t>Resolvido o problema de </a:t>
            </a:r>
            <a:r>
              <a:rPr lang="pt-BR" dirty="0" err="1"/>
              <a:t>main</a:t>
            </a:r>
            <a:r>
              <a:rPr lang="pt-BR" dirty="0"/>
              <a:t> anterior, dê o comando:</a:t>
            </a:r>
          </a:p>
          <a:p>
            <a:pPr marL="0" indent="0">
              <a:buNone/>
            </a:pPr>
            <a:r>
              <a:rPr lang="pt-BR" dirty="0">
                <a:solidFill>
                  <a:srgbClr val="FF0000"/>
                </a:solidFill>
              </a:rPr>
              <a:t>   </a:t>
            </a:r>
            <a:r>
              <a:rPr lang="pt-BR" dirty="0" err="1">
                <a:solidFill>
                  <a:srgbClr val="FF0000"/>
                </a:solidFill>
              </a:rPr>
              <a:t>git</a:t>
            </a:r>
            <a:r>
              <a:rPr lang="pt-BR" dirty="0">
                <a:solidFill>
                  <a:srgbClr val="FF0000"/>
                </a:solidFill>
              </a:rPr>
              <a:t> </a:t>
            </a:r>
            <a:r>
              <a:rPr lang="pt-BR" dirty="0" err="1">
                <a:solidFill>
                  <a:srgbClr val="FF0000"/>
                </a:solidFill>
              </a:rPr>
              <a:t>remote</a:t>
            </a:r>
            <a:r>
              <a:rPr lang="pt-BR" dirty="0">
                <a:solidFill>
                  <a:srgbClr val="FF0000"/>
                </a:solidFill>
              </a:rPr>
              <a:t> </a:t>
            </a:r>
            <a:r>
              <a:rPr lang="pt-BR" dirty="0" err="1">
                <a:solidFill>
                  <a:srgbClr val="FF0000"/>
                </a:solidFill>
              </a:rPr>
              <a:t>add</a:t>
            </a:r>
            <a:r>
              <a:rPr lang="pt-BR" dirty="0">
                <a:solidFill>
                  <a:srgbClr val="FF0000"/>
                </a:solidFill>
              </a:rPr>
              <a:t> </a:t>
            </a:r>
            <a:r>
              <a:rPr lang="pt-BR" dirty="0" err="1">
                <a:solidFill>
                  <a:srgbClr val="FF0000"/>
                </a:solidFill>
              </a:rPr>
              <a:t>origin</a:t>
            </a:r>
            <a:r>
              <a:rPr lang="pt-BR" dirty="0">
                <a:solidFill>
                  <a:srgbClr val="FF0000"/>
                </a:solidFill>
              </a:rPr>
              <a:t> http</a:t>
            </a:r>
          </a:p>
          <a:p>
            <a:pPr marL="0" indent="0">
              <a:buNone/>
            </a:pPr>
            <a:r>
              <a:rPr lang="pt-BR" dirty="0"/>
              <a:t>(esse comando conecta seu </a:t>
            </a:r>
            <a:r>
              <a:rPr lang="pt-BR" dirty="0" err="1"/>
              <a:t>git</a:t>
            </a:r>
            <a:r>
              <a:rPr lang="pt-BR" dirty="0"/>
              <a:t> com a nuvem GitHub. No lugar do </a:t>
            </a:r>
            <a:r>
              <a:rPr lang="pt-BR" dirty="0">
                <a:solidFill>
                  <a:srgbClr val="FF0000"/>
                </a:solidFill>
              </a:rPr>
              <a:t>http </a:t>
            </a:r>
            <a:r>
              <a:rPr lang="pt-BR" dirty="0"/>
              <a:t>digite a </a:t>
            </a:r>
            <a:r>
              <a:rPr lang="pt-BR" dirty="0" err="1"/>
              <a:t>url</a:t>
            </a:r>
            <a:r>
              <a:rPr lang="pt-BR" dirty="0"/>
              <a:t> do seu </a:t>
            </a:r>
            <a:r>
              <a:rPr lang="pt-BR" dirty="0" err="1"/>
              <a:t>github</a:t>
            </a:r>
            <a:r>
              <a:rPr lang="pt-BR" dirty="0"/>
              <a:t> do projeto aberto,  clicando no clip dentro do menu </a:t>
            </a:r>
            <a:r>
              <a:rPr lang="pt-BR" dirty="0" err="1"/>
              <a:t>Code</a:t>
            </a:r>
            <a:r>
              <a:rPr lang="pt-BR" dirty="0"/>
              <a:t> e copie esta </a:t>
            </a:r>
            <a:r>
              <a:rPr lang="pt-BR" dirty="0" err="1"/>
              <a:t>url</a:t>
            </a:r>
            <a:r>
              <a:rPr lang="pt-BR" dirty="0"/>
              <a:t>.</a:t>
            </a:r>
          </a:p>
          <a:p>
            <a:pPr marL="0" indent="0">
              <a:buNone/>
            </a:pPr>
            <a:r>
              <a:rPr lang="pt-BR" dirty="0"/>
              <a:t>Após copiar a </a:t>
            </a:r>
            <a:r>
              <a:rPr lang="pt-BR" dirty="0" err="1"/>
              <a:t>url</a:t>
            </a:r>
            <a:r>
              <a:rPr lang="pt-BR" dirty="0"/>
              <a:t> no clipe, copie ele no lugar do </a:t>
            </a:r>
            <a:r>
              <a:rPr lang="pt-BR" dirty="0">
                <a:solidFill>
                  <a:srgbClr val="FF0000"/>
                </a:solidFill>
              </a:rPr>
              <a:t>http</a:t>
            </a:r>
            <a:r>
              <a:rPr lang="pt-BR" dirty="0"/>
              <a:t> com o botão direito do mouse e a opção paste e dê </a:t>
            </a:r>
            <a:r>
              <a:rPr lang="pt-BR" dirty="0" err="1"/>
              <a:t>enter</a:t>
            </a:r>
            <a:endParaRPr lang="pt-BR" dirty="0"/>
          </a:p>
          <a:p>
            <a:pPr marL="0" indent="0">
              <a:buNone/>
            </a:pPr>
            <a:r>
              <a:rPr lang="pt-BR" dirty="0"/>
              <a:t>)</a:t>
            </a:r>
          </a:p>
          <a:p>
            <a:pPr marL="0" indent="0">
              <a:buNone/>
            </a:pPr>
            <a:endParaRPr lang="pt-BR" dirty="0"/>
          </a:p>
          <a:p>
            <a:pPr marL="0" indent="0">
              <a:buNone/>
            </a:pPr>
            <a:r>
              <a:rPr lang="pt-BR" dirty="0"/>
              <a:t>Obs.:</a:t>
            </a:r>
          </a:p>
        </p:txBody>
      </p:sp>
    </p:spTree>
    <p:extLst>
      <p:ext uri="{BB962C8B-B14F-4D97-AF65-F5344CB8AC3E}">
        <p14:creationId xmlns:p14="http://schemas.microsoft.com/office/powerpoint/2010/main" val="39567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4ADD5D4-CF1D-4085-ACFA-16ACB6210F6F}"/>
              </a:ext>
            </a:extLst>
          </p:cNvPr>
          <p:cNvSpPr>
            <a:spLocks noGrp="1"/>
          </p:cNvSpPr>
          <p:nvPr>
            <p:ph idx="1"/>
          </p:nvPr>
        </p:nvSpPr>
        <p:spPr>
          <a:xfrm>
            <a:off x="838200" y="355107"/>
            <a:ext cx="10515600" cy="5821856"/>
          </a:xfrm>
        </p:spPr>
        <p:txBody>
          <a:bodyPr>
            <a:normAutofit/>
          </a:bodyPr>
          <a:lstStyle/>
          <a:p>
            <a:r>
              <a:rPr lang="pt-BR" dirty="0"/>
              <a:t>Resolvido a questão do acesso remoto, dê o comando:</a:t>
            </a:r>
          </a:p>
          <a:p>
            <a:pPr marL="0" indent="0">
              <a:buNone/>
            </a:pPr>
            <a:r>
              <a:rPr lang="pt-BR" dirty="0">
                <a:solidFill>
                  <a:srgbClr val="FF0000"/>
                </a:solidFill>
              </a:rPr>
              <a:t>   </a:t>
            </a:r>
            <a:r>
              <a:rPr lang="pt-BR" dirty="0" err="1">
                <a:solidFill>
                  <a:srgbClr val="FF0000"/>
                </a:solidFill>
              </a:rPr>
              <a:t>git</a:t>
            </a:r>
            <a:r>
              <a:rPr lang="pt-BR" dirty="0">
                <a:solidFill>
                  <a:srgbClr val="FF0000"/>
                </a:solidFill>
              </a:rPr>
              <a:t> </a:t>
            </a:r>
            <a:r>
              <a:rPr lang="pt-BR" dirty="0" err="1">
                <a:solidFill>
                  <a:srgbClr val="FF0000"/>
                </a:solidFill>
              </a:rPr>
              <a:t>pull</a:t>
            </a:r>
            <a:r>
              <a:rPr lang="pt-BR" dirty="0">
                <a:solidFill>
                  <a:srgbClr val="FF0000"/>
                </a:solidFill>
              </a:rPr>
              <a:t> </a:t>
            </a:r>
            <a:r>
              <a:rPr lang="pt-BR" dirty="0" err="1">
                <a:solidFill>
                  <a:srgbClr val="FF0000"/>
                </a:solidFill>
              </a:rPr>
              <a:t>origin</a:t>
            </a:r>
            <a:r>
              <a:rPr lang="pt-BR" dirty="0">
                <a:solidFill>
                  <a:srgbClr val="FF0000"/>
                </a:solidFill>
              </a:rPr>
              <a:t> </a:t>
            </a:r>
            <a:r>
              <a:rPr lang="pt-BR" dirty="0" err="1">
                <a:solidFill>
                  <a:srgbClr val="FF0000"/>
                </a:solidFill>
              </a:rPr>
              <a:t>main</a:t>
            </a:r>
            <a:endParaRPr lang="pt-BR" dirty="0">
              <a:solidFill>
                <a:srgbClr val="FF0000"/>
              </a:solidFill>
            </a:endParaRPr>
          </a:p>
          <a:p>
            <a:pPr marL="0" indent="0">
              <a:buNone/>
            </a:pPr>
            <a:r>
              <a:rPr lang="pt-BR" dirty="0"/>
              <a:t>(esse comando baixa o arquivo .</a:t>
            </a:r>
            <a:r>
              <a:rPr lang="pt-BR" dirty="0" err="1"/>
              <a:t>gitignore</a:t>
            </a:r>
            <a:r>
              <a:rPr lang="pt-BR" dirty="0"/>
              <a:t> para seu computador. Neste arquivo tem a lista do que será sincronizado ou não. Pode ser alterado via </a:t>
            </a:r>
            <a:r>
              <a:rPr lang="pt-BR" dirty="0" err="1"/>
              <a:t>Notepad</a:t>
            </a:r>
            <a:r>
              <a:rPr lang="pt-BR" dirty="0"/>
              <a:t>++ pelo usuário</a:t>
            </a:r>
          </a:p>
          <a:p>
            <a:pPr marL="0" indent="0">
              <a:buNone/>
            </a:pPr>
            <a:r>
              <a:rPr lang="pt-BR" dirty="0"/>
              <a:t>)</a:t>
            </a:r>
          </a:p>
          <a:p>
            <a:pPr marL="0" indent="0">
              <a:buNone/>
            </a:pPr>
            <a:endParaRPr lang="pt-BR" dirty="0"/>
          </a:p>
          <a:p>
            <a:pPr marL="0" indent="0">
              <a:buNone/>
            </a:pPr>
            <a:r>
              <a:rPr lang="pt-BR" dirty="0"/>
              <a:t>Obs.:</a:t>
            </a:r>
          </a:p>
        </p:txBody>
      </p:sp>
    </p:spTree>
    <p:extLst>
      <p:ext uri="{BB962C8B-B14F-4D97-AF65-F5344CB8AC3E}">
        <p14:creationId xmlns:p14="http://schemas.microsoft.com/office/powerpoint/2010/main" val="62147953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2311</TotalTime>
  <Words>1309</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Calibri</vt:lpstr>
      <vt:lpstr>Calibri Light</vt:lpstr>
      <vt:lpstr>Consolas</vt:lpstr>
      <vt:lpstr>Tema do Office</vt:lpstr>
      <vt:lpstr>GIT e GITHUB</vt:lpstr>
      <vt:lpstr>Sobre o GIT</vt:lpstr>
      <vt:lpstr>Instalação do GIT</vt:lpstr>
      <vt:lpstr>GITHUB</vt:lpstr>
      <vt:lpstr>Como usar o Git?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ATENÇÃO</vt:lpstr>
      <vt:lpstr>Apresentação do PowerPoint</vt:lpstr>
      <vt:lpstr>Resolução de alguns problemas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Orientação a Objetos</dc:title>
  <dc:creator>ricardo adriano rocha</dc:creator>
  <cp:lastModifiedBy>ricardo adriano rocha</cp:lastModifiedBy>
  <cp:revision>96</cp:revision>
  <dcterms:created xsi:type="dcterms:W3CDTF">2020-11-17T19:03:35Z</dcterms:created>
  <dcterms:modified xsi:type="dcterms:W3CDTF">2021-05-26T20:07:15Z</dcterms:modified>
</cp:coreProperties>
</file>