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06A2D-5063-4520-8733-148D37AE7714}" type="datetimeFigureOut">
              <a:rPr lang="en-US" smtClean="0"/>
              <a:t>11/11/2017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A7817-DF91-4C2C-90B3-F729CB4E4C0B}" type="slidenum">
              <a:rPr lang="en-US" smtClean="0"/>
              <a:t>‹#›</a:t>
            </a:fld>
            <a:endParaRPr lang="en-US"/>
          </a:p>
        </p:txBody>
      </p:sp>
    </p:spTree>
    <p:extLst>
      <p:ext uri="{BB962C8B-B14F-4D97-AF65-F5344CB8AC3E}">
        <p14:creationId xmlns:p14="http://schemas.microsoft.com/office/powerpoint/2010/main" val="238692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Transformation happens when behavior is changed due to will to do things differently and depends strongly on the will of the people who share this vision to put their energy making this change.</a:t>
            </a:r>
          </a:p>
          <a:p>
            <a:endParaRPr lang="en-US" dirty="0"/>
          </a:p>
          <a:p>
            <a:r>
              <a:rPr lang="en-US" dirty="0"/>
              <a:t>Change and transformation are not usually a linear process, you must regularly monitor and evaluate the effectiveness of changes and adapt the strategy you also have to take in account the capability of the people and organization to change.</a:t>
            </a:r>
          </a:p>
          <a:p>
            <a:endParaRPr lang="en-US" dirty="0"/>
          </a:p>
          <a:p>
            <a:r>
              <a:rPr lang="en-US" dirty="0"/>
              <a:t>It’s only when you put these capabilities to use that value is added, organizational changes affect most of all people’s behavior and it is possible that a project will start a change and end before it can benefit from said change but this will allow future projects to benefit from it.</a:t>
            </a:r>
          </a:p>
        </p:txBody>
      </p:sp>
      <p:sp>
        <p:nvSpPr>
          <p:cNvPr id="4" name="Slide Number Placeholder 3"/>
          <p:cNvSpPr>
            <a:spLocks noGrp="1"/>
          </p:cNvSpPr>
          <p:nvPr>
            <p:ph type="sldNum" sz="quarter" idx="10"/>
          </p:nvPr>
        </p:nvSpPr>
        <p:spPr/>
        <p:txBody>
          <a:bodyPr/>
          <a:lstStyle/>
          <a:p>
            <a:fld id="{5F6A7817-DF91-4C2C-90B3-F729CB4E4C0B}" type="slidenum">
              <a:rPr lang="en-US" smtClean="0"/>
              <a:t>3</a:t>
            </a:fld>
            <a:endParaRPr lang="en-US"/>
          </a:p>
        </p:txBody>
      </p:sp>
    </p:spTree>
    <p:extLst>
      <p:ext uri="{BB962C8B-B14F-4D97-AF65-F5344CB8AC3E}">
        <p14:creationId xmlns:p14="http://schemas.microsoft.com/office/powerpoint/2010/main" val="32510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and transform you need some knowledge and skills such as… (knowledge and skills) and is also related to some people competence elements which you will likely need to have in order to successfully change and transform your </a:t>
            </a:r>
            <a:r>
              <a:rPr lang="en-US" dirty="0" err="1"/>
              <a:t>organisation</a:t>
            </a:r>
            <a:r>
              <a:rPr lang="en-US" dirty="0"/>
              <a:t>.</a:t>
            </a:r>
          </a:p>
        </p:txBody>
      </p:sp>
      <p:sp>
        <p:nvSpPr>
          <p:cNvPr id="4" name="Slide Number Placeholder 3"/>
          <p:cNvSpPr>
            <a:spLocks noGrp="1"/>
          </p:cNvSpPr>
          <p:nvPr>
            <p:ph type="sldNum" sz="quarter" idx="10"/>
          </p:nvPr>
        </p:nvSpPr>
        <p:spPr/>
        <p:txBody>
          <a:bodyPr/>
          <a:lstStyle/>
          <a:p>
            <a:fld id="{5F6A7817-DF91-4C2C-90B3-F729CB4E4C0B}" type="slidenum">
              <a:rPr lang="en-US" smtClean="0"/>
              <a:t>4</a:t>
            </a:fld>
            <a:endParaRPr lang="en-US"/>
          </a:p>
        </p:txBody>
      </p:sp>
    </p:spTree>
    <p:extLst>
      <p:ext uri="{BB962C8B-B14F-4D97-AF65-F5344CB8AC3E}">
        <p14:creationId xmlns:p14="http://schemas.microsoft.com/office/powerpoint/2010/main" val="88536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6A7817-DF91-4C2C-90B3-F729CB4E4C0B}" type="slidenum">
              <a:rPr lang="en-US" smtClean="0"/>
              <a:t>5</a:t>
            </a:fld>
            <a:endParaRPr lang="en-US"/>
          </a:p>
        </p:txBody>
      </p:sp>
    </p:spTree>
    <p:extLst>
      <p:ext uri="{BB962C8B-B14F-4D97-AF65-F5344CB8AC3E}">
        <p14:creationId xmlns:p14="http://schemas.microsoft.com/office/powerpoint/2010/main" val="226123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139411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34D64B-4931-437E-A792-4A011EE6B093}"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118349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2080492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52409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51309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415739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3817717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3605367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270340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372960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302720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4D64B-4931-437E-A792-4A011EE6B093}"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273954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4D64B-4931-437E-A792-4A011EE6B093}" type="datetimeFigureOut">
              <a:rPr lang="en-US" smtClean="0"/>
              <a:t>11/11/2017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278824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404003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281352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734D64B-4931-437E-A792-4A011EE6B093}" type="datetimeFigureOut">
              <a:rPr lang="en-US" smtClean="0"/>
              <a:t>11/11/2017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301821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34D64B-4931-437E-A792-4A011EE6B093}"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BAEE6-FDB0-4734-B5EB-39D499A516B8}" type="slidenum">
              <a:rPr lang="en-US" smtClean="0"/>
              <a:t>‹#›</a:t>
            </a:fld>
            <a:endParaRPr lang="en-US"/>
          </a:p>
        </p:txBody>
      </p:sp>
    </p:spTree>
    <p:extLst>
      <p:ext uri="{BB962C8B-B14F-4D97-AF65-F5344CB8AC3E}">
        <p14:creationId xmlns:p14="http://schemas.microsoft.com/office/powerpoint/2010/main" val="141039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34D64B-4931-437E-A792-4A011EE6B093}" type="datetimeFigureOut">
              <a:rPr lang="en-US" smtClean="0"/>
              <a:t>11/11/2017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9BAEE6-FDB0-4734-B5EB-39D499A516B8}" type="slidenum">
              <a:rPr lang="en-US" smtClean="0"/>
              <a:t>‹#›</a:t>
            </a:fld>
            <a:endParaRPr lang="en-US"/>
          </a:p>
        </p:txBody>
      </p:sp>
    </p:spTree>
    <p:extLst>
      <p:ext uri="{BB962C8B-B14F-4D97-AF65-F5344CB8AC3E}">
        <p14:creationId xmlns:p14="http://schemas.microsoft.com/office/powerpoint/2010/main" val="42664440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949A-A732-4E93-9FAD-895275899FF9}"/>
              </a:ext>
            </a:extLst>
          </p:cNvPr>
          <p:cNvSpPr>
            <a:spLocks noGrp="1"/>
          </p:cNvSpPr>
          <p:nvPr>
            <p:ph type="ctrTitle"/>
          </p:nvPr>
        </p:nvSpPr>
        <p:spPr>
          <a:xfrm>
            <a:off x="0" y="506444"/>
            <a:ext cx="12192000" cy="1655762"/>
          </a:xfrm>
        </p:spPr>
        <p:txBody>
          <a:bodyPr>
            <a:normAutofit fontScale="90000"/>
          </a:bodyPr>
          <a:lstStyle/>
          <a:p>
            <a:pPr algn="ctr"/>
            <a:r>
              <a:rPr lang="en-US" dirty="0"/>
              <a:t>CHANGE AND TRANSFORMATION</a:t>
            </a:r>
          </a:p>
        </p:txBody>
      </p:sp>
      <p:sp>
        <p:nvSpPr>
          <p:cNvPr id="3" name="Subtitle 2">
            <a:extLst>
              <a:ext uri="{FF2B5EF4-FFF2-40B4-BE49-F238E27FC236}">
                <a16:creationId xmlns:a16="http://schemas.microsoft.com/office/drawing/2014/main" id="{07CAF646-0CEF-4BCE-8DD8-C42889ABFAB6}"/>
              </a:ext>
            </a:extLst>
          </p:cNvPr>
          <p:cNvSpPr>
            <a:spLocks noGrp="1"/>
          </p:cNvSpPr>
          <p:nvPr>
            <p:ph type="subTitle" idx="1"/>
          </p:nvPr>
        </p:nvSpPr>
        <p:spPr>
          <a:xfrm>
            <a:off x="0" y="2601119"/>
            <a:ext cx="12192000" cy="1655762"/>
          </a:xfrm>
        </p:spPr>
        <p:txBody>
          <a:bodyPr/>
          <a:lstStyle/>
          <a:p>
            <a:pPr algn="ctr"/>
            <a:r>
              <a:rPr lang="en-US" dirty="0"/>
              <a:t>Information Systems Project Management</a:t>
            </a:r>
          </a:p>
        </p:txBody>
      </p:sp>
      <p:sp>
        <p:nvSpPr>
          <p:cNvPr id="4" name="TextBox 3">
            <a:extLst>
              <a:ext uri="{FF2B5EF4-FFF2-40B4-BE49-F238E27FC236}">
                <a16:creationId xmlns:a16="http://schemas.microsoft.com/office/drawing/2014/main" id="{1A66A9C1-06E5-4C2C-ADA0-C3B2F86584A2}"/>
              </a:ext>
            </a:extLst>
          </p:cNvPr>
          <p:cNvSpPr txBox="1"/>
          <p:nvPr/>
        </p:nvSpPr>
        <p:spPr>
          <a:xfrm>
            <a:off x="436099" y="5134708"/>
            <a:ext cx="3854548" cy="1200329"/>
          </a:xfrm>
          <a:prstGeom prst="rect">
            <a:avLst/>
          </a:prstGeom>
          <a:noFill/>
        </p:spPr>
        <p:txBody>
          <a:bodyPr wrap="square" rtlCol="0">
            <a:spAutoFit/>
          </a:bodyPr>
          <a:lstStyle/>
          <a:p>
            <a:r>
              <a:rPr lang="en-US" dirty="0"/>
              <a:t>Group 15</a:t>
            </a:r>
          </a:p>
          <a:p>
            <a:r>
              <a:rPr lang="en-US" dirty="0"/>
              <a:t>69405 – Pedro Portugal</a:t>
            </a:r>
          </a:p>
          <a:p>
            <a:r>
              <a:rPr lang="en-US" dirty="0"/>
              <a:t>77459 – Henrique </a:t>
            </a:r>
            <a:r>
              <a:rPr lang="en-US" dirty="0" err="1"/>
              <a:t>Lourenço</a:t>
            </a:r>
            <a:endParaRPr lang="en-US" dirty="0"/>
          </a:p>
          <a:p>
            <a:r>
              <a:rPr lang="en-US" dirty="0"/>
              <a:t>78215 – José Touret</a:t>
            </a:r>
          </a:p>
        </p:txBody>
      </p:sp>
    </p:spTree>
    <p:extLst>
      <p:ext uri="{BB962C8B-B14F-4D97-AF65-F5344CB8AC3E}">
        <p14:creationId xmlns:p14="http://schemas.microsoft.com/office/powerpoint/2010/main" val="322146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83D1-7E75-4819-A231-677BADAD099C}"/>
              </a:ext>
            </a:extLst>
          </p:cNvPr>
          <p:cNvSpPr>
            <a:spLocks noGrp="1"/>
          </p:cNvSpPr>
          <p:nvPr>
            <p:ph type="title"/>
          </p:nvPr>
        </p:nvSpPr>
        <p:spPr>
          <a:xfrm>
            <a:off x="1" y="452718"/>
            <a:ext cx="12192000" cy="140053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49321594-FE54-4072-B4C7-2351AE8354A3}"/>
              </a:ext>
            </a:extLst>
          </p:cNvPr>
          <p:cNvSpPr>
            <a:spLocks noGrp="1"/>
          </p:cNvSpPr>
          <p:nvPr>
            <p:ph idx="1"/>
          </p:nvPr>
        </p:nvSpPr>
        <p:spPr/>
        <p:txBody>
          <a:bodyPr/>
          <a:lstStyle/>
          <a:p>
            <a:pPr marL="0" indent="0">
              <a:buNone/>
            </a:pPr>
            <a:r>
              <a:rPr lang="en-US" dirty="0"/>
              <a:t>Definitions:</a:t>
            </a:r>
          </a:p>
          <a:p>
            <a:pPr marL="0" indent="0">
              <a:buNone/>
            </a:pPr>
            <a:r>
              <a:rPr lang="en-US" dirty="0"/>
              <a:t>Change - Improvement of a current situation, keeping the past in mind.</a:t>
            </a:r>
          </a:p>
          <a:p>
            <a:pPr marL="0" indent="0">
              <a:buNone/>
            </a:pPr>
            <a:r>
              <a:rPr lang="en-US" dirty="0"/>
              <a:t>Transformation - The emerging development of new situations, based on a vision of the future</a:t>
            </a:r>
          </a:p>
          <a:p>
            <a:pPr marL="0" indent="0">
              <a:buNone/>
            </a:pPr>
            <a:endParaRPr lang="en-US" dirty="0"/>
          </a:p>
          <a:p>
            <a:pPr marL="0" indent="0">
              <a:buNone/>
            </a:pPr>
            <a:r>
              <a:rPr lang="en-US" dirty="0"/>
              <a:t>Purpose:</a:t>
            </a:r>
          </a:p>
          <a:p>
            <a:pPr marL="0" indent="0">
              <a:buNone/>
            </a:pPr>
            <a:r>
              <a:rPr lang="en-US" dirty="0"/>
              <a:t>To help organizations and individuals improving their organizations.</a:t>
            </a:r>
          </a:p>
        </p:txBody>
      </p:sp>
    </p:spTree>
    <p:extLst>
      <p:ext uri="{BB962C8B-B14F-4D97-AF65-F5344CB8AC3E}">
        <p14:creationId xmlns:p14="http://schemas.microsoft.com/office/powerpoint/2010/main" val="101162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AC35-C587-42B6-900F-AFB20AB05DE9}"/>
              </a:ext>
            </a:extLst>
          </p:cNvPr>
          <p:cNvSpPr>
            <a:spLocks noGrp="1"/>
          </p:cNvSpPr>
          <p:nvPr>
            <p:ph type="title"/>
          </p:nvPr>
        </p:nvSpPr>
        <p:spPr/>
        <p:txBody>
          <a:bodyPr/>
          <a:lstStyle/>
          <a:p>
            <a:pPr algn="ctr"/>
            <a:r>
              <a:rPr lang="en-US" dirty="0"/>
              <a:t>Change and Transformation</a:t>
            </a:r>
          </a:p>
        </p:txBody>
      </p:sp>
      <p:sp>
        <p:nvSpPr>
          <p:cNvPr id="3" name="Content Placeholder 2">
            <a:extLst>
              <a:ext uri="{FF2B5EF4-FFF2-40B4-BE49-F238E27FC236}">
                <a16:creationId xmlns:a16="http://schemas.microsoft.com/office/drawing/2014/main" id="{492C3A9B-B51E-468C-BA01-BF470104E502}"/>
              </a:ext>
            </a:extLst>
          </p:cNvPr>
          <p:cNvSpPr>
            <a:spLocks noGrp="1"/>
          </p:cNvSpPr>
          <p:nvPr>
            <p:ph idx="1"/>
          </p:nvPr>
        </p:nvSpPr>
        <p:spPr/>
        <p:txBody>
          <a:bodyPr/>
          <a:lstStyle/>
          <a:p>
            <a:r>
              <a:rPr lang="en-US" dirty="0"/>
              <a:t>People do not like being changed</a:t>
            </a:r>
          </a:p>
          <a:p>
            <a:r>
              <a:rPr lang="en-US" dirty="0"/>
              <a:t>Transformation is vision-led</a:t>
            </a:r>
          </a:p>
          <a:p>
            <a:r>
              <a:rPr lang="en-US" dirty="0"/>
              <a:t>The level of change and transformation management depends on the disruptions cause on individuals lives</a:t>
            </a:r>
          </a:p>
          <a:p>
            <a:r>
              <a:rPr lang="en-US" dirty="0"/>
              <a:t>Projects usually deliver new capabilities</a:t>
            </a:r>
          </a:p>
        </p:txBody>
      </p:sp>
    </p:spTree>
    <p:extLst>
      <p:ext uri="{BB962C8B-B14F-4D97-AF65-F5344CB8AC3E}">
        <p14:creationId xmlns:p14="http://schemas.microsoft.com/office/powerpoint/2010/main" val="188008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8FE0-45FD-4586-9DF4-C4E266A64B41}"/>
              </a:ext>
            </a:extLst>
          </p:cNvPr>
          <p:cNvSpPr>
            <a:spLocks noGrp="1"/>
          </p:cNvSpPr>
          <p:nvPr>
            <p:ph type="title"/>
          </p:nvPr>
        </p:nvSpPr>
        <p:spPr>
          <a:xfrm>
            <a:off x="1" y="452718"/>
            <a:ext cx="12192000" cy="1400530"/>
          </a:xfrm>
        </p:spPr>
        <p:txBody>
          <a:bodyPr/>
          <a:lstStyle/>
          <a:p>
            <a:pPr algn="ctr"/>
            <a:r>
              <a:rPr lang="en-US" dirty="0"/>
              <a:t>Change and Transformation</a:t>
            </a:r>
          </a:p>
        </p:txBody>
      </p:sp>
      <p:sp>
        <p:nvSpPr>
          <p:cNvPr id="3" name="Content Placeholder 2">
            <a:extLst>
              <a:ext uri="{FF2B5EF4-FFF2-40B4-BE49-F238E27FC236}">
                <a16:creationId xmlns:a16="http://schemas.microsoft.com/office/drawing/2014/main" id="{7F3C459F-2151-4485-B7C1-022739D96579}"/>
              </a:ext>
            </a:extLst>
          </p:cNvPr>
          <p:cNvSpPr>
            <a:spLocks noGrp="1"/>
          </p:cNvSpPr>
          <p:nvPr>
            <p:ph idx="1"/>
          </p:nvPr>
        </p:nvSpPr>
        <p:spPr>
          <a:xfrm>
            <a:off x="509955" y="1445798"/>
            <a:ext cx="6200334" cy="2718240"/>
          </a:xfrm>
        </p:spPr>
        <p:txBody>
          <a:bodyPr>
            <a:normAutofit fontScale="92500" lnSpcReduction="10000"/>
          </a:bodyPr>
          <a:lstStyle/>
          <a:p>
            <a:pPr marL="0" indent="0">
              <a:buNone/>
            </a:pPr>
            <a:r>
              <a:rPr lang="en-US" dirty="0"/>
              <a:t>Knowledge:</a:t>
            </a:r>
          </a:p>
          <a:p>
            <a:r>
              <a:rPr lang="en-US" dirty="0"/>
              <a:t>Organizational change management theories;</a:t>
            </a:r>
          </a:p>
          <a:p>
            <a:r>
              <a:rPr lang="en-US" dirty="0"/>
              <a:t>Impact of change on individuals;</a:t>
            </a:r>
          </a:p>
          <a:p>
            <a:r>
              <a:rPr lang="en-US" dirty="0"/>
              <a:t>Group dynamics;</a:t>
            </a:r>
          </a:p>
          <a:p>
            <a:r>
              <a:rPr lang="en-US" dirty="0"/>
              <a:t>Impact analysis;</a:t>
            </a:r>
          </a:p>
          <a:p>
            <a:r>
              <a:rPr lang="en-US" dirty="0"/>
              <a:t>Motivation theory;</a:t>
            </a:r>
          </a:p>
          <a:p>
            <a:r>
              <a:rPr lang="en-US" dirty="0"/>
              <a:t>Theory of change.</a:t>
            </a:r>
          </a:p>
        </p:txBody>
      </p:sp>
      <p:sp>
        <p:nvSpPr>
          <p:cNvPr id="6" name="Content Placeholder 2">
            <a:extLst>
              <a:ext uri="{FF2B5EF4-FFF2-40B4-BE49-F238E27FC236}">
                <a16:creationId xmlns:a16="http://schemas.microsoft.com/office/drawing/2014/main" id="{8B01F8E0-B747-4F12-BB48-70557CFECF6D}"/>
              </a:ext>
            </a:extLst>
          </p:cNvPr>
          <p:cNvSpPr txBox="1">
            <a:spLocks/>
          </p:cNvSpPr>
          <p:nvPr/>
        </p:nvSpPr>
        <p:spPr>
          <a:xfrm>
            <a:off x="509953" y="4337502"/>
            <a:ext cx="11172092" cy="20677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900" dirty="0"/>
              <a:t>Skills and Abilities:</a:t>
            </a:r>
          </a:p>
          <a:p>
            <a:r>
              <a:rPr lang="en-US" sz="1900" dirty="0"/>
              <a:t>Assessing an individual’s or organization's change capacity and capability;</a:t>
            </a:r>
          </a:p>
          <a:p>
            <a:r>
              <a:rPr lang="en-US" sz="1900" dirty="0"/>
              <a:t>Interventions on behavior of individuals and groups;</a:t>
            </a:r>
          </a:p>
          <a:p>
            <a:r>
              <a:rPr lang="en-US" sz="1900" dirty="0"/>
              <a:t>Dealing with resistance to change.</a:t>
            </a:r>
          </a:p>
        </p:txBody>
      </p:sp>
      <p:sp>
        <p:nvSpPr>
          <p:cNvPr id="7" name="Content Placeholder 2">
            <a:extLst>
              <a:ext uri="{FF2B5EF4-FFF2-40B4-BE49-F238E27FC236}">
                <a16:creationId xmlns:a16="http://schemas.microsoft.com/office/drawing/2014/main" id="{0FA06D5F-5521-4E03-87E3-F8E5A8CF0C7C}"/>
              </a:ext>
            </a:extLst>
          </p:cNvPr>
          <p:cNvSpPr txBox="1">
            <a:spLocks/>
          </p:cNvSpPr>
          <p:nvPr/>
        </p:nvSpPr>
        <p:spPr>
          <a:xfrm>
            <a:off x="6644637" y="1445798"/>
            <a:ext cx="4933072" cy="20677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900" dirty="0"/>
              <a:t>Related people competence elements:</a:t>
            </a:r>
          </a:p>
          <a:p>
            <a:r>
              <a:rPr lang="en-US" sz="1900" dirty="0"/>
              <a:t>Personal communication;</a:t>
            </a:r>
          </a:p>
          <a:p>
            <a:r>
              <a:rPr lang="en-US" sz="1900" dirty="0"/>
              <a:t>Leadership;</a:t>
            </a:r>
          </a:p>
          <a:p>
            <a:r>
              <a:rPr lang="en-US" sz="1900" dirty="0"/>
              <a:t>Resourcefulness.</a:t>
            </a:r>
          </a:p>
        </p:txBody>
      </p:sp>
    </p:spTree>
    <p:extLst>
      <p:ext uri="{BB962C8B-B14F-4D97-AF65-F5344CB8AC3E}">
        <p14:creationId xmlns:p14="http://schemas.microsoft.com/office/powerpoint/2010/main" val="268514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55F9-2E07-46CC-A79F-4EDD9E6EA212}"/>
              </a:ext>
            </a:extLst>
          </p:cNvPr>
          <p:cNvSpPr>
            <a:spLocks noGrp="1"/>
          </p:cNvSpPr>
          <p:nvPr>
            <p:ph type="title"/>
          </p:nvPr>
        </p:nvSpPr>
        <p:spPr>
          <a:xfrm>
            <a:off x="646111" y="452718"/>
            <a:ext cx="9404723" cy="1400530"/>
          </a:xfrm>
        </p:spPr>
        <p:txBody>
          <a:bodyPr/>
          <a:lstStyle/>
          <a:p>
            <a:r>
              <a:rPr lang="en-US" dirty="0"/>
              <a:t>Assess the adaptability to change of the organizations</a:t>
            </a:r>
          </a:p>
        </p:txBody>
      </p:sp>
      <p:sp>
        <p:nvSpPr>
          <p:cNvPr id="3" name="Content Placeholder 2">
            <a:extLst>
              <a:ext uri="{FF2B5EF4-FFF2-40B4-BE49-F238E27FC236}">
                <a16:creationId xmlns:a16="http://schemas.microsoft.com/office/drawing/2014/main" id="{8D8E7731-0023-47BA-9D51-2EE8BC963E27}"/>
              </a:ext>
            </a:extLst>
          </p:cNvPr>
          <p:cNvSpPr>
            <a:spLocks noGrp="1"/>
          </p:cNvSpPr>
          <p:nvPr>
            <p:ph idx="1"/>
          </p:nvPr>
        </p:nvSpPr>
        <p:spPr/>
        <p:txBody>
          <a:bodyPr>
            <a:normAutofit lnSpcReduction="10000"/>
          </a:bodyPr>
          <a:lstStyle/>
          <a:p>
            <a:pPr marL="0" indent="0">
              <a:buNone/>
            </a:pPr>
            <a:r>
              <a:rPr lang="en-US" dirty="0"/>
              <a:t>Organizations and people have limited capacity capability and willingness to change.</a:t>
            </a:r>
          </a:p>
          <a:p>
            <a:pPr marL="0" indent="0">
              <a:buNone/>
            </a:pPr>
            <a:endParaRPr lang="en-US" dirty="0"/>
          </a:p>
          <a:p>
            <a:pPr marL="0" indent="0">
              <a:buNone/>
            </a:pPr>
            <a:r>
              <a:rPr lang="en-US" dirty="0"/>
              <a:t>Measure:</a:t>
            </a:r>
          </a:p>
          <a:p>
            <a:r>
              <a:rPr lang="en-US" dirty="0"/>
              <a:t>Analyses the adaptability to the required change, based on previous successful and unsuccessful changes in the organization;</a:t>
            </a:r>
          </a:p>
          <a:p>
            <a:r>
              <a:rPr lang="en-US" dirty="0"/>
              <a:t>Assesses possible areas for resistance to the change;</a:t>
            </a:r>
          </a:p>
          <a:p>
            <a:r>
              <a:rPr lang="en-US" dirty="0"/>
              <a:t>Recognizes and influences circumstances which can improve the adaptability;</a:t>
            </a:r>
          </a:p>
          <a:p>
            <a:r>
              <a:rPr lang="en-US" dirty="0"/>
              <a:t>Takes action when the required or expected change or transformation is not within the capabilities of the organizations.</a:t>
            </a:r>
          </a:p>
        </p:txBody>
      </p:sp>
    </p:spTree>
    <p:extLst>
      <p:ext uri="{BB962C8B-B14F-4D97-AF65-F5344CB8AC3E}">
        <p14:creationId xmlns:p14="http://schemas.microsoft.com/office/powerpoint/2010/main" val="277361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218D-7BAA-46F2-BD78-8AB9D15A3B52}"/>
              </a:ext>
            </a:extLst>
          </p:cNvPr>
          <p:cNvSpPr>
            <a:spLocks noGrp="1"/>
          </p:cNvSpPr>
          <p:nvPr>
            <p:ph type="title"/>
          </p:nvPr>
        </p:nvSpPr>
        <p:spPr/>
        <p:txBody>
          <a:bodyPr/>
          <a:lstStyle/>
          <a:p>
            <a:r>
              <a:rPr lang="en-US" dirty="0"/>
              <a:t>Identify change requirements and transformation opportunities</a:t>
            </a:r>
          </a:p>
        </p:txBody>
      </p:sp>
      <p:sp>
        <p:nvSpPr>
          <p:cNvPr id="3" name="Content Placeholder 2">
            <a:extLst>
              <a:ext uri="{FF2B5EF4-FFF2-40B4-BE49-F238E27FC236}">
                <a16:creationId xmlns:a16="http://schemas.microsoft.com/office/drawing/2014/main" id="{95C43723-9C59-497F-8C89-B84199FA4884}"/>
              </a:ext>
            </a:extLst>
          </p:cNvPr>
          <p:cNvSpPr>
            <a:spLocks noGrp="1"/>
          </p:cNvSpPr>
          <p:nvPr>
            <p:ph idx="1"/>
          </p:nvPr>
        </p:nvSpPr>
        <p:spPr/>
        <p:txBody>
          <a:bodyPr>
            <a:normAutofit/>
          </a:bodyPr>
          <a:lstStyle/>
          <a:p>
            <a:pPr marL="0" indent="0">
              <a:buNone/>
            </a:pPr>
            <a:r>
              <a:rPr lang="en-US" dirty="0"/>
              <a:t>Organizational requirements and the project's context are analyzed to  determine which transformation or business changes needs to occur and when, and determine which societal groups can and should be influenced by the project</a:t>
            </a:r>
          </a:p>
          <a:p>
            <a:pPr marL="0" indent="0">
              <a:buNone/>
            </a:pPr>
            <a:endParaRPr lang="en-US" dirty="0"/>
          </a:p>
          <a:p>
            <a:pPr marL="0" indent="0">
              <a:buNone/>
            </a:pPr>
            <a:r>
              <a:rPr lang="en-US" dirty="0"/>
              <a:t>Measures:</a:t>
            </a:r>
          </a:p>
          <a:p>
            <a:r>
              <a:rPr lang="en-US" dirty="0"/>
              <a:t>Identifies groups and individuals affected by change;</a:t>
            </a:r>
          </a:p>
          <a:p>
            <a:r>
              <a:rPr lang="en-US" dirty="0"/>
              <a:t>Maps group interests;</a:t>
            </a:r>
          </a:p>
          <a:p>
            <a:r>
              <a:rPr lang="en-US" dirty="0"/>
              <a:t>Identifies change requirements and opportunities regularly;</a:t>
            </a:r>
          </a:p>
          <a:p>
            <a:r>
              <a:rPr lang="en-US" dirty="0"/>
              <a:t>Adapts to changing interests and situations.</a:t>
            </a:r>
          </a:p>
        </p:txBody>
      </p:sp>
    </p:spTree>
    <p:extLst>
      <p:ext uri="{BB962C8B-B14F-4D97-AF65-F5344CB8AC3E}">
        <p14:creationId xmlns:p14="http://schemas.microsoft.com/office/powerpoint/2010/main" val="128906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DC3A-57AD-423C-B03D-14F1343D6741}"/>
              </a:ext>
            </a:extLst>
          </p:cNvPr>
          <p:cNvSpPr>
            <a:spLocks noGrp="1"/>
          </p:cNvSpPr>
          <p:nvPr>
            <p:ph type="title"/>
          </p:nvPr>
        </p:nvSpPr>
        <p:spPr/>
        <p:txBody>
          <a:bodyPr/>
          <a:lstStyle/>
          <a:p>
            <a:r>
              <a:rPr lang="en-US" dirty="0"/>
              <a:t>Develop change and transformation strategy</a:t>
            </a:r>
          </a:p>
        </p:txBody>
      </p:sp>
      <p:sp>
        <p:nvSpPr>
          <p:cNvPr id="3" name="Content Placeholder 2">
            <a:extLst>
              <a:ext uri="{FF2B5EF4-FFF2-40B4-BE49-F238E27FC236}">
                <a16:creationId xmlns:a16="http://schemas.microsoft.com/office/drawing/2014/main" id="{9E833BFB-13F4-4702-AD14-490A64F02C85}"/>
              </a:ext>
            </a:extLst>
          </p:cNvPr>
          <p:cNvSpPr>
            <a:spLocks noGrp="1"/>
          </p:cNvSpPr>
          <p:nvPr>
            <p:ph idx="1"/>
          </p:nvPr>
        </p:nvSpPr>
        <p:spPr>
          <a:xfrm>
            <a:off x="646110" y="2052918"/>
            <a:ext cx="11367699" cy="4195481"/>
          </a:xfrm>
        </p:spPr>
        <p:txBody>
          <a:bodyPr>
            <a:normAutofit fontScale="85000" lnSpcReduction="20000"/>
          </a:bodyPr>
          <a:lstStyle/>
          <a:p>
            <a:pPr marL="0" indent="0">
              <a:buNone/>
            </a:pPr>
            <a:r>
              <a:rPr lang="en-US" dirty="0"/>
              <a:t>A change strategy is developed by the individual to address the envisioned changes or transformations. Learning, monitoring and assessing what works and what doesn't and in  which situations. Change plans can sometimes be planned and structured, but can also be focused on group behaviors, on power, on learning, on emergence.</a:t>
            </a:r>
          </a:p>
          <a:p>
            <a:pPr marL="0" indent="0">
              <a:buNone/>
            </a:pPr>
            <a:endParaRPr lang="en-US" dirty="0"/>
          </a:p>
          <a:p>
            <a:pPr marL="0" indent="0">
              <a:buNone/>
            </a:pPr>
            <a:r>
              <a:rPr lang="en-US" dirty="0"/>
              <a:t>Measures:</a:t>
            </a:r>
          </a:p>
          <a:p>
            <a:r>
              <a:rPr lang="en-US" dirty="0"/>
              <a:t>Identifies societal, organizational and personal change or transformation strategies, recognizing, for example, innovators, early adopters, the majority and laggards;</a:t>
            </a:r>
          </a:p>
          <a:p>
            <a:r>
              <a:rPr lang="en-US" dirty="0"/>
              <a:t>Collaborates with others to validate strategies;</a:t>
            </a:r>
          </a:p>
          <a:p>
            <a:r>
              <a:rPr lang="en-US" dirty="0"/>
              <a:t>Documents strategies into a comprehensive change plan;</a:t>
            </a:r>
          </a:p>
          <a:p>
            <a:r>
              <a:rPr lang="en-US" dirty="0"/>
              <a:t>Develops a step-by-step approach if this is required;</a:t>
            </a:r>
          </a:p>
          <a:p>
            <a:r>
              <a:rPr lang="en-US" dirty="0"/>
              <a:t>Regularly adapts the change or transformation plan to incorporate lessons learned and changes in the project's environment, or in society;</a:t>
            </a:r>
          </a:p>
          <a:p>
            <a:r>
              <a:rPr lang="en-US" dirty="0"/>
              <a:t>Regularly adapts the strategy because the change has succeeded and benefits have been achieved</a:t>
            </a:r>
          </a:p>
        </p:txBody>
      </p:sp>
    </p:spTree>
    <p:extLst>
      <p:ext uri="{BB962C8B-B14F-4D97-AF65-F5344CB8AC3E}">
        <p14:creationId xmlns:p14="http://schemas.microsoft.com/office/powerpoint/2010/main" val="243693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CC2D-AA03-4719-BB0E-2F5A56028631}"/>
              </a:ext>
            </a:extLst>
          </p:cNvPr>
          <p:cNvSpPr>
            <a:spLocks noGrp="1"/>
          </p:cNvSpPr>
          <p:nvPr>
            <p:ph type="title"/>
          </p:nvPr>
        </p:nvSpPr>
        <p:spPr>
          <a:xfrm>
            <a:off x="646111" y="452718"/>
            <a:ext cx="10664314" cy="1400530"/>
          </a:xfrm>
        </p:spPr>
        <p:txBody>
          <a:bodyPr/>
          <a:lstStyle/>
          <a:p>
            <a:r>
              <a:rPr lang="fr-FR" dirty="0"/>
              <a:t>Implement change or transformation management strategy</a:t>
            </a:r>
            <a:endParaRPr lang="en-US" dirty="0"/>
          </a:p>
        </p:txBody>
      </p:sp>
      <p:sp>
        <p:nvSpPr>
          <p:cNvPr id="3" name="Content Placeholder 2">
            <a:extLst>
              <a:ext uri="{FF2B5EF4-FFF2-40B4-BE49-F238E27FC236}">
                <a16:creationId xmlns:a16="http://schemas.microsoft.com/office/drawing/2014/main" id="{F6ED8A24-F9CC-4FA0-BA96-B22F55D6E3A5}"/>
              </a:ext>
            </a:extLst>
          </p:cNvPr>
          <p:cNvSpPr>
            <a:spLocks noGrp="1"/>
          </p:cNvSpPr>
          <p:nvPr>
            <p:ph idx="1"/>
          </p:nvPr>
        </p:nvSpPr>
        <p:spPr/>
        <p:txBody>
          <a:bodyPr>
            <a:normAutofit fontScale="92500" lnSpcReduction="20000"/>
          </a:bodyPr>
          <a:lstStyle/>
          <a:p>
            <a:pPr marL="0" indent="0">
              <a:buNone/>
            </a:pPr>
            <a:r>
              <a:rPr lang="en-US" dirty="0"/>
              <a:t>Based on the change strategy, a set of possible interventions is planned. Once a change is made, measures should be taken to sustain the change and to help organizations and individuals to avoid falling back into old behavior.</a:t>
            </a:r>
          </a:p>
          <a:p>
            <a:pPr marL="0" indent="0">
              <a:buNone/>
            </a:pPr>
            <a:endParaRPr lang="en-US" dirty="0"/>
          </a:p>
          <a:p>
            <a:pPr marL="0" indent="0">
              <a:buNone/>
            </a:pPr>
            <a:r>
              <a:rPr lang="en-US" dirty="0"/>
              <a:t>Measures:</a:t>
            </a:r>
          </a:p>
          <a:p>
            <a:r>
              <a:rPr lang="en-US" dirty="0"/>
              <a:t>Designs a coherent intervention plan;</a:t>
            </a:r>
          </a:p>
          <a:p>
            <a:r>
              <a:rPr lang="en-US" dirty="0"/>
              <a:t>Implements selected interventions;</a:t>
            </a:r>
          </a:p>
          <a:p>
            <a:r>
              <a:rPr lang="en-US" dirty="0"/>
              <a:t>Leads or organizes workshops and training;</a:t>
            </a:r>
          </a:p>
          <a:p>
            <a:r>
              <a:rPr lang="en-US" dirty="0"/>
              <a:t>Addresses resistance to change;</a:t>
            </a:r>
          </a:p>
          <a:p>
            <a:r>
              <a:rPr lang="en-US" dirty="0"/>
              <a:t>Organizes and implements mass media interventions;</a:t>
            </a:r>
          </a:p>
          <a:p>
            <a:r>
              <a:rPr lang="en-US" dirty="0"/>
              <a:t>Uses reinforcement techniques to ensure new behavior is sustainable.</a:t>
            </a:r>
          </a:p>
        </p:txBody>
      </p:sp>
    </p:spTree>
    <p:extLst>
      <p:ext uri="{BB962C8B-B14F-4D97-AF65-F5344CB8AC3E}">
        <p14:creationId xmlns:p14="http://schemas.microsoft.com/office/powerpoint/2010/main" val="147678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TotalTime>
  <Words>728</Words>
  <Application>Microsoft Office PowerPoint</Application>
  <PresentationFormat>Widescreen</PresentationFormat>
  <Paragraphs>79</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CHANGE AND TRANSFORMATION</vt:lpstr>
      <vt:lpstr>Introduction</vt:lpstr>
      <vt:lpstr>Change and Transformation</vt:lpstr>
      <vt:lpstr>Change and Transformation</vt:lpstr>
      <vt:lpstr>Assess the adaptability to change of the organizations</vt:lpstr>
      <vt:lpstr>Identify change requirements and transformation opportunities</vt:lpstr>
      <vt:lpstr>Develop change and transformation strategy</vt:lpstr>
      <vt:lpstr>Implement change or transformation management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AND TRANSFORMATION</dc:title>
  <dc:creator>José Miguel Marques Touret</dc:creator>
  <cp:lastModifiedBy>José Miguel Marques Touret</cp:lastModifiedBy>
  <cp:revision>5</cp:revision>
  <dcterms:created xsi:type="dcterms:W3CDTF">2017-11-11T17:38:15Z</dcterms:created>
  <dcterms:modified xsi:type="dcterms:W3CDTF">2017-11-11T18:25:10Z</dcterms:modified>
</cp:coreProperties>
</file>