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6" r:id="rId11"/>
    <p:sldId id="271" r:id="rId12"/>
    <p:sldId id="267" r:id="rId13"/>
    <p:sldId id="272" r:id="rId14"/>
    <p:sldId id="273" r:id="rId15"/>
    <p:sldId id="274" r:id="rId16"/>
    <p:sldId id="275" r:id="rId17"/>
    <p:sldId id="265" r:id="rId18"/>
    <p:sldId id="268" r:id="rId19"/>
    <p:sldId id="270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8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4479-767B-4439-BDF4-DBF8ED82A0CC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A92C-8717-43AC-A40D-03375793597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Say the swagger API is responsible for all information </a:t>
            </a:r>
            <a:r>
              <a:rPr lang="en-US" dirty="0" err="1" smtClean="0"/>
              <a:t>adquired</a:t>
            </a:r>
            <a:r>
              <a:rPr lang="en-US" dirty="0" smtClean="0"/>
              <a:t> and configurations of the endpoints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Say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first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request</a:t>
            </a:r>
            <a:r>
              <a:rPr lang="pt-PT" baseline="0" dirty="0" smtClean="0"/>
              <a:t> to server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data can </a:t>
            </a:r>
            <a:r>
              <a:rPr lang="pt-PT" baseline="0" dirty="0" err="1" smtClean="0"/>
              <a:t>be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preserved</a:t>
            </a:r>
            <a:r>
              <a:rPr lang="pt-PT" baseline="0" dirty="0" smtClean="0"/>
              <a:t> as cache.</a:t>
            </a:r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Say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baseline="0" dirty="0" smtClean="0"/>
              <a:t> no </a:t>
            </a:r>
            <a:r>
              <a:rPr lang="pt-PT" baseline="0" dirty="0" err="1" smtClean="0"/>
              <a:t>necessity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send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request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server </a:t>
            </a:r>
            <a:r>
              <a:rPr lang="pt-PT" baseline="0" dirty="0" err="1" smtClean="0"/>
              <a:t>if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its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already</a:t>
            </a:r>
            <a:r>
              <a:rPr lang="pt-PT" baseline="0" dirty="0" smtClean="0"/>
              <a:t> in cache.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chosen</a:t>
            </a:r>
            <a:r>
              <a:rPr lang="pt-PT" dirty="0" smtClean="0"/>
              <a:t> </a:t>
            </a:r>
            <a:r>
              <a:rPr lang="pt-PT" dirty="0" err="1" smtClean="0"/>
              <a:t>tactic</a:t>
            </a:r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advantages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caching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Say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baseline="0" dirty="0" smtClean="0"/>
              <a:t> copies </a:t>
            </a:r>
            <a:r>
              <a:rPr lang="pt-PT" baseline="0" dirty="0" err="1" smtClean="0"/>
              <a:t>need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remain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consistent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synchronized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baseline="0" dirty="0" smtClean="0"/>
              <a:t> os </a:t>
            </a:r>
            <a:r>
              <a:rPr lang="pt-PT" baseline="0" dirty="0" err="1" smtClean="0"/>
              <a:t>syncronous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Execution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chosen</a:t>
            </a:r>
            <a:r>
              <a:rPr lang="pt-PT" dirty="0" smtClean="0"/>
              <a:t> </a:t>
            </a:r>
            <a:r>
              <a:rPr lang="pt-PT" dirty="0" err="1" smtClean="0"/>
              <a:t>tactic</a:t>
            </a:r>
            <a:r>
              <a:rPr lang="pt-P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Talk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about</a:t>
            </a:r>
            <a:r>
              <a:rPr lang="pt-PT" baseline="0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Asyncronous</a:t>
            </a:r>
            <a:r>
              <a:rPr lang="pt-PT" dirty="0" smtClean="0"/>
              <a:t> </a:t>
            </a:r>
            <a:r>
              <a:rPr lang="pt-PT" dirty="0" err="1" smtClean="0"/>
              <a:t>Execution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3193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possible</a:t>
            </a:r>
            <a:r>
              <a:rPr lang="pt-PT" dirty="0" smtClean="0"/>
              <a:t> </a:t>
            </a:r>
            <a:r>
              <a:rPr lang="pt-PT" dirty="0" err="1" smtClean="0"/>
              <a:t>relations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Performance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Say this case Scenario is mainly to not allow other services to reach a fail state, but also has small improvement on performance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baseline="0" dirty="0" smtClean="0"/>
              <a:t> </a:t>
            </a:r>
            <a:r>
              <a:rPr lang="en-US" baseline="0" dirty="0" smtClean="0"/>
              <a:t>Show that the Service C was faulty and it Fail fast to not fail the user requests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Netflix </a:t>
            </a:r>
            <a:r>
              <a:rPr lang="en-US" dirty="0" err="1" smtClean="0"/>
              <a:t>Hystrix</a:t>
            </a:r>
            <a:r>
              <a:rPr lang="en-US" dirty="0" smtClean="0"/>
              <a:t> verifies if any Service is faulty and decides if it fast fails due to that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migration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monolith</a:t>
            </a:r>
            <a:r>
              <a:rPr lang="pt-PT" dirty="0" smtClean="0"/>
              <a:t> to </a:t>
            </a:r>
            <a:r>
              <a:rPr lang="pt-PT" dirty="0" err="1" smtClean="0"/>
              <a:t>microservice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what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Squarespace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service</a:t>
            </a:r>
            <a:r>
              <a:rPr lang="pt-PT" baseline="0" dirty="0" smtClean="0"/>
              <a:t> core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service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client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baseline="0" dirty="0" smtClean="0"/>
              <a:t> </a:t>
            </a:r>
            <a:r>
              <a:rPr lang="pt-PT" dirty="0" err="1" smtClean="0"/>
              <a:t>Explain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need</a:t>
            </a:r>
            <a:r>
              <a:rPr lang="pt-PT" baseline="0" dirty="0" smtClean="0"/>
              <a:t> for </a:t>
            </a:r>
            <a:r>
              <a:rPr lang="pt-PT" baseline="0" dirty="0" err="1" smtClean="0"/>
              <a:t>Service</a:t>
            </a:r>
            <a:r>
              <a:rPr lang="pt-PT" baseline="0" dirty="0" smtClean="0"/>
              <a:t> Core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it’s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functionalities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need</a:t>
            </a:r>
            <a:r>
              <a:rPr lang="pt-PT" dirty="0" smtClean="0"/>
              <a:t> for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it’s</a:t>
            </a:r>
            <a:r>
              <a:rPr lang="pt-PT" dirty="0" smtClean="0"/>
              <a:t> </a:t>
            </a:r>
            <a:r>
              <a:rPr lang="pt-PT" dirty="0" err="1" smtClean="0"/>
              <a:t>functionalities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 </a:t>
            </a:r>
            <a:r>
              <a:rPr lang="pt-PT" dirty="0" err="1" smtClean="0"/>
              <a:t>Explain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stakeholder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Usability - say how it is necessary to be easy to create and configure a website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Performance - requests of each website must not have much latency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Availability - it is imperative to have </a:t>
            </a:r>
            <a:r>
              <a:rPr lang="en-US" dirty="0" err="1" smtClean="0"/>
              <a:t>minimun</a:t>
            </a:r>
            <a:r>
              <a:rPr lang="en-US" dirty="0" smtClean="0"/>
              <a:t> downtime of the clients website and all services provided for then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Specify that the UI allows to change the endpoint configurations without deploying each time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Showcase the UI for endpoints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A92C-8717-43AC-A40D-03375793597C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/>
              <a:t>Clique para editar os estilos</a:t>
            </a:r>
          </a:p>
          <a:p>
            <a:pPr lvl="1" eaLnBrk="1" latinLnBrk="0" hangingPunct="1"/>
            <a:r>
              <a:rPr kumimoji="0" lang="pt-PT"/>
              <a:t>Segundo nível</a:t>
            </a:r>
          </a:p>
          <a:p>
            <a:pPr lvl="2" eaLnBrk="1" latinLnBrk="0" hangingPunct="1"/>
            <a:r>
              <a:rPr kumimoji="0" lang="pt-PT"/>
              <a:t>Terceiro nível</a:t>
            </a:r>
          </a:p>
          <a:p>
            <a:pPr lvl="3" eaLnBrk="1" latinLnBrk="0" hangingPunct="1"/>
            <a:r>
              <a:rPr kumimoji="0" lang="pt-PT"/>
              <a:t>Quarto nível</a:t>
            </a:r>
          </a:p>
          <a:p>
            <a:pPr lvl="4" eaLnBrk="1" latinLnBrk="0" hangingPunct="1"/>
            <a:r>
              <a:rPr kumimoji="0" lang="pt-PT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74DF3E-3733-47E9-8522-29B673CE83D8}" type="datetimeFigureOut">
              <a:rPr lang="pt-PT" smtClean="0"/>
              <a:pPr/>
              <a:t>05/11/2017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AB3469-ECD4-473D-BD3C-477F89A8E0C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650" y="438136"/>
            <a:ext cx="6924700" cy="1276352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dirty="0" err="1"/>
              <a:t>Microservices</a:t>
            </a:r>
            <a:r>
              <a:rPr lang="pt-PT" dirty="0"/>
              <a:t> @ </a:t>
            </a:r>
            <a:r>
              <a:rPr lang="pt-PT" dirty="0" err="1"/>
              <a:t>Squarespace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9650" y="1714488"/>
            <a:ext cx="6924700" cy="1428760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sz="2800" dirty="0"/>
              <a:t>Software </a:t>
            </a:r>
            <a:r>
              <a:rPr lang="pt-PT" sz="2800" dirty="0" err="1"/>
              <a:t>Architectures</a:t>
            </a:r>
            <a:endParaRPr lang="pt-PT" sz="2800" dirty="0"/>
          </a:p>
          <a:p>
            <a:pPr algn="ctr"/>
            <a:r>
              <a:rPr lang="pt-PT" sz="2800" dirty="0"/>
              <a:t>Case </a:t>
            </a:r>
            <a:r>
              <a:rPr lang="pt-PT" sz="2800" dirty="0" err="1"/>
              <a:t>Study</a:t>
            </a:r>
            <a:r>
              <a:rPr lang="pt-PT" sz="2800" dirty="0"/>
              <a:t> 3</a:t>
            </a:r>
          </a:p>
          <a:p>
            <a:pPr algn="ctr"/>
            <a:r>
              <a:rPr lang="pt-PT" sz="2800" dirty="0" err="1"/>
              <a:t>Assignment</a:t>
            </a:r>
            <a:r>
              <a:rPr lang="pt-PT" sz="2800" dirty="0"/>
              <a:t> 1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73931" y="4929198"/>
            <a:ext cx="6996138" cy="1500198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</a:t>
            </a:r>
            <a:r>
              <a:rPr kumimoji="0" lang="pt-PT" sz="2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pt-PT" sz="2000" dirty="0">
                <a:solidFill>
                  <a:srgbClr val="FFFFFF"/>
                </a:solidFill>
              </a:rPr>
              <a:t>77459 – Henrique Lourenço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pt-PT" sz="2000" dirty="0">
                <a:solidFill>
                  <a:srgbClr val="FFFFFF"/>
                </a:solidFill>
              </a:rPr>
              <a:t>78215 – José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Touret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pt-PT" sz="2000" dirty="0">
                <a:solidFill>
                  <a:srgbClr val="FFFFFF"/>
                </a:solidFill>
              </a:rPr>
              <a:t>90856 – Lourenço Palma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pt-PT" sz="2000" dirty="0">
                <a:solidFill>
                  <a:srgbClr val="FFFFFF"/>
                </a:solidFill>
              </a:rPr>
              <a:t>90858 – Miguel Garrido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Usability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r>
              <a:rPr lang="pt-PT" dirty="0" err="1"/>
              <a:t>Tactic</a:t>
            </a:r>
            <a:r>
              <a:rPr lang="pt-PT" dirty="0"/>
              <a:t>: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Initiative</a:t>
            </a:r>
            <a:r>
              <a:rPr lang="pt-PT" dirty="0"/>
              <a:t> </a:t>
            </a:r>
            <a:r>
              <a:rPr lang="pt-PT" dirty="0">
                <a:sym typeface="Wingdings" pitchFamily="2" charset="2"/>
              </a:rPr>
              <a:t> </a:t>
            </a:r>
            <a:r>
              <a:rPr lang="pt-PT" dirty="0" err="1">
                <a:sym typeface="Wingdings" pitchFamily="2" charset="2"/>
              </a:rPr>
              <a:t>Maintain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Task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Model</a:t>
            </a:r>
            <a:endParaRPr lang="pt-PT" dirty="0">
              <a:sym typeface="Wingdings" pitchFamily="2" charset="2"/>
            </a:endParaRPr>
          </a:p>
          <a:p>
            <a:endParaRPr lang="pt-PT" dirty="0">
              <a:sym typeface="Wingdings" pitchFamily="2" charset="2"/>
            </a:endParaRPr>
          </a:p>
          <a:p>
            <a:r>
              <a:rPr lang="pt-PT" dirty="0">
                <a:sym typeface="Wingdings" pitchFamily="2" charset="2"/>
              </a:rPr>
              <a:t>API </a:t>
            </a:r>
            <a:r>
              <a:rPr lang="pt-PT" dirty="0" err="1">
                <a:sym typeface="Wingdings" pitchFamily="2" charset="2"/>
              </a:rPr>
              <a:t>documentation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is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embed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into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the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service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using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Swagger</a:t>
            </a:r>
            <a:r>
              <a:rPr lang="pt-PT" dirty="0">
                <a:sym typeface="Wingdings" pitchFamily="2" charset="2"/>
              </a:rPr>
              <a:t> to </a:t>
            </a:r>
            <a:r>
              <a:rPr lang="pt-PT" dirty="0" err="1">
                <a:sym typeface="Wingdings" pitchFamily="2" charset="2"/>
              </a:rPr>
              <a:t>obtain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information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about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endpoints</a:t>
            </a:r>
            <a:endParaRPr lang="pt-PT" dirty="0">
              <a:sym typeface="Wingdings" pitchFamily="2" charset="2"/>
            </a:endParaRPr>
          </a:p>
          <a:p>
            <a:endParaRPr lang="pt-PT" dirty="0">
              <a:sym typeface="Wingdings" pitchFamily="2" charset="2"/>
            </a:endParaRPr>
          </a:p>
          <a:p>
            <a:r>
              <a:rPr lang="pt-PT" dirty="0" err="1">
                <a:sym typeface="Wingdings" pitchFamily="2" charset="2"/>
              </a:rPr>
              <a:t>Its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possible</a:t>
            </a:r>
            <a:r>
              <a:rPr lang="pt-PT" dirty="0">
                <a:sym typeface="Wingdings" pitchFamily="2" charset="2"/>
              </a:rPr>
              <a:t> to </a:t>
            </a:r>
            <a:r>
              <a:rPr lang="pt-PT" dirty="0" err="1">
                <a:sym typeface="Wingdings" pitchFamily="2" charset="2"/>
              </a:rPr>
              <a:t>try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out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the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edpoints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in</a:t>
            </a:r>
            <a:r>
              <a:rPr lang="pt-PT" dirty="0">
                <a:sym typeface="Wingdings" pitchFamily="2" charset="2"/>
              </a:rPr>
              <a:t> </a:t>
            </a:r>
            <a:r>
              <a:rPr lang="pt-PT" dirty="0" err="1">
                <a:sym typeface="Wingdings" pitchFamily="2" charset="2"/>
              </a:rPr>
              <a:t>the</a:t>
            </a:r>
            <a:r>
              <a:rPr lang="pt-PT" dirty="0">
                <a:sym typeface="Wingdings" pitchFamily="2" charset="2"/>
              </a:rPr>
              <a:t> UI</a:t>
            </a:r>
          </a:p>
          <a:p>
            <a:endParaRPr lang="pt-PT" dirty="0">
              <a:sym typeface="Wingdings" pitchFamily="2" charset="2"/>
            </a:endParaRPr>
          </a:p>
          <a:p>
            <a:endParaRPr lang="pt-PT" dirty="0">
              <a:sym typeface="Wingdings" pitchFamily="2" charset="2"/>
            </a:endParaRPr>
          </a:p>
          <a:p>
            <a:endParaRPr lang="pt-P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2620" t="4169" r="2518" b="4112"/>
          <a:stretch>
            <a:fillRect/>
          </a:stretch>
        </p:blipFill>
        <p:spPr bwMode="auto">
          <a:xfrm>
            <a:off x="0" y="1412776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Performance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Scenario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5516" y="5053136"/>
            <a:ext cx="1368152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PT" sz="1600" dirty="0" err="1">
                <a:solidFill>
                  <a:schemeClr val="bg1"/>
                </a:solidFill>
              </a:rPr>
              <a:t>User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763688" y="4005064"/>
            <a:ext cx="1368152" cy="7200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PT" sz="1600" dirty="0">
                <a:solidFill>
                  <a:schemeClr val="bg1"/>
                </a:solidFill>
              </a:rPr>
              <a:t>User request to Server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3419872" y="4725144"/>
            <a:ext cx="1368152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PT" sz="1600" dirty="0" smtClean="0">
                <a:solidFill>
                  <a:schemeClr val="bg1"/>
                </a:solidFill>
              </a:rPr>
              <a:t>Normal </a:t>
            </a:r>
            <a:r>
              <a:rPr lang="pt-PT" sz="1600" dirty="0" err="1" smtClean="0">
                <a:solidFill>
                  <a:schemeClr val="bg1"/>
                </a:solidFill>
              </a:rPr>
              <a:t>Operation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3707904" y="3717032"/>
            <a:ext cx="1368152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Netflix Ribbon</a:t>
            </a:r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5148064" y="4005064"/>
            <a:ext cx="1368152" cy="1296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PT" sz="1600" dirty="0">
                <a:solidFill>
                  <a:schemeClr val="bg1"/>
                </a:solidFill>
              </a:rPr>
              <a:t>Get already cached request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6804248" y="5013176"/>
            <a:ext cx="1872208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 response</a:t>
            </a:r>
          </a:p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="" xmlns:p14="http://schemas.microsoft.com/office/powerpoint/2010/main" val="297405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Performance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75D59A2-18A0-48DF-85B7-C3D29F67F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45"/>
            <a:ext cx="9144000" cy="51435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Performance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647832-EC83-4BB4-A36F-D821B683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Tactic: Manage Resources </a:t>
            </a:r>
            <a:r>
              <a:rPr lang="en-GB" dirty="0">
                <a:sym typeface="Wingdings" pitchFamily="2" charset="2"/>
              </a:rPr>
              <a:t> Maintain Multiple copies of data.</a:t>
            </a:r>
            <a:endParaRPr lang="en-GB" dirty="0"/>
          </a:p>
          <a:p>
            <a:endParaRPr lang="en-GB" dirty="0"/>
          </a:p>
          <a:p>
            <a:r>
              <a:rPr lang="en-GB" dirty="0"/>
              <a:t>Cache user request responses using Netflix Ribbon</a:t>
            </a:r>
          </a:p>
          <a:p>
            <a:endParaRPr lang="en-GB" dirty="0"/>
          </a:p>
          <a:p>
            <a:r>
              <a:rPr lang="en-GB" dirty="0"/>
              <a:t>Every time a user does a request to the server it checks if the response is cached</a:t>
            </a:r>
          </a:p>
          <a:p>
            <a:endParaRPr lang="en-GB" dirty="0"/>
          </a:p>
          <a:p>
            <a:r>
              <a:rPr lang="en-GB" dirty="0"/>
              <a:t>If the response is cached it is not necessary to ask the server, vastly reducing response time</a:t>
            </a:r>
          </a:p>
          <a:p>
            <a:pPr marL="3657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8468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2620" t="4169" r="2518" b="4112"/>
          <a:stretch>
            <a:fillRect/>
          </a:stretch>
        </p:blipFill>
        <p:spPr bwMode="auto">
          <a:xfrm>
            <a:off x="0" y="1412776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Performance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Scenario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II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5516" y="5053136"/>
            <a:ext cx="1368152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PT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583668" y="4005064"/>
            <a:ext cx="1764196" cy="7200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  <a:r>
              <a:rPr lang="pt-PT" sz="1600" dirty="0">
                <a:solidFill>
                  <a:schemeClr val="bg1"/>
                </a:solidFill>
              </a:rPr>
              <a:t>s to multiple services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3419872" y="4725144"/>
            <a:ext cx="1368152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PT" sz="1600" dirty="0">
                <a:solidFill>
                  <a:schemeClr val="bg1"/>
                </a:solidFill>
              </a:rPr>
              <a:t>Normal </a:t>
            </a:r>
            <a:r>
              <a:rPr lang="pt-PT" sz="1600" dirty="0" err="1">
                <a:solidFill>
                  <a:schemeClr val="bg1"/>
                </a:solidFill>
              </a:rPr>
              <a:t>Operation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>
          <a:xfrm>
            <a:off x="3707904" y="3717032"/>
            <a:ext cx="1368152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RxJava</a:t>
            </a:r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5003540" y="4005064"/>
            <a:ext cx="1800708" cy="1296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PT" sz="1600" dirty="0">
                <a:solidFill>
                  <a:schemeClr val="bg1"/>
                </a:solidFill>
              </a:rPr>
              <a:t>Concurrent requests to multiple services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6804248" y="5013176"/>
            <a:ext cx="1872208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</a:t>
            </a:r>
            <a:r>
              <a:rPr lang="pt-PT" sz="1600" dirty="0">
                <a:solidFill>
                  <a:schemeClr val="bg1"/>
                </a:solidFill>
              </a:rPr>
              <a:t> time of</a:t>
            </a:r>
          </a:p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PT" sz="1600" dirty="0">
                <a:solidFill>
                  <a:schemeClr val="bg1"/>
                </a:solidFill>
              </a:rPr>
              <a:t>all requests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04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Performance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II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AD80A77-4715-44E4-9BCC-171FCEB5B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45"/>
            <a:ext cx="9144000" cy="5143500"/>
          </a:xfrm>
        </p:spPr>
      </p:pic>
    </p:spTree>
    <p:extLst>
      <p:ext uri="{BB962C8B-B14F-4D97-AF65-F5344CB8AC3E}">
        <p14:creationId xmlns="" xmlns:p14="http://schemas.microsoft.com/office/powerpoint/2010/main" val="20535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Performance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r>
              <a:rPr lang="pt-PT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II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647832-EC83-4BB4-A36F-D821B683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548"/>
            <a:ext cx="7467600" cy="4883772"/>
          </a:xfrm>
        </p:spPr>
        <p:txBody>
          <a:bodyPr>
            <a:normAutofit/>
          </a:bodyPr>
          <a:lstStyle/>
          <a:p>
            <a:r>
              <a:rPr lang="en-GB" sz="2600" dirty="0"/>
              <a:t>Tactic: Manage Resources </a:t>
            </a:r>
            <a:r>
              <a:rPr lang="en-GB" sz="2600" dirty="0">
                <a:sym typeface="Wingdings" pitchFamily="2" charset="2"/>
              </a:rPr>
              <a:t> Introduce concurrency.</a:t>
            </a:r>
            <a:endParaRPr lang="en-GB" sz="2600" dirty="0"/>
          </a:p>
          <a:p>
            <a:pPr marL="36576" indent="0">
              <a:buNone/>
            </a:pPr>
            <a:endParaRPr lang="en-GB" sz="2600" dirty="0"/>
          </a:p>
          <a:p>
            <a:r>
              <a:rPr lang="en-GB" sz="2600" dirty="0"/>
              <a:t>A service needs to request multiple services without data dependency between them</a:t>
            </a:r>
          </a:p>
          <a:p>
            <a:endParaRPr lang="en-GB" sz="2600" dirty="0"/>
          </a:p>
          <a:p>
            <a:r>
              <a:rPr lang="en-GB" sz="2600" dirty="0"/>
              <a:t>The service does the requests concurrently instead of waiting for each response</a:t>
            </a:r>
          </a:p>
          <a:p>
            <a:endParaRPr lang="en-GB" sz="2600" dirty="0"/>
          </a:p>
          <a:p>
            <a:endParaRPr lang="en-GB" sz="2600" dirty="0"/>
          </a:p>
          <a:p>
            <a:endParaRPr lang="en-GB" dirty="0"/>
          </a:p>
          <a:p>
            <a:pPr marL="3657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1957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 l="2620" t="4169" r="2518" b="4112"/>
          <a:stretch>
            <a:fillRect/>
          </a:stretch>
        </p:blipFill>
        <p:spPr bwMode="auto">
          <a:xfrm>
            <a:off x="0" y="1412776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Availability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Scenario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197768" y="5103846"/>
            <a:ext cx="1368152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PT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1763688" y="4005064"/>
            <a:ext cx="1368152" cy="11521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PT" sz="1600" dirty="0">
                <a:solidFill>
                  <a:schemeClr val="bg1"/>
                </a:solidFill>
              </a:rPr>
              <a:t>Service unavailable or has high latency issues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563888" y="4725144"/>
            <a:ext cx="1368152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</a:t>
            </a:r>
            <a:r>
              <a:rPr kumimoji="0" lang="pt-PT" sz="16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sz="1600" b="0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3707904" y="3717032"/>
            <a:ext cx="1368152" cy="57606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Netflix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Hystrix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5148064" y="4005064"/>
            <a:ext cx="1440160" cy="1800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pt-PT" sz="1600" dirty="0">
                <a:solidFill>
                  <a:schemeClr val="bg1"/>
                </a:solidFill>
              </a:rPr>
              <a:t>Service fails fast in order to prevent </a:t>
            </a:r>
            <a:r>
              <a:rPr lang="pt-PT" sz="1600" dirty="0" err="1">
                <a:solidFill>
                  <a:schemeClr val="bg1"/>
                </a:solidFill>
              </a:rPr>
              <a:t>latency</a:t>
            </a:r>
            <a:r>
              <a:rPr lang="pt-PT" sz="1600" dirty="0">
                <a:solidFill>
                  <a:schemeClr val="bg1"/>
                </a:solidFill>
              </a:rPr>
              <a:t> spread on other services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7110028" y="5013176"/>
            <a:ext cx="1512168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Availability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072016A-BD1D-4DA4-B14A-A1D98496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45"/>
            <a:ext cx="9144000" cy="51435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Availability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B76CBD-2529-4047-A213-951ACB63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Tactic: Prevent Faults </a:t>
            </a:r>
            <a:r>
              <a:rPr lang="en-GB" dirty="0">
                <a:sym typeface="Wingdings" pitchFamily="2" charset="2"/>
              </a:rPr>
              <a:t> Removal from service</a:t>
            </a:r>
          </a:p>
          <a:p>
            <a:endParaRPr lang="en-GB" dirty="0"/>
          </a:p>
          <a:p>
            <a:r>
              <a:rPr lang="en-GB" dirty="0"/>
              <a:t>Failure on a Service should not affect other services availability</a:t>
            </a:r>
          </a:p>
          <a:p>
            <a:endParaRPr lang="en-GB" dirty="0"/>
          </a:p>
          <a:p>
            <a:r>
              <a:rPr lang="en-GB" dirty="0"/>
              <a:t>Use Netflix </a:t>
            </a:r>
            <a:r>
              <a:rPr lang="en-GB" dirty="0" err="1"/>
              <a:t>Hystrix</a:t>
            </a:r>
            <a:r>
              <a:rPr lang="en-GB" dirty="0"/>
              <a:t> in other to fail fast problematic Service</a:t>
            </a:r>
          </a:p>
          <a:p>
            <a:endParaRPr lang="en-GB" dirty="0"/>
          </a:p>
          <a:p>
            <a:r>
              <a:rPr lang="en-GB" dirty="0"/>
              <a:t>Prevents other dependant Services of being affected</a:t>
            </a:r>
          </a:p>
          <a:p>
            <a:pPr marL="36576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4930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643050"/>
            <a:ext cx="6072230" cy="46256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PT" sz="2800" b="1" dirty="0"/>
              <a:t>Franklin </a:t>
            </a:r>
            <a:r>
              <a:rPr lang="pt-PT" sz="2800" b="1" dirty="0" err="1"/>
              <a:t>Angulo</a:t>
            </a:r>
            <a:r>
              <a:rPr lang="pt-PT" sz="2800" b="1" dirty="0"/>
              <a:t>, director </a:t>
            </a:r>
            <a:r>
              <a:rPr lang="pt-PT" sz="2800" b="1" dirty="0" err="1"/>
              <a:t>of</a:t>
            </a:r>
            <a:r>
              <a:rPr lang="pt-PT" sz="2800" b="1" dirty="0"/>
              <a:t> server </a:t>
            </a:r>
            <a:r>
              <a:rPr lang="pt-PT" sz="2800" b="1" dirty="0" err="1"/>
              <a:t>engineering</a:t>
            </a:r>
            <a:r>
              <a:rPr lang="pt-PT" sz="2800" b="1" dirty="0"/>
              <a:t> @ </a:t>
            </a:r>
            <a:r>
              <a:rPr lang="pt-PT" sz="2800" b="1" dirty="0" err="1"/>
              <a:t>Squarespace</a:t>
            </a:r>
            <a:endParaRPr lang="pt-PT" sz="2800" b="1" dirty="0"/>
          </a:p>
          <a:p>
            <a:pPr algn="ctr">
              <a:buNone/>
            </a:pPr>
            <a:endParaRPr lang="pt-PT" sz="2800" dirty="0"/>
          </a:p>
          <a:p>
            <a:pPr marL="0" indent="36513" algn="ctr">
              <a:buNone/>
            </a:pPr>
            <a:r>
              <a:rPr lang="pt-PT" sz="2800" dirty="0"/>
              <a:t>“</a:t>
            </a:r>
            <a:r>
              <a:rPr lang="pt-PT" sz="2800" dirty="0" err="1"/>
              <a:t>Squarespace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a </a:t>
            </a:r>
            <a:r>
              <a:rPr lang="pt-PT" sz="2800" dirty="0" err="1"/>
              <a:t>JavaShop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as </a:t>
            </a:r>
            <a:r>
              <a:rPr lang="pt-PT" sz="2800" dirty="0" err="1"/>
              <a:t>such</a:t>
            </a:r>
            <a:r>
              <a:rPr lang="pt-PT" sz="2800" dirty="0"/>
              <a:t> </a:t>
            </a:r>
            <a:r>
              <a:rPr lang="pt-PT" sz="2800" dirty="0" err="1"/>
              <a:t>we</a:t>
            </a:r>
            <a:r>
              <a:rPr lang="pt-PT" sz="2800" dirty="0"/>
              <a:t> </a:t>
            </a:r>
            <a:r>
              <a:rPr lang="pt-PT" sz="2800" dirty="0" err="1"/>
              <a:t>provide</a:t>
            </a:r>
            <a:r>
              <a:rPr lang="pt-PT" sz="2800" dirty="0"/>
              <a:t> </a:t>
            </a:r>
            <a:r>
              <a:rPr lang="pt-PT" sz="2800" dirty="0" err="1"/>
              <a:t>support</a:t>
            </a:r>
            <a:r>
              <a:rPr lang="pt-PT" sz="2800" dirty="0"/>
              <a:t> for Java </a:t>
            </a:r>
            <a:r>
              <a:rPr lang="pt-PT" sz="2800" dirty="0" err="1"/>
              <a:t>microservices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top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what</a:t>
            </a:r>
            <a:r>
              <a:rPr lang="pt-PT" sz="2800" dirty="0"/>
              <a:t> </a:t>
            </a:r>
            <a:r>
              <a:rPr lang="pt-PT" sz="2800" dirty="0" err="1"/>
              <a:t>we</a:t>
            </a:r>
            <a:r>
              <a:rPr lang="pt-PT" sz="2800" dirty="0"/>
              <a:t> </a:t>
            </a:r>
            <a:r>
              <a:rPr lang="pt-PT" sz="2800" dirty="0" err="1"/>
              <a:t>call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Service</a:t>
            </a:r>
            <a:r>
              <a:rPr lang="pt-PT" sz="2800" dirty="0"/>
              <a:t> Core”</a:t>
            </a:r>
          </a:p>
          <a:p>
            <a:pPr algn="ctr">
              <a:buNone/>
            </a:pPr>
            <a:endParaRPr lang="pt-PT" sz="2800" dirty="0"/>
          </a:p>
          <a:p>
            <a:pPr algn="ctr">
              <a:buNone/>
            </a:pPr>
            <a:endParaRPr lang="pt-PT" sz="2800" dirty="0"/>
          </a:p>
        </p:txBody>
      </p:sp>
      <p:pic>
        <p:nvPicPr>
          <p:cNvPr id="5" name="Imagem 4" descr="AAEAAQAAAAAAAAnGAAAAJDcwZTYxNWM0LTQxNTQtNDA0Yy1hZWFjLTA5N2Y0NWFhNDU2OQ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1643050"/>
            <a:ext cx="1714512" cy="171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squarespace-logo-horizontal-bla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37228" y="5166337"/>
            <a:ext cx="3869545" cy="1405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is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Squarespace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Marcador de Posição de Conteúdo 5" descr="sl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762919"/>
            <a:ext cx="7467600" cy="420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385762" y="5643578"/>
            <a:ext cx="3114668" cy="61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PT" sz="3000" b="1" i="0" u="none" strike="noStrike" kern="1200" normalizeH="0" baseline="0" noProof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Service</a:t>
            </a:r>
            <a:r>
              <a:rPr kumimoji="0" lang="pt-PT" sz="3000" b="1" i="0" u="none" strike="noStrike" kern="120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Core</a:t>
            </a: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5500694" y="5643578"/>
            <a:ext cx="3114668" cy="61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PT" sz="3000" b="1" i="0" u="none" strike="noStrike" kern="1200" normalizeH="0" baseline="0" noProof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Service</a:t>
            </a:r>
            <a:r>
              <a:rPr kumimoji="0" lang="pt-PT" sz="3000" b="1" i="0" u="none" strike="noStrike" kern="120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sz="3000" b="1" i="0" u="none" strike="noStrike" kern="1200" normalizeH="0" baseline="0" noProof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Client</a:t>
            </a:r>
            <a:endParaRPr kumimoji="0" lang="pt-PT" sz="3000" b="1" i="0" u="none" strike="noStrike" kern="120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Core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110" y="2000240"/>
            <a:ext cx="6445781" cy="3358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Service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0319" y="1643050"/>
            <a:ext cx="6443362" cy="3982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Stakeholders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42876" y="1600200"/>
            <a:ext cx="2928926" cy="4525963"/>
          </a:xfrm>
        </p:spPr>
        <p:txBody>
          <a:bodyPr>
            <a:normAutofit/>
          </a:bodyPr>
          <a:lstStyle/>
          <a:p>
            <a:pPr marL="0" indent="36513" algn="ctr">
              <a:buNone/>
            </a:pPr>
            <a:endParaRPr lang="pt-PT" sz="2400" dirty="0"/>
          </a:p>
          <a:p>
            <a:pPr marL="0" indent="36513" algn="ctr">
              <a:buNone/>
            </a:pPr>
            <a:r>
              <a:rPr lang="pt-PT" sz="2400" dirty="0" err="1"/>
              <a:t>Developers</a:t>
            </a:r>
            <a:endParaRPr lang="pt-PT" sz="2400" dirty="0"/>
          </a:p>
          <a:p>
            <a:pPr marL="0" indent="36513" algn="ctr">
              <a:buNone/>
            </a:pPr>
            <a:r>
              <a:rPr lang="pt-PT" sz="2400" dirty="0"/>
              <a:t>↓</a:t>
            </a:r>
          </a:p>
          <a:p>
            <a:pPr marL="0" indent="36513" algn="ctr">
              <a:buNone/>
            </a:pPr>
            <a:r>
              <a:rPr lang="pt-PT" sz="2400" dirty="0" err="1"/>
              <a:t>Developers</a:t>
            </a:r>
            <a:r>
              <a:rPr lang="pt-PT" sz="2400" dirty="0"/>
              <a:t> @ </a:t>
            </a:r>
            <a:r>
              <a:rPr lang="pt-PT" sz="2400" dirty="0" err="1"/>
              <a:t>Squarespace</a:t>
            </a:r>
            <a:endParaRPr lang="pt-PT" sz="2400" dirty="0"/>
          </a:p>
        </p:txBody>
      </p:sp>
      <p:sp>
        <p:nvSpPr>
          <p:cNvPr id="10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132532" y="1617681"/>
            <a:ext cx="2878937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t-PT" sz="2400" dirty="0"/>
          </a:p>
          <a:p>
            <a:pPr algn="ctr">
              <a:buNone/>
            </a:pPr>
            <a:r>
              <a:rPr lang="pt-PT" sz="2400" dirty="0" err="1"/>
              <a:t>Clients</a:t>
            </a:r>
            <a:endParaRPr lang="pt-PT" sz="2400" dirty="0"/>
          </a:p>
          <a:p>
            <a:pPr algn="ctr">
              <a:buNone/>
            </a:pPr>
            <a:r>
              <a:rPr lang="pt-PT" sz="2400" dirty="0"/>
              <a:t>↓</a:t>
            </a:r>
          </a:p>
          <a:p>
            <a:pPr marL="0" indent="36513" algn="ctr">
              <a:buNone/>
            </a:pPr>
            <a:r>
              <a:rPr lang="pt-PT" sz="2400" dirty="0" err="1"/>
              <a:t>People</a:t>
            </a:r>
            <a:r>
              <a:rPr lang="pt-PT" sz="2400" dirty="0"/>
              <a:t> </a:t>
            </a:r>
            <a:r>
              <a:rPr lang="pt-PT" sz="2400" dirty="0" err="1"/>
              <a:t>or</a:t>
            </a:r>
            <a:r>
              <a:rPr lang="pt-PT" sz="2400" dirty="0"/>
              <a:t> </a:t>
            </a:r>
            <a:r>
              <a:rPr lang="pt-PT" sz="2400" dirty="0" err="1"/>
              <a:t>organizations</a:t>
            </a:r>
            <a:r>
              <a:rPr lang="pt-PT" sz="2400" dirty="0"/>
              <a:t> </a:t>
            </a:r>
            <a:r>
              <a:rPr lang="pt-PT" sz="2400" dirty="0" err="1"/>
              <a:t>that</a:t>
            </a:r>
            <a:r>
              <a:rPr lang="pt-PT" sz="2400" dirty="0"/>
              <a:t> </a:t>
            </a:r>
            <a:r>
              <a:rPr lang="pt-PT" sz="2400" dirty="0" err="1"/>
              <a:t>buy</a:t>
            </a:r>
            <a:r>
              <a:rPr lang="pt-PT" sz="2400" dirty="0"/>
              <a:t> a </a:t>
            </a:r>
            <a:r>
              <a:rPr lang="pt-PT" sz="2400" dirty="0" smtClean="0"/>
              <a:t>website/</a:t>
            </a:r>
            <a:r>
              <a:rPr lang="pt-PT" sz="2400" dirty="0" err="1" smtClean="0"/>
              <a:t>service</a:t>
            </a:r>
            <a:r>
              <a:rPr lang="pt-PT" sz="2400" dirty="0" smtClean="0"/>
              <a:t> </a:t>
            </a:r>
            <a:r>
              <a:rPr lang="pt-PT" sz="2400" dirty="0" err="1"/>
              <a:t>in</a:t>
            </a:r>
            <a:r>
              <a:rPr lang="pt-PT" sz="2400" dirty="0"/>
              <a:t> </a:t>
            </a:r>
            <a:r>
              <a:rPr lang="pt-PT" sz="2400" dirty="0" err="1"/>
              <a:t>Squarespace</a:t>
            </a:r>
            <a:endParaRPr lang="pt-PT" sz="2400" dirty="0"/>
          </a:p>
          <a:p>
            <a:pPr algn="ctr">
              <a:buNone/>
            </a:pPr>
            <a:endParaRPr lang="pt-PT" sz="2400" dirty="0"/>
          </a:p>
        </p:txBody>
      </p:sp>
      <p:sp>
        <p:nvSpPr>
          <p:cNvPr id="11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72198" y="1617681"/>
            <a:ext cx="2928926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t-PT" sz="2400" dirty="0"/>
          </a:p>
          <a:p>
            <a:pPr algn="ctr">
              <a:buNone/>
            </a:pPr>
            <a:r>
              <a:rPr lang="pt-PT" sz="2400" dirty="0" err="1"/>
              <a:t>Users</a:t>
            </a:r>
            <a:endParaRPr lang="pt-PT" sz="2400" dirty="0"/>
          </a:p>
          <a:p>
            <a:pPr algn="ctr">
              <a:buNone/>
            </a:pPr>
            <a:r>
              <a:rPr lang="pt-PT" sz="2400" dirty="0"/>
              <a:t>↓</a:t>
            </a:r>
          </a:p>
          <a:p>
            <a:pPr algn="ctr">
              <a:buNone/>
            </a:pPr>
            <a:r>
              <a:rPr lang="pt-PT" sz="2400" dirty="0"/>
              <a:t>People that use the</a:t>
            </a:r>
          </a:p>
          <a:p>
            <a:pPr marL="0" indent="0" algn="ctr">
              <a:buNone/>
            </a:pPr>
            <a:r>
              <a:rPr lang="pt-PT" sz="2400" dirty="0" err="1" smtClean="0"/>
              <a:t>Clients</a:t>
            </a:r>
            <a:r>
              <a:rPr lang="pt-PT" sz="2400" dirty="0" smtClean="0"/>
              <a:t>’ website/</a:t>
            </a:r>
            <a:r>
              <a:rPr lang="pt-PT" sz="2400" dirty="0" err="1" smtClean="0"/>
              <a:t>service</a:t>
            </a:r>
            <a:endParaRPr lang="pt-PT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Significant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Requirements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ASR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8617" y="1600200"/>
            <a:ext cx="8186766" cy="4900634"/>
          </a:xfrm>
        </p:spPr>
        <p:txBody>
          <a:bodyPr/>
          <a:lstStyle/>
          <a:p>
            <a:r>
              <a:rPr lang="pt-PT" dirty="0" err="1"/>
              <a:t>Usability</a:t>
            </a:r>
            <a:r>
              <a:rPr lang="pt-PT" dirty="0"/>
              <a:t> –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easy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to </a:t>
            </a:r>
            <a:r>
              <a:rPr lang="pt-PT" dirty="0" err="1"/>
              <a:t>accomplish</a:t>
            </a:r>
            <a:r>
              <a:rPr lang="pt-PT" dirty="0"/>
              <a:t> a </a:t>
            </a:r>
            <a:r>
              <a:rPr lang="pt-PT" dirty="0" err="1"/>
              <a:t>desired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kind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provides</a:t>
            </a:r>
            <a:endParaRPr lang="pt-PT" dirty="0"/>
          </a:p>
          <a:p>
            <a:endParaRPr lang="pt-PT" dirty="0"/>
          </a:p>
          <a:p>
            <a:r>
              <a:rPr lang="pt-PT" dirty="0"/>
              <a:t>Performance – Software </a:t>
            </a:r>
            <a:r>
              <a:rPr lang="pt-PT" dirty="0" err="1"/>
              <a:t>system’s</a:t>
            </a:r>
            <a:r>
              <a:rPr lang="pt-PT" dirty="0"/>
              <a:t> </a:t>
            </a:r>
            <a:r>
              <a:rPr lang="pt-PT" dirty="0" err="1"/>
              <a:t>ability</a:t>
            </a:r>
            <a:r>
              <a:rPr lang="pt-PT" dirty="0"/>
              <a:t> to </a:t>
            </a:r>
            <a:r>
              <a:rPr lang="pt-PT" dirty="0" err="1"/>
              <a:t>meet</a:t>
            </a:r>
            <a:r>
              <a:rPr lang="pt-PT" dirty="0"/>
              <a:t> timing </a:t>
            </a:r>
            <a:r>
              <a:rPr lang="pt-PT" dirty="0" err="1"/>
              <a:t>requirements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Availability</a:t>
            </a:r>
            <a:r>
              <a:rPr lang="pt-PT" dirty="0"/>
              <a:t> – </a:t>
            </a:r>
            <a:r>
              <a:rPr lang="pt-PT" dirty="0" err="1"/>
              <a:t>Ability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system</a:t>
            </a:r>
            <a:r>
              <a:rPr lang="pt-PT" dirty="0"/>
              <a:t> to </a:t>
            </a:r>
            <a:r>
              <a:rPr lang="pt-PT" dirty="0" err="1"/>
              <a:t>mask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repair</a:t>
            </a:r>
            <a:r>
              <a:rPr lang="pt-PT" dirty="0"/>
              <a:t> </a:t>
            </a:r>
            <a:r>
              <a:rPr lang="pt-PT" dirty="0" err="1"/>
              <a:t>faults</a:t>
            </a:r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Usability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Scenario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 l="2620" t="4169" r="2518" b="4112"/>
          <a:stretch>
            <a:fillRect/>
          </a:stretch>
        </p:blipFill>
        <p:spPr bwMode="auto">
          <a:xfrm>
            <a:off x="0" y="1412776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Marcador de Posição de Conteúdo 2"/>
          <p:cNvSpPr>
            <a:spLocks noGrp="1"/>
          </p:cNvSpPr>
          <p:nvPr>
            <p:ph idx="1"/>
          </p:nvPr>
        </p:nvSpPr>
        <p:spPr>
          <a:xfrm>
            <a:off x="215516" y="5125144"/>
            <a:ext cx="1368152" cy="3920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PT" sz="16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1763688" y="4077072"/>
            <a:ext cx="1368152" cy="1296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PT" sz="1600" dirty="0" err="1">
                <a:solidFill>
                  <a:schemeClr val="bg1"/>
                </a:solidFill>
              </a:rPr>
              <a:t>Request</a:t>
            </a:r>
            <a:r>
              <a:rPr lang="pt-PT" sz="1600" dirty="0">
                <a:solidFill>
                  <a:schemeClr val="bg1"/>
                </a:solidFill>
              </a:rPr>
              <a:t> for  </a:t>
            </a:r>
            <a:r>
              <a:rPr lang="pt-PT" sz="1600" dirty="0" err="1">
                <a:solidFill>
                  <a:schemeClr val="bg1"/>
                </a:solidFill>
              </a:rPr>
              <a:t>endpoint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Information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Marcador de Posição de Conteúdo 2"/>
          <p:cNvSpPr txBox="1">
            <a:spLocks/>
          </p:cNvSpPr>
          <p:nvPr/>
        </p:nvSpPr>
        <p:spPr>
          <a:xfrm>
            <a:off x="3419872" y="4797152"/>
            <a:ext cx="1368152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PT" sz="1600" dirty="0">
                <a:solidFill>
                  <a:schemeClr val="bg1"/>
                </a:solidFill>
              </a:rPr>
              <a:t>Runtime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>
          <a:xfrm>
            <a:off x="3707904" y="3789040"/>
            <a:ext cx="936104" cy="432048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pt-PT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Swagger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Marcador de Posição de Conteúdo 2"/>
          <p:cNvSpPr txBox="1">
            <a:spLocks/>
          </p:cNvSpPr>
          <p:nvPr/>
        </p:nvSpPr>
        <p:spPr>
          <a:xfrm>
            <a:off x="5076056" y="4077072"/>
            <a:ext cx="1656184" cy="158417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PT" sz="1600">
                <a:solidFill>
                  <a:schemeClr val="bg1"/>
                </a:solidFill>
              </a:rPr>
              <a:t>Provide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user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with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an</a:t>
            </a:r>
            <a:r>
              <a:rPr lang="pt-PT" sz="1600" dirty="0">
                <a:solidFill>
                  <a:schemeClr val="bg1"/>
                </a:solidFill>
              </a:rPr>
              <a:t> API </a:t>
            </a:r>
            <a:r>
              <a:rPr lang="pt-PT" sz="1600" dirty="0" err="1">
                <a:solidFill>
                  <a:schemeClr val="bg1"/>
                </a:solidFill>
              </a:rPr>
              <a:t>of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endpoints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and</a:t>
            </a:r>
            <a:r>
              <a:rPr lang="pt-PT" sz="1600" dirty="0">
                <a:solidFill>
                  <a:schemeClr val="bg1"/>
                </a:solidFill>
              </a:rPr>
              <a:t> a UI </a:t>
            </a:r>
            <a:r>
              <a:rPr lang="pt-PT" sz="1600" dirty="0" err="1">
                <a:solidFill>
                  <a:schemeClr val="bg1"/>
                </a:solidFill>
              </a:rPr>
              <a:t>where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they</a:t>
            </a:r>
            <a:r>
              <a:rPr lang="pt-PT" sz="1600" dirty="0">
                <a:solidFill>
                  <a:schemeClr val="bg1"/>
                </a:solidFill>
              </a:rPr>
              <a:t> can </a:t>
            </a:r>
            <a:r>
              <a:rPr lang="pt-PT" sz="1600" dirty="0" err="1">
                <a:solidFill>
                  <a:schemeClr val="bg1"/>
                </a:solidFill>
              </a:rPr>
              <a:t>be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tested</a:t>
            </a:r>
            <a:r>
              <a:rPr lang="pt-PT" sz="1600" dirty="0">
                <a:solidFill>
                  <a:schemeClr val="bg1"/>
                </a:solidFill>
              </a:rPr>
              <a:t>.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Marcador de Posição de Conteúdo 2"/>
          <p:cNvSpPr txBox="1">
            <a:spLocks/>
          </p:cNvSpPr>
          <p:nvPr/>
        </p:nvSpPr>
        <p:spPr>
          <a:xfrm>
            <a:off x="6804248" y="5085184"/>
            <a:ext cx="1872208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satisfaction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PT" sz="1600" dirty="0" err="1">
                <a:solidFill>
                  <a:schemeClr val="bg1"/>
                </a:solidFill>
              </a:rPr>
              <a:t>User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Knowledge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Usability</a:t>
            </a:r>
            <a:r>
              <a:rPr lang="pt-PT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pt-PT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Tactic</a:t>
            </a:r>
            <a:endParaRPr lang="pt-PT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144000" cy="47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647</TotalTime>
  <Words>709</Words>
  <Application>Microsoft Office PowerPoint</Application>
  <PresentationFormat>Apresentação no Ecrã (4:3)</PresentationFormat>
  <Paragraphs>146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0" baseType="lpstr">
      <vt:lpstr>Técnica</vt:lpstr>
      <vt:lpstr>Building Microservices @ Squarespace</vt:lpstr>
      <vt:lpstr>Introduction</vt:lpstr>
      <vt:lpstr>What is Squarespace?</vt:lpstr>
      <vt:lpstr>Service Core</vt:lpstr>
      <vt:lpstr>Service Client</vt:lpstr>
      <vt:lpstr>Stakeholders</vt:lpstr>
      <vt:lpstr>Architecture Significant Requirements – ASR</vt:lpstr>
      <vt:lpstr>Usability Scenario</vt:lpstr>
      <vt:lpstr>Usability Tactic</vt:lpstr>
      <vt:lpstr>Usability Tactic</vt:lpstr>
      <vt:lpstr>Performance Scenario I</vt:lpstr>
      <vt:lpstr>Performance Tactic I</vt:lpstr>
      <vt:lpstr>Performance Tactic I</vt:lpstr>
      <vt:lpstr>Performance Scenario II</vt:lpstr>
      <vt:lpstr>Performance Tactic II</vt:lpstr>
      <vt:lpstr>Performance Tactic II</vt:lpstr>
      <vt:lpstr>Availability Scenario</vt:lpstr>
      <vt:lpstr>Availability Tactic</vt:lpstr>
      <vt:lpstr>Availability Tactic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Microservices @ Squarepace</dc:title>
  <dc:creator>Leonor Palma</dc:creator>
  <cp:lastModifiedBy>Miguel</cp:lastModifiedBy>
  <cp:revision>140</cp:revision>
  <dcterms:created xsi:type="dcterms:W3CDTF">2017-11-04T15:18:02Z</dcterms:created>
  <dcterms:modified xsi:type="dcterms:W3CDTF">2017-11-05T23:55:52Z</dcterms:modified>
</cp:coreProperties>
</file>