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0" r:id="rId2"/>
    <p:sldMasterId id="2147483672" r:id="rId3"/>
  </p:sldMasterIdLst>
  <p:notesMasterIdLst>
    <p:notesMasterId r:id="rId43"/>
  </p:notesMasterIdLst>
  <p:sldIdLst>
    <p:sldId id="267" r:id="rId4"/>
    <p:sldId id="286" r:id="rId5"/>
    <p:sldId id="275" r:id="rId6"/>
    <p:sldId id="292" r:id="rId7"/>
    <p:sldId id="274" r:id="rId8"/>
    <p:sldId id="293" r:id="rId9"/>
    <p:sldId id="295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96" r:id="rId22"/>
    <p:sldId id="297" r:id="rId23"/>
    <p:sldId id="268" r:id="rId24"/>
    <p:sldId id="269" r:id="rId25"/>
    <p:sldId id="270" r:id="rId26"/>
    <p:sldId id="276" r:id="rId27"/>
    <p:sldId id="277" r:id="rId28"/>
    <p:sldId id="298" r:id="rId29"/>
    <p:sldId id="299" r:id="rId30"/>
    <p:sldId id="300" r:id="rId31"/>
    <p:sldId id="301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</p:sldIdLst>
  <p:sldSz cx="9144000" cy="6858000" type="screen4x3"/>
  <p:notesSz cx="6858000" cy="9144000"/>
  <p:embeddedFontLst>
    <p:embeddedFont>
      <p:font typeface="Roboto Medium" panose="020B0604020202020204" charset="0"/>
      <p:regular r:id="rId44"/>
      <p:bold r:id="rId45"/>
      <p:italic r:id="rId46"/>
      <p:boldItalic r:id="rId47"/>
    </p:embeddedFont>
    <p:embeddedFont>
      <p:font typeface="Roboto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5.xml"/><Relationship Id="rId51" Type="http://schemas.openxmlformats.org/officeDocument/2006/relationships/font" Target="fonts/font8.fnt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11829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025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363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390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510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725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569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495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435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352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659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121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860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45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753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515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984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157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464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1640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167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645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82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0779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3495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181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7843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02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949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5897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5534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0890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2356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59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615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58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996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319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552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170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7601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548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70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515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344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141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39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3705956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1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1748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200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2705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959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4762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414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901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38716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136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3705956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26284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1378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649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3705956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650930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6493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3" y="1305365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460950" y="2358291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i="1" dirty="0">
                <a:solidFill>
                  <a:schemeClr val="dk2"/>
                </a:solidFill>
                <a:latin typeface="+mj-lt"/>
              </a:rPr>
              <a:t>ANDRÉ FELLIPE DA SILVA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2"/>
                </a:solidFill>
                <a:latin typeface="+mj-lt"/>
              </a:rPr>
              <a:t>APRESENTAÇÃO DO ESTÁGIO SUPERVISIONADO</a:t>
            </a:r>
            <a:endParaRPr sz="2400"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460950" y="39679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1" dirty="0">
                <a:solidFill>
                  <a:schemeClr val="lt2"/>
                </a:solidFill>
                <a:latin typeface="+mj-lt"/>
              </a:rPr>
              <a:t>Engenharia &amp; Qualidade</a:t>
            </a:r>
            <a:endParaRPr sz="2400" i="1" dirty="0">
              <a:solidFill>
                <a:schemeClr val="lt2"/>
              </a:solidFill>
              <a:latin typeface="+mj-lt"/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9950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Resistência da Malha de Terra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225" y="2467325"/>
            <a:ext cx="8523551" cy="2525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hape 92"/>
          <p:cNvCxnSpPr/>
          <p:nvPr/>
        </p:nvCxnSpPr>
        <p:spPr>
          <a:xfrm rot="10800000" flipH="1">
            <a:off x="3715400" y="5209450"/>
            <a:ext cx="20700" cy="87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7910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Estudo da Malha de Terra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71900" y="2558775"/>
            <a:ext cx="40968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Considerações importantes:</a:t>
            </a:r>
            <a:endParaRPr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pt-BR"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 dirty="0"/>
              <a:t>Tempo de atuação da proteção: 1 s;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 dirty="0"/>
              <a:t>Valor de falta: 15kA.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9139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Estudo da Malha de Terra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Abrangência: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Resistência da malha;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Máximo potencial da malha;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Potencial de toque;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Potencial de passo;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Potencial de superfície.</a:t>
            </a: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5388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Estudo 01: Malha de Terra a 0,6 m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N° de camadas: 2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camada #1: 49 [Ohm.m] x 3 [m]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camada #2: 1000 [Ohm.m] x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Resistência da Malha [Ohm] =	3,71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Máximo potencial da Malha [V] = 55655,64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Potenciais admissíveis [V]: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	Toque: 701,11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	Passo: 2333,45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22952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Estudo 01: Layout e Linhas de Plotagem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71900" y="2558775"/>
            <a:ext cx="54513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Legenda:</a:t>
            </a:r>
            <a:endParaRPr/>
          </a:p>
          <a:p>
            <a:pPr marL="457200" lvl="0" indent="-3429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P1 (azul): perfil diagonal;</a:t>
            </a:r>
            <a:endParaRPr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P2 (verde): perfil anti diagonal;</a:t>
            </a:r>
            <a:endParaRPr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P3 (preto): perfil mediano.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113" y="2459063"/>
            <a:ext cx="4429125" cy="3667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086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Estudo 01: Potencial de Toque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812" y="1998925"/>
            <a:ext cx="7868370" cy="48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5479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Estudo 01: Potencial de Passo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375" y="1998925"/>
            <a:ext cx="7859253" cy="48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92939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Estudo 01: Potencial de Superfície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213" y="2008575"/>
            <a:ext cx="7831579" cy="48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48686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Observações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71900" y="2008576"/>
            <a:ext cx="8222100" cy="4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pt-BR" sz="1600" dirty="0"/>
              <a:t>O aterro apresenta boa resistividade - fato refletido no resultado favorável na medição da resistência de terra;</a:t>
            </a:r>
            <a:endParaRPr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 dirty="0"/>
              <a:t>Registros regionais de perfis de solo demonstram camadas mais profundas com alta resistividade. Isto acarreta em agravamento das curvas de potenciais perigosos;</a:t>
            </a:r>
            <a:endParaRPr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 dirty="0"/>
              <a:t>Além disso, os altos valores de falta e de tempo de atuação engrandecem estas curvas;</a:t>
            </a:r>
            <a:endParaRPr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 dirty="0"/>
              <a:t>Alerta-se para os potenciais perigosos altos nas extremidades;</a:t>
            </a:r>
            <a:endParaRPr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 dirty="0"/>
              <a:t>Os limites da malha estão próximos a edificações residenciais e ao passeio público.</a:t>
            </a:r>
            <a:endParaRPr sz="1600" dirty="0"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99003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460950" y="272325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SE Alecrim 69/13,8 kV</a:t>
            </a:r>
            <a:endParaRPr sz="3600" dirty="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dk2"/>
                </a:solidFill>
              </a:rPr>
              <a:t>Modificação da Malha de Terra</a:t>
            </a:r>
            <a:endParaRPr sz="3600" dirty="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dk2"/>
                </a:solidFill>
              </a:rPr>
              <a:t>Análise da Malha de Terra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460950" y="39679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1">
                <a:solidFill>
                  <a:schemeClr val="lt2"/>
                </a:solidFill>
              </a:rPr>
              <a:t>Engenharia &amp; Qualidade</a:t>
            </a:r>
            <a:endParaRPr sz="2400" i="1">
              <a:solidFill>
                <a:schemeClr val="lt2"/>
              </a:solidFill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6432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+mj-lt"/>
              </a:rPr>
              <a:t>Sumário</a:t>
            </a:r>
            <a:endParaRPr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71900" y="2008576"/>
            <a:ext cx="8222100" cy="4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pt-BR" sz="2400" dirty="0">
                <a:latin typeface="+mj-lt"/>
              </a:rPr>
              <a:t>Apresentação da Engenharia &amp; Qualidade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2400" dirty="0">
                <a:latin typeface="+mj-lt"/>
              </a:rPr>
              <a:t>Normas Técnicas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2400" dirty="0">
                <a:latin typeface="+mj-lt"/>
              </a:rPr>
              <a:t>Medição e Análise da Malha de Terra da Subestação Alecrim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2400" dirty="0">
                <a:latin typeface="+mj-lt"/>
              </a:rPr>
              <a:t>Projeto de Malha de Terra para Linhas de Transmissão da Subestação Planalto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2400" dirty="0">
                <a:latin typeface="+mj-lt"/>
              </a:rPr>
              <a:t>Conclusão</a:t>
            </a:r>
            <a:endParaRPr lang="pt-BR" sz="1600" dirty="0"/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73252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Modificações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71900" y="2008576"/>
            <a:ext cx="8222100" cy="4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pt-BR" sz="1600" dirty="0"/>
              <a:t>Foram adicionadas 4 hastes 12 x 5/8 próximas de cada extremidade da malha, totalizando 16 hastes, para reduzir os potenciais perigosos vistos no estudo anterior;</a:t>
            </a:r>
          </a:p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pt-BR" sz="1600" dirty="0"/>
              <a:t>Além dessas adições, propõe-se o acréscimo de valas que contenham solo com excelente condutividade (tratado com compostos químicos como Terra Gel).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75520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Layout ALE-61-5-AT-MT-001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850" y="2008567"/>
            <a:ext cx="5410200" cy="456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5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Estudo 02: Malha de Terra a 0,6 m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N° de camadas: 3</a:t>
            </a:r>
            <a:br>
              <a:rPr lang="pt-BR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    camada #1: 49 [Ohm.m] x 3 [m]</a:t>
            </a:r>
            <a:br>
              <a:rPr lang="pt-BR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    camada #2: 24 [Ohm.m] x 9,6 [m]</a:t>
            </a:r>
            <a:br>
              <a:rPr lang="pt-BR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    camada #3: 1000 [Ohm.m] x</a:t>
            </a:r>
            <a:br>
              <a:rPr lang="pt-BR" dirty="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Resistência da Malha [Ohm] =	1,14</a:t>
            </a:r>
            <a:br>
              <a:rPr lang="pt-BR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Máximo potencial da Malha [V] = 17054,86</a:t>
            </a:r>
            <a:br>
              <a:rPr lang="pt-BR" dirty="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Potenciais admissíveis [V]:</a:t>
            </a:r>
            <a:br>
              <a:rPr lang="pt-BR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 	Toque: 701,11</a:t>
            </a:r>
            <a:br>
              <a:rPr lang="pt-BR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 	Passo: 2333,45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52316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Estudo 02: Potencial de Toque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28" y="2008566"/>
            <a:ext cx="8051641" cy="456812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97" y="2110079"/>
            <a:ext cx="8150913" cy="437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93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Estudo 02: Potencial de Passo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28" y="2008566"/>
            <a:ext cx="8051641" cy="456812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97" y="2110079"/>
            <a:ext cx="8150913" cy="437140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725" y="2110079"/>
            <a:ext cx="8151485" cy="437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53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Estudo 02: Potencial de Superfície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28" y="2008566"/>
            <a:ext cx="8051641" cy="456812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97" y="2110079"/>
            <a:ext cx="8150913" cy="437140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725" y="2110079"/>
            <a:ext cx="8151485" cy="437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86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Conclusão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71900" y="2008576"/>
            <a:ext cx="8222100" cy="4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pt-BR" sz="1600" dirty="0"/>
              <a:t>O estudo apresenta resultados satisfatórios em relação aos limites de segurança dos potenciais de passo e de toque na malha;</a:t>
            </a:r>
          </a:p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pt-BR" sz="1600" dirty="0"/>
              <a:t>Sugere-se a remediação dos potenciais perigosos seguida de uma nova avaliação da resistência de malha para mensuração do impacto da modificação na mesma;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/>
              <a:t>Além disso, recomenda-se a avaliação periódica do sistema de aterramento.</a:t>
            </a:r>
          </a:p>
          <a:p>
            <a:pPr lvl="0" indent="-330200">
              <a:spcBef>
                <a:spcPts val="1600"/>
              </a:spcBef>
              <a:buSzPts val="1600"/>
              <a:buChar char="-"/>
            </a:pPr>
            <a:endParaRPr lang="pt-BR" sz="1600" dirty="0"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2491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460950" y="232981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LT PLT 69 kV</a:t>
            </a:r>
            <a:endParaRPr sz="3600" dirty="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dk2"/>
                </a:solidFill>
              </a:rPr>
              <a:t>Projeto de Malha de Terra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460950" y="3715438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1" dirty="0">
                <a:solidFill>
                  <a:schemeClr val="lt2"/>
                </a:solidFill>
              </a:rPr>
              <a:t>Engenharia &amp; Qualidade</a:t>
            </a:r>
            <a:endParaRPr sz="2400" i="1" dirty="0">
              <a:solidFill>
                <a:schemeClr val="lt2"/>
              </a:solidFill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99259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+mj-lt"/>
              </a:rPr>
              <a:t>Contexto</a:t>
            </a:r>
            <a:endParaRPr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71900" y="2008576"/>
            <a:ext cx="8222100" cy="4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pt-BR" sz="1600" dirty="0">
                <a:latin typeface="+mj-lt"/>
              </a:rPr>
              <a:t>O perfil de resistividade do solo da região foi obtido em análise anterior através do Método de </a:t>
            </a:r>
            <a:r>
              <a:rPr lang="pt-BR" sz="1600" dirty="0" err="1">
                <a:latin typeface="+mj-lt"/>
              </a:rPr>
              <a:t>Wenner</a:t>
            </a:r>
            <a:r>
              <a:rPr lang="pt-BR" sz="1600" dirty="0">
                <a:latin typeface="+mj-lt"/>
              </a:rPr>
              <a:t>, descrito na NBR-7117;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Mais uma vez, foi utilizado o </a:t>
            </a:r>
            <a:r>
              <a:rPr lang="pt-BR" sz="1600" i="1" dirty="0">
                <a:latin typeface="+mj-lt"/>
              </a:rPr>
              <a:t>software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TecAt</a:t>
            </a:r>
            <a:r>
              <a:rPr lang="pt-BR" sz="1600" dirty="0">
                <a:latin typeface="+mj-lt"/>
              </a:rPr>
              <a:t> Plus 5.4 para o estudo gráfico das tensões de passo e toque, bem como os potenciais da malha e de superfície;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Segundo a COSERN, os postes que serão instalados estarão interligados a partir de um cabo guarda. Assim, considera-se a implementação da malha a seguir em dois postes.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93998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Planta de Situação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27" name="Picture 3" descr="Postes - 2">
            <a:extLst>
              <a:ext uri="{FF2B5EF4-FFF2-40B4-BE49-F238E27FC236}">
                <a16:creationId xmlns:a16="http://schemas.microsoft.com/office/drawing/2014/main" id="{84D9C833-B4DA-4486-8396-7E55EE774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0" y="2008567"/>
            <a:ext cx="7885729" cy="459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94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+mj-lt"/>
              </a:rPr>
              <a:t>A Empresa</a:t>
            </a:r>
            <a:endParaRPr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71900" y="2008576"/>
            <a:ext cx="8222100" cy="4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pt-BR" sz="1600" dirty="0">
                <a:latin typeface="+mj-lt"/>
              </a:rPr>
              <a:t>Atua no mercado desde 1995 prestando serviço nas áreas de Cabeamento Estruturado, Instalações Elétricas, Tecnologia da Informação e Aeroespacial;</a:t>
            </a:r>
          </a:p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pt-BR" sz="1600" dirty="0">
                <a:latin typeface="+mj-lt"/>
              </a:rPr>
              <a:t>Equipe qualificada com projetos executados juntamente a clientes como o supermercado Nordestão, COSERN e o Centro de Lançamento da Barreira do Inferno (CLBI).</a:t>
            </a:r>
          </a:p>
          <a:p>
            <a:pPr lvl="0" indent="-330200">
              <a:spcBef>
                <a:spcPts val="1600"/>
              </a:spcBef>
              <a:buSzPts val="1600"/>
              <a:buChar char="-"/>
            </a:pPr>
            <a:endParaRPr lang="pt-BR" sz="1600" dirty="0"/>
          </a:p>
          <a:p>
            <a:pPr lvl="0" indent="-330200">
              <a:spcBef>
                <a:spcPts val="1600"/>
              </a:spcBef>
              <a:buSzPts val="1600"/>
              <a:buChar char="-"/>
            </a:pPr>
            <a:endParaRPr lang="pt-BR" sz="1600" dirty="0"/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" name="Imagem 1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19523" y="4327629"/>
            <a:ext cx="1440000" cy="1080000"/>
          </a:xfrm>
          <a:prstGeom prst="rect">
            <a:avLst/>
          </a:prstGeom>
        </p:spPr>
      </p:pic>
      <p:pic>
        <p:nvPicPr>
          <p:cNvPr id="3" name="Imagem 2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413710" y="4327620"/>
            <a:ext cx="1440000" cy="1080000"/>
          </a:xfrm>
          <a:prstGeom prst="rect">
            <a:avLst/>
          </a:prstGeom>
        </p:spPr>
      </p:pic>
      <p:pic>
        <p:nvPicPr>
          <p:cNvPr id="4" name="Imagem 3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266283" y="4327620"/>
            <a:ext cx="1440000" cy="1080000"/>
          </a:xfrm>
          <a:prstGeom prst="rect">
            <a:avLst/>
          </a:prstGeom>
        </p:spPr>
      </p:pic>
      <p:pic>
        <p:nvPicPr>
          <p:cNvPr id="1026" name="Picture 2" descr="https://yt3.ggpht.com/a-/AJLlDp3pltfVJvOxZggKpThOXsYRhuQGGAy4R6sIyA=s900-mo-c-c0xffffffff-rj-k-no">
            <a:extLst>
              <a:ext uri="{FF2B5EF4-FFF2-40B4-BE49-F238E27FC236}">
                <a16:creationId xmlns:a16="http://schemas.microsoft.com/office/drawing/2014/main" id="{7BF48946-B2C2-4D4E-AF51-AF10CA2EDE0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948" y="4308329"/>
            <a:ext cx="144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487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+mj-lt"/>
              </a:rPr>
              <a:t>Contexto</a:t>
            </a:r>
            <a:endParaRPr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71900" y="2008576"/>
            <a:ext cx="8222100" cy="4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Levando em consideração o escoamento da corrente de curto-circuito de 4 kA (valor fornecido pela COSERN) nas duas malhas de aterramento, o estudo considera uma corrente de 2 kA em cada malha;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O tempo de atuação da proteção é de 100 </a:t>
            </a:r>
            <a:r>
              <a:rPr lang="pt-BR" sz="1600" dirty="0" err="1">
                <a:latin typeface="+mj-lt"/>
              </a:rPr>
              <a:t>ms</a:t>
            </a:r>
            <a:r>
              <a:rPr lang="pt-BR" sz="1600" dirty="0">
                <a:latin typeface="+mj-lt"/>
              </a:rPr>
              <a:t>;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A malha tem configuração linear e é composta de 4 eletrodos de 4,8 m, ou seja, 4 eletrodos com 2 hastes de 2,4 m cada.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32705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Configuração de Malha de Terra Linear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6786FC-15C9-4DF7-8E6E-BA3CE84E8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68" y="2008567"/>
            <a:ext cx="7886873" cy="435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44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Descrição dos Componentes da Malha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1A28F3-4598-44E9-9DEC-00C098658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402" y="2637399"/>
            <a:ext cx="44005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53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Especificações da Malha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B30D7B-6E2C-4724-B0B3-8B2E75F89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873" y="2918299"/>
            <a:ext cx="42862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Lista de Material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C24463A-D121-40A0-A770-3AB58DF33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248" y="2581275"/>
            <a:ext cx="4381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8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Estudo: Potencial de Toque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050" name="Imagem 7">
            <a:extLst>
              <a:ext uri="{FF2B5EF4-FFF2-40B4-BE49-F238E27FC236}">
                <a16:creationId xmlns:a16="http://schemas.microsoft.com/office/drawing/2014/main" id="{C71AB16D-0E44-4E9C-98AB-423009BDE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11" y="1998926"/>
            <a:ext cx="7885158" cy="45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721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Estudo: Potencial de Passo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074" name="Imagem 3">
            <a:extLst>
              <a:ext uri="{FF2B5EF4-FFF2-40B4-BE49-F238E27FC236}">
                <a16:creationId xmlns:a16="http://schemas.microsoft.com/office/drawing/2014/main" id="{198B49DE-698B-492F-8DAC-6D1EF2357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03" y="1998926"/>
            <a:ext cx="7881166" cy="457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230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Estudo: Potencial de Superfície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098" name="Imagem 3">
            <a:extLst>
              <a:ext uri="{FF2B5EF4-FFF2-40B4-BE49-F238E27FC236}">
                <a16:creationId xmlns:a16="http://schemas.microsoft.com/office/drawing/2014/main" id="{00C39093-A1ED-4C58-9E2B-93F6CAD56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41" y="2008567"/>
            <a:ext cx="7867328" cy="456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714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+mj-lt"/>
              </a:rPr>
              <a:t>Observações</a:t>
            </a:r>
            <a:endParaRPr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71900" y="2008576"/>
            <a:ext cx="8222100" cy="4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A solução apresenta resultados satisfatórios em relação aos limites de segurança dos potenciais de passo e de toque, assim como o de superfície;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A resistência da malha de aterramento também se mostra adequada.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61811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+mj-lt"/>
              </a:rPr>
              <a:t>Conclusão</a:t>
            </a:r>
            <a:endParaRPr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71900" y="2008576"/>
            <a:ext cx="8222100" cy="4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O estágio acarretou em um aprofundamento dos conhecimentos teóricos obtidos em sala de aula;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Atividades multidisciplinares;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A Engenharia &amp; Qualidade oferece ao estagiário uma experiência completa para o preparar para atuar com segurança no mercado de trabalho.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056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+mj-lt"/>
              </a:rPr>
              <a:t>Estágio</a:t>
            </a:r>
            <a:endParaRPr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71900" y="2008576"/>
            <a:ext cx="8222100" cy="4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pt-BR" sz="1600" dirty="0">
                <a:latin typeface="+mj-lt"/>
              </a:rPr>
              <a:t>6 meses de duração (22/01/2018 – Atualmente);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6 horas diárias;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Orientação do professor Marcos </a:t>
            </a:r>
            <a:r>
              <a:rPr lang="pt-BR" sz="1600" dirty="0" err="1">
                <a:latin typeface="+mj-lt"/>
              </a:rPr>
              <a:t>Antonio</a:t>
            </a:r>
            <a:r>
              <a:rPr lang="pt-BR" sz="1600" dirty="0">
                <a:latin typeface="+mj-lt"/>
              </a:rPr>
              <a:t> Dias de Almeida, do Departamento de Engenharia Elétrica da Universidade Federal do Rio Grande do Norte;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Atividades desenvolvidas nas seguintes áreas: Instalações Elétricas, Subestações de Energia Elétrica e Cabeamento Estruturado.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5638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+mj-lt"/>
              </a:rPr>
              <a:t>Supervisor do Estágio</a:t>
            </a:r>
            <a:endParaRPr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71900" y="2008576"/>
            <a:ext cx="8222100" cy="4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pt-BR" sz="1600" dirty="0">
                <a:latin typeface="+mj-lt"/>
              </a:rPr>
              <a:t>Fábio José Vieira de Sousa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Engenheiro Eletricista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Sócio Gerente da Gomes &amp; Vieira LTDA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Responsável pela orientação nas atividades desenvolvidas e mentoria ao longo do período de realização do estágio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59395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+mj-lt"/>
              </a:rPr>
              <a:t>Normas Técnicas</a:t>
            </a:r>
            <a:endParaRPr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71900" y="2008576"/>
            <a:ext cx="8222100" cy="4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pt-BR" sz="1600" dirty="0">
                <a:latin typeface="+mj-lt"/>
              </a:rPr>
              <a:t>NBR-14565: Procedimento básico para elaboração de projetos de cabeamento de telecomunicações para rede interna estruturada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NBR-15751: Sistemas de aterramento de subestações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NBR-15749: Medição de resistência de aterramento e de potenciais na superfície do solo em sistemas de aterramento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NBR-7117: Medição da resistividade e determinação da estratificação do solo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80948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+mj-lt"/>
              </a:rPr>
              <a:t>Atividades Selecionadas para Apresentação</a:t>
            </a:r>
            <a:endParaRPr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71900" y="2008576"/>
            <a:ext cx="8222100" cy="4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pt-BR" sz="1600" dirty="0">
                <a:latin typeface="+mj-lt"/>
              </a:rPr>
              <a:t>Medição e Análise da Malha de Terra da Subestação Alecrim – COSERN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Projeto de Malha de Terra para Linhas de Transmissão da Subestação Planalto – COSERN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611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460950" y="272325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</a:rPr>
              <a:t>SE Alecrim 69/13,8 kV</a:t>
            </a:r>
            <a:endParaRPr sz="3600" dirty="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dk2"/>
                </a:solidFill>
              </a:rPr>
              <a:t>Resistência da Malha de Terra</a:t>
            </a:r>
            <a:endParaRPr sz="3600" dirty="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dk2"/>
                </a:solidFill>
              </a:rPr>
              <a:t>Análise da Malha de Terra</a:t>
            </a:r>
            <a:endParaRPr sz="3600" dirty="0">
              <a:solidFill>
                <a:schemeClr val="dk2"/>
              </a:solidFill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3357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9200" y="1707975"/>
            <a:ext cx="5945609" cy="48687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Layout ALE-61-5-AT-MT-001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55819969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1832</Words>
  <Application>Microsoft Office PowerPoint</Application>
  <PresentationFormat>Apresentação na tela (4:3)</PresentationFormat>
  <Paragraphs>173</Paragraphs>
  <Slides>39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39</vt:i4>
      </vt:variant>
    </vt:vector>
  </HeadingPairs>
  <TitlesOfParts>
    <vt:vector size="46" baseType="lpstr">
      <vt:lpstr>Arial</vt:lpstr>
      <vt:lpstr>Roboto Medium</vt:lpstr>
      <vt:lpstr>Roboto</vt:lpstr>
      <vt:lpstr>Courier New</vt:lpstr>
      <vt:lpstr>Material</vt:lpstr>
      <vt:lpstr>1_Material</vt:lpstr>
      <vt:lpstr>2_Material</vt:lpstr>
      <vt:lpstr>ANDRÉ FELLIPE DA SILVA APRESENTAÇÃO DO ESTÁGIO SUPERVISIONADO</vt:lpstr>
      <vt:lpstr>Sumário</vt:lpstr>
      <vt:lpstr>A Empresa</vt:lpstr>
      <vt:lpstr>Estágio</vt:lpstr>
      <vt:lpstr>Supervisor do Estágio</vt:lpstr>
      <vt:lpstr>Normas Técnicas</vt:lpstr>
      <vt:lpstr>Atividades Selecionadas para Apresentação</vt:lpstr>
      <vt:lpstr>SE Alecrim 69/13,8 kV Resistência da Malha de Terra Análise da Malha de Terra</vt:lpstr>
      <vt:lpstr>Layout ALE-61-5-AT-MT-001</vt:lpstr>
      <vt:lpstr>Resistência da Malha de Terra</vt:lpstr>
      <vt:lpstr>Estudo da Malha de Terra</vt:lpstr>
      <vt:lpstr>Estudo da Malha de Terra</vt:lpstr>
      <vt:lpstr>Estudo 01: Malha de Terra a 0,6 m</vt:lpstr>
      <vt:lpstr>Estudo 01: Layout e Linhas de Plotagem</vt:lpstr>
      <vt:lpstr>Estudo 01: Potencial de Toque</vt:lpstr>
      <vt:lpstr>Estudo 01: Potencial de Passo</vt:lpstr>
      <vt:lpstr>Estudo 01: Potencial de Superfície</vt:lpstr>
      <vt:lpstr>Observações</vt:lpstr>
      <vt:lpstr>SE Alecrim 69/13,8 kV Modificação da Malha de Terra Análise da Malha de Terra</vt:lpstr>
      <vt:lpstr>Modificações</vt:lpstr>
      <vt:lpstr>Layout ALE-61-5-AT-MT-001</vt:lpstr>
      <vt:lpstr>Estudo 02: Malha de Terra a 0,6 m</vt:lpstr>
      <vt:lpstr>Estudo 02: Potencial de Toque</vt:lpstr>
      <vt:lpstr>Estudo 02: Potencial de Passo</vt:lpstr>
      <vt:lpstr>Estudo 02: Potencial de Superfície</vt:lpstr>
      <vt:lpstr>Conclusão</vt:lpstr>
      <vt:lpstr>LT PLT 69 kV Projeto de Malha de Terra</vt:lpstr>
      <vt:lpstr>Contexto</vt:lpstr>
      <vt:lpstr>Planta de Situação</vt:lpstr>
      <vt:lpstr>Contexto</vt:lpstr>
      <vt:lpstr>Configuração de Malha de Terra Linear</vt:lpstr>
      <vt:lpstr>Descrição dos Componentes da Malha</vt:lpstr>
      <vt:lpstr>Especificações da Malha</vt:lpstr>
      <vt:lpstr>Lista de Material</vt:lpstr>
      <vt:lpstr>Estudo: Potencial de Toque</vt:lpstr>
      <vt:lpstr>Estudo: Potencial de Passo</vt:lpstr>
      <vt:lpstr>Estudo: Potencial de Superfície</vt:lpstr>
      <vt:lpstr>Observações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Alecrim 69/13,8 kV Resistência da Malha de Terra Análise da Malha de Terra</dc:title>
  <dc:creator>ADM</dc:creator>
  <cp:lastModifiedBy>André Fellipe</cp:lastModifiedBy>
  <cp:revision>49</cp:revision>
  <dcterms:modified xsi:type="dcterms:W3CDTF">2018-05-27T01:49:30Z</dcterms:modified>
</cp:coreProperties>
</file>