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67" r:id="rId2"/>
    <p:sldId id="286" r:id="rId3"/>
    <p:sldId id="275" r:id="rId4"/>
    <p:sldId id="292" r:id="rId5"/>
    <p:sldId id="274" r:id="rId6"/>
    <p:sldId id="293" r:id="rId7"/>
    <p:sldId id="295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12" r:id="rId30"/>
  </p:sldIdLst>
  <p:sldSz cx="9144000" cy="6858000" type="screen4x3"/>
  <p:notesSz cx="6858000" cy="9144000"/>
  <p:embeddedFontLst>
    <p:embeddedFont>
      <p:font typeface="Roboto" panose="020B0604020202020204" charset="0"/>
      <p:regular r:id="rId32"/>
      <p:bold r:id="rId33"/>
      <p:italic r:id="rId34"/>
      <p:boldItalic r:id="rId35"/>
    </p:embeddedFont>
    <p:embeddedFont>
      <p:font typeface="Roboto Medium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11829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025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318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172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114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92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882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166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587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643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269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74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860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369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463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829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524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08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283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12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847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3314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59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07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615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58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996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319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537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9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5661167"/>
            <a:ext cx="897600" cy="11967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3705956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3" y="1305365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460950" y="2358291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i="1" dirty="0" smtClean="0">
                <a:solidFill>
                  <a:schemeClr val="dk2"/>
                </a:solidFill>
                <a:latin typeface="+mj-lt"/>
              </a:rPr>
              <a:t>VÍTOR SARAIVA RAMOS</a:t>
            </a:r>
            <a:endParaRPr lang="pt-BR" sz="4000" i="1" dirty="0">
              <a:solidFill>
                <a:schemeClr val="dk2"/>
              </a:solidFill>
              <a:latin typeface="+mj-l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>
                <a:solidFill>
                  <a:schemeClr val="dk2"/>
                </a:solidFill>
                <a:latin typeface="+mj-lt"/>
              </a:rPr>
              <a:t/>
            </a:r>
            <a:br>
              <a:rPr lang="pt-BR" sz="2400" dirty="0" smtClean="0">
                <a:solidFill>
                  <a:schemeClr val="dk2"/>
                </a:solidFill>
                <a:latin typeface="+mj-lt"/>
              </a:rPr>
            </a:br>
            <a:r>
              <a:rPr lang="pt-BR" sz="2400" dirty="0" smtClean="0">
                <a:solidFill>
                  <a:schemeClr val="dk2"/>
                </a:solidFill>
                <a:latin typeface="+mj-lt"/>
              </a:rPr>
              <a:t>Defesa do Relatório de Estágio Curricular Obrigatório</a:t>
            </a:r>
            <a:endParaRPr sz="2400"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460950" y="39679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1" dirty="0">
                <a:solidFill>
                  <a:schemeClr val="lt2"/>
                </a:solidFill>
                <a:latin typeface="+mj-lt"/>
              </a:rPr>
              <a:t>Engenharia &amp; Qualidade</a:t>
            </a:r>
            <a:endParaRPr sz="2400" i="1" dirty="0">
              <a:solidFill>
                <a:schemeClr val="lt2"/>
              </a:solidFill>
              <a:latin typeface="+mj-lt"/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9950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Resultado da Estratificação do Solo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Modelo: Wenner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Fórmula: Completa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Prof. med.: 0,3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Esp. mín.: 0,55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Aparelho: Fluke 1625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Medições: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espaçamento                 	linhas de medição: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[m]                            	[Ohm]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 a          A      	B     	C     	D     	E     	F 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 1,00   1814,00   1690,00	333,00    396,00	491,00	497,00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 2,00    549,00	622,00	190,30    149,10	359,00	261,80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 4,00    141,20	122,00 	88,30     80,30	149,90	108,00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 8,00     40,30           	39,00 	15,20     46,20 	28,20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14,00 	14,60                               	16,10      	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16,00           	12,60                                	9,80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63227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Resultado da Estratificação do Solo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Resultado: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N° de camadas: 2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	camada #1: 5807,98 [Ohm.m] x 2,44 [m]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	camada #2: 1111,35 [Ohm.m] x 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Diagrama: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__________________________________________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             |           |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R1=  5807.98 | H1=  2.44	|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_____________|        	|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                         |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		  R2=  1111.35 | H2=  Inf.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3419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Gráfico Resultante da Estratificação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200" y="2008575"/>
            <a:ext cx="7411603" cy="477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80965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Estudo da Malha de Terra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71900" y="2558775"/>
            <a:ext cx="40968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Considerações:</a:t>
            </a:r>
            <a:endParaRPr sz="1600"/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Malha em cabo de cobre nu 70 mm²;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Camada de aterro sobre a malha de 60 cm (previsão);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Camada de pó de brita (aplicada sobre o aterro) de 5 cm;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Camada de brita (aplicada sobre o pó de brita) de 10 cm;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Execução da malha de aterramento através de solda exotérmica;</a:t>
            </a:r>
            <a:endParaRPr sz="1600"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4597175" y="2558750"/>
            <a:ext cx="40968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 startAt="6"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Hastes tipo Copperweld 16×2400 mm;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 startAt="6"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Instalação de hastes de aterramento conforme apresentada em projeto;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 startAt="6"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Tempo de atuação da proteção 1 s;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 startAt="6"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Valor de falta 15 kA.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4868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Estudo da Malha de Terra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Abrangência: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Resistência da malha;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Máximo potencial da malha;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Potencial de toque;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Potencial de passo;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Potencial de superfície.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06456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dk2"/>
                </a:solidFill>
              </a:rPr>
              <a:t>Malha </a:t>
            </a:r>
            <a:r>
              <a:rPr lang="pt-BR" dirty="0">
                <a:solidFill>
                  <a:schemeClr val="dk2"/>
                </a:solidFill>
              </a:rPr>
              <a:t>de Terra a 0,1 m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N° de camadas: 2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	camada #1: 5807,98 [Ohm.m] x 2,44 [m]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	camada #2: 1111,35 [Ohm.m] x 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Resistência da Malha [Ohm] =    16,66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Máximo potencial da Malha [V] = 244862,55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Potenciais admissíveis [V]: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	Toque: 745,75</a:t>
            </a:r>
            <a:br>
              <a:rPr lang="pt-B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 	Passo: 2512,00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00774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dk2"/>
                </a:solidFill>
              </a:rPr>
              <a:t>Layout </a:t>
            </a:r>
            <a:r>
              <a:rPr lang="pt-BR" dirty="0">
                <a:solidFill>
                  <a:schemeClr val="dk2"/>
                </a:solidFill>
              </a:rPr>
              <a:t>e Linhas de Plotagem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71900" y="2558775"/>
            <a:ext cx="54513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P1 (azul): perfil diagonal da malha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P2 (verde): região com alta densidade de hastes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P3 (preto): região com baixa densidade de hastes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3201" y="2008576"/>
            <a:ext cx="2853771" cy="4568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36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dk2"/>
                </a:solidFill>
              </a:rPr>
              <a:t>Potencial </a:t>
            </a:r>
            <a:r>
              <a:rPr lang="pt-BR" dirty="0">
                <a:solidFill>
                  <a:schemeClr val="dk2"/>
                </a:solidFill>
              </a:rPr>
              <a:t>de Toque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225" y="2027874"/>
            <a:ext cx="7811458" cy="48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4393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dk2"/>
                </a:solidFill>
              </a:rPr>
              <a:t>Potencial </a:t>
            </a:r>
            <a:r>
              <a:rPr lang="pt-BR" dirty="0">
                <a:solidFill>
                  <a:schemeClr val="dk2"/>
                </a:solidFill>
              </a:rPr>
              <a:t>de Passo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274" y="2008574"/>
            <a:ext cx="7811458" cy="48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17631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dk2"/>
                </a:solidFill>
              </a:rPr>
              <a:t>Potencial </a:t>
            </a:r>
            <a:r>
              <a:rPr lang="pt-BR" dirty="0">
                <a:solidFill>
                  <a:schemeClr val="dk2"/>
                </a:solidFill>
              </a:rPr>
              <a:t>de Superfície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225" y="2008574"/>
            <a:ext cx="7811458" cy="48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8553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+mj-lt"/>
              </a:rPr>
              <a:t>Sumário</a:t>
            </a:r>
            <a:endParaRPr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71900" y="2008576"/>
            <a:ext cx="8222100" cy="4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spcBef>
                <a:spcPts val="1600"/>
              </a:spcBef>
              <a:buSzPts val="1600"/>
              <a:buChar char="-"/>
            </a:pPr>
            <a:r>
              <a:rPr lang="pt-BR" sz="2400" dirty="0" smtClean="0">
                <a:latin typeface="+mj-lt"/>
              </a:rPr>
              <a:t>Introdução</a:t>
            </a:r>
          </a:p>
          <a:p>
            <a:pPr lvl="0" indent="-330200">
              <a:spcBef>
                <a:spcPts val="1600"/>
              </a:spcBef>
              <a:buSzPts val="1600"/>
              <a:buChar char="-"/>
            </a:pPr>
            <a:r>
              <a:rPr lang="pt-BR" sz="2400" dirty="0" smtClean="0">
                <a:latin typeface="+mj-lt"/>
              </a:rPr>
              <a:t>Normas </a:t>
            </a:r>
            <a:r>
              <a:rPr lang="pt-BR" sz="2400" dirty="0">
                <a:latin typeface="+mj-lt"/>
              </a:rPr>
              <a:t>Técnicas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2400" dirty="0">
                <a:latin typeface="+mj-lt"/>
              </a:rPr>
              <a:t>Subestação Planalto 69/13.8 </a:t>
            </a:r>
            <a:r>
              <a:rPr lang="pt-BR" sz="2400" dirty="0" smtClean="0">
                <a:latin typeface="+mj-lt"/>
              </a:rPr>
              <a:t>kV</a:t>
            </a:r>
          </a:p>
          <a:p>
            <a:pPr lvl="1" indent="-330200">
              <a:buSzPts val="1600"/>
              <a:buFont typeface="Roboto"/>
              <a:buChar char="-"/>
            </a:pPr>
            <a:r>
              <a:rPr lang="en-US" sz="2000" dirty="0">
                <a:latin typeface="+mj-lt"/>
              </a:rPr>
              <a:t>Medida de Resistividade do Solo e Análise da Malha de </a:t>
            </a:r>
            <a:r>
              <a:rPr lang="en-US" sz="2000" dirty="0" smtClean="0">
                <a:latin typeface="+mj-lt"/>
              </a:rPr>
              <a:t>Terra;</a:t>
            </a:r>
          </a:p>
          <a:p>
            <a:pPr lvl="1" indent="-330200">
              <a:buSzPts val="1600"/>
              <a:buFont typeface="Roboto"/>
              <a:buChar char="-"/>
            </a:pPr>
            <a:r>
              <a:rPr lang="en-US" sz="2000" dirty="0" smtClean="0">
                <a:latin typeface="+mj-lt"/>
              </a:rPr>
              <a:t>Projeto </a:t>
            </a:r>
            <a:r>
              <a:rPr lang="en-US" sz="2000" dirty="0">
                <a:latin typeface="+mj-lt"/>
              </a:rPr>
              <a:t>de Modificações da Malha de Terra e Análise em Novo </a:t>
            </a:r>
            <a:r>
              <a:rPr lang="en-US" sz="2000" dirty="0" smtClean="0">
                <a:latin typeface="+mj-lt"/>
              </a:rPr>
              <a:t>Solo.</a:t>
            </a:r>
          </a:p>
          <a:p>
            <a:pPr indent="-330200">
              <a:buSzPts val="1600"/>
              <a:buFont typeface="Roboto"/>
              <a:buChar char="-"/>
            </a:pPr>
            <a:r>
              <a:rPr lang="pt-BR" sz="2800" dirty="0" smtClean="0">
                <a:latin typeface="+mj-lt"/>
              </a:rPr>
              <a:t>Conclusão</a:t>
            </a:r>
            <a:endParaRPr lang="pt-BR" sz="2000" dirty="0"/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73252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460950" y="2806650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SE Planalto 69/13,8 kV</a:t>
            </a:r>
            <a:endParaRPr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2"/>
                </a:solidFill>
              </a:rPr>
              <a:t>Modificação da Malha de Terra</a:t>
            </a:r>
            <a:endParaRPr sz="36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2"/>
                </a:solidFill>
              </a:rPr>
              <a:t>Análise da Malha de Terra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460950" y="40513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1">
                <a:solidFill>
                  <a:schemeClr val="lt2"/>
                </a:solidFill>
              </a:rPr>
              <a:t>Engenharia &amp; Qualidade</a:t>
            </a:r>
            <a:endParaRPr sz="2400" i="1">
              <a:solidFill>
                <a:schemeClr val="lt2"/>
              </a:solidFill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4444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663" y="1542100"/>
            <a:ext cx="5104675" cy="52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Layout Malha de Terra</a:t>
            </a:r>
            <a:endParaRPr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220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Estudo da Malha de Terra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71900" y="2558775"/>
            <a:ext cx="40968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Considerações:</a:t>
            </a:r>
            <a:endParaRPr sz="1600"/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Malha em cabo de cobre nu 70 mm² a 0,6 m do nível do solo segundo layout;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Camada de piçarra de 70 cm;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Camada de pó de brita (aplicada sobre o aterro) de 5 cm;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Camada de brita (aplicada sobre o pó de brita) de 10 cm;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Execução da malha de aterramento através de solda exotérmica;</a:t>
            </a:r>
            <a:endParaRPr sz="1600"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4597175" y="2558750"/>
            <a:ext cx="40968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 startAt="6"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Hastes tipo Copperweld 16×2400 mm;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 startAt="6"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Instalação de hastes de aterramento conforme apresentada em projeto;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 startAt="6"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Tempo de atuação da proteção 1 s;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 startAt="6"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Valor de falta 15 kA;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AutoNum type="arabicPeriod" startAt="6"/>
            </a:pPr>
            <a:r>
              <a:rPr lang="pt-BR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Utilizada a estratificação do solo obtida na primeira medição, com exclusão de pontos fora da média de modo a compatibilizar com os resultados da segunda medição.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32586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Estudo da Malha de Terra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Abrangência: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Resistência da malha;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Máximo potencial da malha;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Potencial de toque;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Potencial de passo;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Potencial de superfície.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71357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Estudo 1: Malha de Terra a 0,6 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N° de camadas: 3</a:t>
            </a:r>
            <a:br>
              <a:rPr lang="pt-BR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	camada #1: 100 [Ohm.m] x 0,7 [m]</a:t>
            </a:r>
            <a:br>
              <a:rPr lang="pt-BR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	camada #2: 3556,54 [Ohm.m] x 3,7 [m]</a:t>
            </a:r>
            <a:br>
              <a:rPr lang="pt-BR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	camada #3: 971,12 [Ohm.m] x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Resistência da Malha [Ohm] =	7,76</a:t>
            </a:r>
            <a:br>
              <a:rPr lang="pt-BR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Máximo potencial da Malha [V] = 116329,09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Potenciais admissíveis [V]:</a:t>
            </a:r>
            <a:br>
              <a:rPr lang="pt-BR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 	Toque: 706,20</a:t>
            </a:r>
            <a:br>
              <a:rPr lang="pt-BR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 	Passo: 2353,81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22178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Estudo 1: Potencial de Toque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350" y="2008575"/>
            <a:ext cx="7839300" cy="48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632685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Estudo 1: Potencial de Passo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800" y="2008575"/>
            <a:ext cx="7848411" cy="48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86369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Estudo 1: Potencial de Superfície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799" y="2008575"/>
            <a:ext cx="7848411" cy="48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2025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Conclusão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71900" y="2008576"/>
            <a:ext cx="8222100" cy="4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Mesmo com a melhoria dos resultados, a E&amp;Q alerta para os potenciais perigosos altos no que concerne os limites externos da malha (além da mesma) em que se encontram edificações residenciais e passeio público;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A análise proposta corresponde a uma situação de pior caso em que a estratificação do solo se mantém (camada de 70 cm de barro). Aconselha-se fortemente quando da instalação das modificações à malha o acréscimo de valas que contenham solo com excelente condutividade (maior camada e tratamento com compostos químicos e.g. Terra Gel);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Recomenda-se ainda a instalação de uma malha satélite auxiliar para diminuição da resistência da malha de terra para maior conformidade. A instalação de uma malha secundária auxilia igualmente na diminuição dos perfis dos potenciais perigosos de modo geral;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Sugere-se a remediação imediata dos potenciais perigosos seguida de uma nova avaliação da resistência de malha para mensuração do impacto da modificação na malha antes do projeto de uma possível malha satélite.</a:t>
            </a:r>
            <a:endParaRPr sz="1600"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52049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+mj-lt"/>
              </a:rPr>
              <a:t>Conclusão</a:t>
            </a:r>
            <a:endParaRPr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71900" y="2008576"/>
            <a:ext cx="8222100" cy="4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O estágio acarretou em um aprofundamento dos conhecimentos teóricos obtidos em sala de aula;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Atividades multidisciplinares;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A Engenharia &amp; Qualidade oferece ao estagiário uma experiência completa para o preparar para atuar com segurança no mercado de trabalho.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056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+mj-lt"/>
              </a:rPr>
              <a:t>A Empresa</a:t>
            </a:r>
            <a:endParaRPr dirty="0">
              <a:solidFill>
                <a:schemeClr val="dk2"/>
              </a:solidFill>
              <a:latin typeface="+mj-lt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71900" y="2008576"/>
            <a:ext cx="8222100" cy="4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spcBef>
                <a:spcPts val="1600"/>
              </a:spcBef>
              <a:buSzPts val="1600"/>
              <a:buChar char="-"/>
            </a:pPr>
            <a:r>
              <a:rPr lang="pt-BR" sz="1600" dirty="0">
                <a:latin typeface="+mj-lt"/>
              </a:rPr>
              <a:t>Atua no mercado desde 1995 prestando serviço nas áreas de Cabeamento Estruturado, Instalações Elétricas, Tecnologia da Informação e Aeroespacial;</a:t>
            </a:r>
          </a:p>
          <a:p>
            <a:pPr lvl="0" indent="-330200">
              <a:spcBef>
                <a:spcPts val="1600"/>
              </a:spcBef>
              <a:buSzPts val="1600"/>
              <a:buChar char="-"/>
            </a:pPr>
            <a:r>
              <a:rPr lang="pt-BR" sz="1600" dirty="0">
                <a:latin typeface="+mj-lt"/>
              </a:rPr>
              <a:t>Equipe qualificada com projetos executados juntamente a clientes como o supermercado Nordestão, COSERN e o Centro de Lançamento da Barreira do Inferno (CLBI).</a:t>
            </a:r>
          </a:p>
          <a:p>
            <a:pPr lvl="0" indent="-330200">
              <a:spcBef>
                <a:spcPts val="1600"/>
              </a:spcBef>
              <a:buSzPts val="1600"/>
              <a:buChar char="-"/>
            </a:pPr>
            <a:endParaRPr lang="pt-BR" sz="1600" dirty="0"/>
          </a:p>
          <a:p>
            <a:pPr lvl="0" indent="-330200">
              <a:spcBef>
                <a:spcPts val="1600"/>
              </a:spcBef>
              <a:buSzPts val="1600"/>
              <a:buChar char="-"/>
            </a:pPr>
            <a:endParaRPr lang="pt-BR" sz="1600" dirty="0"/>
          </a:p>
        </p:txBody>
      </p:sp>
      <p:sp>
        <p:nvSpPr>
          <p:cNvPr id="174" name="Shape 17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" name="AutoShape 6" descr="Image result for coser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Picture 9" descr="Companhia Energética do Rio Grande do Norte – Wikipédia, a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01" y="4171783"/>
            <a:ext cx="2147164" cy="1523565"/>
          </a:xfrm>
          <a:prstGeom prst="rect">
            <a:avLst/>
          </a:prstGeom>
        </p:spPr>
      </p:pic>
      <p:pic>
        <p:nvPicPr>
          <p:cNvPr id="11" name="Picture 10" descr="Centro de Lançamento da Barreira do Inferno – Wikipédia, a ...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59" y="4173349"/>
            <a:ext cx="1199196" cy="1534971"/>
          </a:xfrm>
          <a:prstGeom prst="rect">
            <a:avLst/>
          </a:prstGeom>
        </p:spPr>
      </p:pic>
      <p:pic>
        <p:nvPicPr>
          <p:cNvPr id="12" name="Picture 11" descr="&lt;strong&gt;Nordestão&lt;/strong&gt; (supermercado) – Wikipédia, a enciclopédia livr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43" y="5420479"/>
            <a:ext cx="1475944" cy="829340"/>
          </a:xfrm>
          <a:prstGeom prst="rect">
            <a:avLst/>
          </a:prstGeom>
        </p:spPr>
      </p:pic>
      <p:pic>
        <p:nvPicPr>
          <p:cNvPr id="1036" name="Picture 12" descr="http://www.engenhariaequalidade.com.br/img/c-cre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40" y="434067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engenhariaequalidade.com.br/img/c-camaroe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519" y="385476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engenhariaequalidade.com.br/img/c-sesc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180" y="509717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engenhariaequalidade.com.br/img/c-maismulhe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40" y="366842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48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+mj-lt"/>
              </a:rPr>
              <a:t>Estágio</a:t>
            </a:r>
            <a:endParaRPr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71900" y="2008576"/>
            <a:ext cx="8222100" cy="4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spcBef>
                <a:spcPts val="1600"/>
              </a:spcBef>
              <a:buSzPts val="1600"/>
              <a:buChar char="-"/>
            </a:pPr>
            <a:r>
              <a:rPr lang="pt-BR" sz="1600" dirty="0">
                <a:latin typeface="+mj-lt"/>
              </a:rPr>
              <a:t>6 meses de duração </a:t>
            </a:r>
            <a:r>
              <a:rPr lang="pt-BR" sz="1600" dirty="0" smtClean="0">
                <a:latin typeface="+mj-lt"/>
              </a:rPr>
              <a:t> </a:t>
            </a:r>
            <a:r>
              <a:rPr lang="pt-BR" sz="1600" dirty="0">
                <a:latin typeface="+mj-lt"/>
              </a:rPr>
              <a:t>- 10/11/2017– 09/05/2018;</a:t>
            </a:r>
            <a:endParaRPr lang="pt-BR" sz="1600" dirty="0">
              <a:latin typeface="+mj-lt"/>
            </a:endParaRP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6 horas diárias;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Orientação do professor </a:t>
            </a:r>
            <a:r>
              <a:rPr lang="pt-BR" sz="1600" dirty="0">
                <a:latin typeface="+mj-lt"/>
              </a:rPr>
              <a:t>Jose Luiz da Silva Junior, </a:t>
            </a:r>
            <a:r>
              <a:rPr lang="pt-BR" sz="1600" dirty="0">
                <a:latin typeface="+mj-lt"/>
              </a:rPr>
              <a:t>do Departamento de Engenharia Elétrica da Universidade Federal do Rio Grande do Norte;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Atividades desenvolvidas nas seguintes áreas: Instalações Elétricas, Subestações de Energia Elétrica e Cabeamento Estruturado.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5638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+mj-lt"/>
              </a:rPr>
              <a:t>Supervisor do Estágio</a:t>
            </a:r>
            <a:endParaRPr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71900" y="2008576"/>
            <a:ext cx="8222100" cy="4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spcBef>
                <a:spcPts val="1600"/>
              </a:spcBef>
              <a:buSzPts val="1600"/>
              <a:buChar char="-"/>
            </a:pPr>
            <a:r>
              <a:rPr lang="pt-BR" sz="1600" dirty="0">
                <a:latin typeface="+mj-lt"/>
              </a:rPr>
              <a:t>Fábio José Vieira de </a:t>
            </a:r>
            <a:r>
              <a:rPr lang="pt-BR" sz="1600" dirty="0" smtClean="0">
                <a:latin typeface="+mj-lt"/>
              </a:rPr>
              <a:t>Sousa;</a:t>
            </a:r>
            <a:endParaRPr lang="pt-BR" sz="1600" dirty="0">
              <a:latin typeface="+mj-lt"/>
            </a:endParaRP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Engenheiro </a:t>
            </a:r>
            <a:r>
              <a:rPr lang="pt-BR" sz="1600" dirty="0" smtClean="0">
                <a:latin typeface="+mj-lt"/>
              </a:rPr>
              <a:t>Eletricista;</a:t>
            </a:r>
            <a:endParaRPr lang="pt-BR" sz="1600" dirty="0">
              <a:latin typeface="+mj-lt"/>
            </a:endParaRP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Sócio Gerente da Gomes &amp; Vieira </a:t>
            </a:r>
            <a:r>
              <a:rPr lang="pt-BR" sz="1600" dirty="0" err="1" smtClean="0">
                <a:latin typeface="+mj-lt"/>
              </a:rPr>
              <a:t>Ltda</a:t>
            </a:r>
            <a:r>
              <a:rPr lang="pt-BR" sz="1600" dirty="0" smtClean="0">
                <a:latin typeface="+mj-lt"/>
              </a:rPr>
              <a:t>;</a:t>
            </a:r>
            <a:endParaRPr lang="pt-BR" sz="1600" dirty="0">
              <a:latin typeface="+mj-lt"/>
            </a:endParaRP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>
                <a:latin typeface="+mj-lt"/>
              </a:rPr>
              <a:t>Responsável pela orientação nas atividades desenvolvidas e mentoria ao longo do período de realização do </a:t>
            </a:r>
            <a:r>
              <a:rPr lang="pt-BR" sz="1600" dirty="0" smtClean="0">
                <a:latin typeface="+mj-lt"/>
              </a:rPr>
              <a:t>estágio.</a:t>
            </a:r>
            <a:endParaRPr lang="pt-BR" sz="1600" dirty="0">
              <a:latin typeface="+mj-lt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59395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2"/>
                </a:solidFill>
                <a:latin typeface="+mj-lt"/>
              </a:rPr>
              <a:t>Normas Técnicas</a:t>
            </a:r>
            <a:endParaRPr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71900" y="2008576"/>
            <a:ext cx="8222100" cy="4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/>
              <a:t>NBR-7117: Medição da resistividade e determinação da estratificação do solo</a:t>
            </a:r>
            <a:r>
              <a:rPr lang="pt-BR" sz="1600" dirty="0" smtClean="0"/>
              <a:t>;</a:t>
            </a:r>
            <a:endParaRPr lang="pt-BR" sz="1600" dirty="0" smtClean="0">
              <a:latin typeface="+mj-lt"/>
            </a:endParaRP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 smtClean="0"/>
              <a:t>NBR-14565</a:t>
            </a:r>
            <a:r>
              <a:rPr lang="pt-BR" sz="1600" dirty="0"/>
              <a:t>: Procedimento básico para elaboração de projetos de cabeamento de telecomunicações para rede interna estruturada</a:t>
            </a:r>
            <a:r>
              <a:rPr lang="pt-BR" sz="1600" dirty="0" smtClean="0"/>
              <a:t>;</a:t>
            </a: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/>
              <a:t>NBR-15751: Sistemas de aterramento de subestações</a:t>
            </a:r>
            <a:r>
              <a:rPr lang="pt-BR" sz="1600" dirty="0" smtClean="0"/>
              <a:t>;</a:t>
            </a:r>
            <a:endParaRPr lang="pt-BR" sz="1600" dirty="0" smtClean="0">
              <a:latin typeface="+mj-lt"/>
            </a:endParaRPr>
          </a:p>
          <a:p>
            <a:pPr indent="-330200">
              <a:spcBef>
                <a:spcPts val="1600"/>
              </a:spcBef>
              <a:buSzPts val="1600"/>
              <a:buFont typeface="Roboto"/>
              <a:buChar char="-"/>
            </a:pPr>
            <a:r>
              <a:rPr lang="pt-BR" sz="1600" dirty="0" smtClean="0">
                <a:latin typeface="+mj-lt"/>
              </a:rPr>
              <a:t>NBR-15749</a:t>
            </a:r>
            <a:r>
              <a:rPr lang="pt-BR" sz="1600" dirty="0">
                <a:latin typeface="+mj-lt"/>
              </a:rPr>
              <a:t>: Medição de resistência de aterramento e de potenciais na superfície do solo em sistemas de </a:t>
            </a:r>
            <a:r>
              <a:rPr lang="pt-BR" sz="1600" dirty="0" smtClean="0">
                <a:latin typeface="+mj-lt"/>
              </a:rPr>
              <a:t>aterramento.</a:t>
            </a:r>
            <a:endParaRPr lang="pt-BR" sz="1600" dirty="0">
              <a:latin typeface="+mj-lt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80948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>
                <a:solidFill>
                  <a:schemeClr val="dk2"/>
                </a:solidFill>
                <a:latin typeface="+mj-lt"/>
              </a:rPr>
              <a:t>Subestação </a:t>
            </a:r>
            <a:r>
              <a:rPr lang="pt-BR" dirty="0">
                <a:solidFill>
                  <a:schemeClr val="dk2"/>
                </a:solidFill>
                <a:latin typeface="+mj-lt"/>
              </a:rPr>
              <a:t>Planalto 69/13.8 kV</a:t>
            </a:r>
            <a:endParaRPr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71900" y="2008576"/>
            <a:ext cx="8222100" cy="4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spcBef>
                <a:spcPts val="1600"/>
              </a:spcBef>
              <a:buSzPts val="1600"/>
              <a:buChar char="-"/>
            </a:pPr>
            <a:r>
              <a:rPr lang="pt-BR" sz="1600" dirty="0" smtClean="0">
                <a:latin typeface="+mj-lt"/>
              </a:rPr>
              <a:t>Principal atividade realizada durante o estágio;</a:t>
            </a:r>
          </a:p>
          <a:p>
            <a:pPr lvl="0" indent="-330200">
              <a:spcBef>
                <a:spcPts val="1600"/>
              </a:spcBef>
              <a:buSzPts val="1600"/>
              <a:buChar char="-"/>
            </a:pPr>
            <a:r>
              <a:rPr lang="pt-BR" sz="1600" dirty="0" smtClean="0">
                <a:latin typeface="+mj-lt"/>
              </a:rPr>
              <a:t>Medida de resistividade do solo e análise da malha de terra;</a:t>
            </a:r>
          </a:p>
          <a:p>
            <a:pPr lvl="0" indent="-330200">
              <a:spcBef>
                <a:spcPts val="1600"/>
              </a:spcBef>
              <a:buSzPts val="1600"/>
              <a:buChar char="-"/>
            </a:pPr>
            <a:r>
              <a:rPr lang="en-US" sz="1600" dirty="0" smtClean="0">
                <a:latin typeface="+mj-lt"/>
              </a:rPr>
              <a:t>Medida de resistência e resistividade de terreno adjacente (não será detalhado);</a:t>
            </a:r>
            <a:endParaRPr lang="pt-BR" sz="1600" dirty="0" smtClean="0">
              <a:latin typeface="+mj-lt"/>
            </a:endParaRPr>
          </a:p>
          <a:p>
            <a:pPr lvl="0" indent="-330200">
              <a:spcBef>
                <a:spcPts val="1600"/>
              </a:spcBef>
              <a:buSzPts val="1600"/>
              <a:buChar char="-"/>
            </a:pPr>
            <a:r>
              <a:rPr lang="pt-BR" sz="1600" dirty="0" smtClean="0">
                <a:latin typeface="+mj-lt"/>
              </a:rPr>
              <a:t>Projeto de modificações da malha de terra e análise em novo solo.</a:t>
            </a:r>
          </a:p>
          <a:p>
            <a:pPr lvl="0" indent="-330200">
              <a:spcBef>
                <a:spcPts val="1600"/>
              </a:spcBef>
              <a:buSzPts val="1600"/>
              <a:buChar char="-"/>
            </a:pPr>
            <a:endParaRPr lang="pt-BR" sz="1600" dirty="0" smtClean="0">
              <a:latin typeface="+mj-lt"/>
            </a:endParaRPr>
          </a:p>
          <a:p>
            <a:pPr lvl="0" indent="-330200">
              <a:spcBef>
                <a:spcPts val="1600"/>
              </a:spcBef>
              <a:buSzPts val="1600"/>
              <a:buChar char="-"/>
            </a:pPr>
            <a:endParaRPr lang="pt-BR" sz="1600" dirty="0">
              <a:latin typeface="+mj-lt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611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Estratificação do Solo</a:t>
            </a:r>
            <a:endParaRPr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Análise de Malha de Terra</a:t>
            </a:r>
            <a:endParaRPr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SE Planalto 69/13,8 kV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i="1">
                <a:solidFill>
                  <a:schemeClr val="lt2"/>
                </a:solidFill>
              </a:rPr>
              <a:t>Engenharia &amp; Qualidade</a:t>
            </a:r>
            <a:endParaRPr sz="2400" i="1">
              <a:solidFill>
                <a:schemeClr val="lt2"/>
              </a:solidFill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794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t="29298"/>
          <a:stretch/>
        </p:blipFill>
        <p:spPr>
          <a:xfrm>
            <a:off x="575" y="2008576"/>
            <a:ext cx="9143997" cy="48494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Planta de Situação e Linhas de Medição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7" cy="88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9549" y="1911576"/>
            <a:ext cx="5364926" cy="474790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0" y="6576700"/>
            <a:ext cx="9144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 Medium"/>
                <a:ea typeface="Roboto Medium"/>
                <a:cs typeface="Roboto Medium"/>
                <a:sym typeface="Roboto Medium"/>
              </a:rPr>
              <a:t>Rua Edgar Barbosa, 125, 59056-440, Natal/RN - tel. (84) 3211-7996 ou (84) 98846-0673</a:t>
            </a:r>
            <a:endParaRPr sz="1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640908554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1560</Words>
  <Application>Microsoft Office PowerPoint</Application>
  <PresentationFormat>On-screen Show (4:3)</PresentationFormat>
  <Paragraphs>162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Roboto</vt:lpstr>
      <vt:lpstr>Arial</vt:lpstr>
      <vt:lpstr>Roboto Medium</vt:lpstr>
      <vt:lpstr>Courier New</vt:lpstr>
      <vt:lpstr>Material</vt:lpstr>
      <vt:lpstr>VÍTOR SARAIVA RAMOS  Defesa do Relatório de Estágio Curricular Obrigatório</vt:lpstr>
      <vt:lpstr>Sumário</vt:lpstr>
      <vt:lpstr>A Empresa</vt:lpstr>
      <vt:lpstr>Estágio</vt:lpstr>
      <vt:lpstr>Supervisor do Estágio</vt:lpstr>
      <vt:lpstr>Normas Técnicas</vt:lpstr>
      <vt:lpstr>Subestação Planalto 69/13.8 kV</vt:lpstr>
      <vt:lpstr>Estratificação do Solo Análise de Malha de Terra SE Planalto 69/13,8 kV</vt:lpstr>
      <vt:lpstr>Planta de Situação e Linhas de Medição</vt:lpstr>
      <vt:lpstr>Resultado da Estratificação do Solo</vt:lpstr>
      <vt:lpstr>Resultado da Estratificação do Solo</vt:lpstr>
      <vt:lpstr>Gráfico Resultante da Estratificação</vt:lpstr>
      <vt:lpstr>Estudo da Malha de Terra</vt:lpstr>
      <vt:lpstr>Estudo da Malha de Terra</vt:lpstr>
      <vt:lpstr>Malha de Terra a 0,1 m</vt:lpstr>
      <vt:lpstr>Layout e Linhas de Plotagem</vt:lpstr>
      <vt:lpstr>Potencial de Toque</vt:lpstr>
      <vt:lpstr>Potencial de Passo</vt:lpstr>
      <vt:lpstr>Potencial de Superfície</vt:lpstr>
      <vt:lpstr>SE Planalto 69/13,8 kV Modificação da Malha de Terra Análise da Malha de Terra</vt:lpstr>
      <vt:lpstr>Layout Malha de Terra</vt:lpstr>
      <vt:lpstr>Estudo da Malha de Terra</vt:lpstr>
      <vt:lpstr>Estudo da Malha de Terra</vt:lpstr>
      <vt:lpstr>Estudo 1: Malha de Terra a 0,6 m</vt:lpstr>
      <vt:lpstr>Estudo 1: Potencial de Toque</vt:lpstr>
      <vt:lpstr>Estudo 1: Potencial de Passo</vt:lpstr>
      <vt:lpstr>Estudo 1: Potencial de Superfície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Alecrim 69/13,8 kV Resistência da Malha de Terra Análise da Malha de Terra</dc:title>
  <dc:creator>ADM</dc:creator>
  <cp:lastModifiedBy>S</cp:lastModifiedBy>
  <cp:revision>52</cp:revision>
  <dcterms:modified xsi:type="dcterms:W3CDTF">2018-06-14T06:54:02Z</dcterms:modified>
</cp:coreProperties>
</file>