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4508" r:id="rId2"/>
    <p:sldId id="14563" r:id="rId3"/>
    <p:sldId id="14511" r:id="rId4"/>
    <p:sldId id="14512" r:id="rId5"/>
    <p:sldId id="14513" r:id="rId6"/>
    <p:sldId id="14514" r:id="rId7"/>
    <p:sldId id="14515" r:id="rId8"/>
    <p:sldId id="14516" r:id="rId9"/>
    <p:sldId id="14517" r:id="rId10"/>
    <p:sldId id="14521" r:id="rId11"/>
    <p:sldId id="14522" r:id="rId12"/>
    <p:sldId id="14518" r:id="rId13"/>
    <p:sldId id="14520" r:id="rId1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61704-1B3B-774D-B961-A33E490F5548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31B68-E196-7443-8EF1-58B674392AC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6715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817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3162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3888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1 - Se queremos ser um time de ponta, não basta apenas contratar uma equipe de profissionais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seniors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achar que o time está pronto.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– Para o desenvolvedor o mercado está super aquecido e isso gera algumas anomalias: salários surreais e desenvolvedores saindo de empresas ao menor sinal de contrariedade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470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/>
              <a:t>Irati </a:t>
            </a:r>
            <a:r>
              <a:rPr lang="pt-BR" sz="1800" b="0" i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seria um centro de treinamento presencial com cursos e professores, parceria com governo e universidade)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4056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sz="1800" b="0" i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objetivo do programa não deveria ser o</a:t>
            </a:r>
            <a:r>
              <a:rPr lang="pt-BR" sz="1800" b="0" i="0" u="sng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formar 50 pessoas como sugerido inicialmente, pois isso já implicaria em já termos uma estrutura treinamento, mas sim criar um modelo de treinamento escalável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| </a:t>
            </a:r>
            <a:r>
              <a:rPr lang="pt-BR" sz="1800" b="1" i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Start </a:t>
            </a:r>
            <a:r>
              <a:rPr lang="pt-BR" sz="1800" b="1" i="1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b="0" i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(Em vez de nos preocuparmos com o resultado e números, primeiro nos preocupamos com o formato e essência da iniciativa, qual problema resolver primeiro e como)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sz="1800" b="0" i="0" u="sng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Estudar o mercado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b="0" i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(Se inspirar em cases ou em soluções similares em outras empresas de tecnologia, traçar um paralelo com nossas próprias experiências)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sz="1800" b="0" i="0" u="sng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Formatar um processo enxuto e coeso, testá-lo na prática e aprender como melhorá-lo antes de escalar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| </a:t>
            </a:r>
            <a:r>
              <a:rPr lang="pt-BR" sz="1800" b="1" i="1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Learn</a:t>
            </a:r>
            <a:r>
              <a:rPr lang="pt-BR" sz="1800" b="1" i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fast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b="0" i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(Pensar em uma estrutura em que possibilitasse um aprendizado contínuo e de reação rápida)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sz="1800" b="0" i="0" u="sng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Integrar o time de pessoas na parada. Descobrimos rapidamente que o </a:t>
            </a:r>
            <a:r>
              <a:rPr lang="pt-BR" sz="1800" b="0" i="0" u="sng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learn</a:t>
            </a:r>
            <a:r>
              <a:rPr lang="pt-BR" sz="1800" b="0" i="0" u="sng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fast não se trata apenas de aprender com seus erros, mas trazer para perto pessoas com experiência no assunto, mesmo que seja apenas uma consultoria. 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pt-BR" sz="1800" b="0" i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Sabrina! Ela trouxe referências e uma visão inicial de como os times de pessoas e RH lidam com esse tipo de iniciativa, vamos botar uma foto da cara dela num </a:t>
            </a:r>
            <a:r>
              <a:rPr lang="pt-BR" sz="1800" b="0" i="1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yoda</a:t>
            </a:r>
            <a:r>
              <a:rPr lang="pt-BR" sz="1800" b="0" i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800" b="0" i="1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kkkkk</a:t>
            </a:r>
            <a:r>
              <a:rPr lang="pt-BR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8649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Piloto, para testarmos se ele funciona em outro lugar além da nossa própria cabeça.</a:t>
            </a:r>
          </a:p>
          <a:p>
            <a:r>
              <a:rPr lang="en-BR" dirty="0"/>
              <a:t>Poucos participantes porque fica mais fácil de mudarmos a direção do projeto caso haja necessidade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0467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6754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5954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8341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8816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BC41-264A-37D9-DF8D-5458CB2C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DD46-A516-17F7-FEA3-7F3A7D9BC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D34B8-9984-F8B4-8679-AADCAE99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D4BDE-53A0-9C67-359E-3B63D1A9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E918-368F-373F-6885-C69A48E4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3705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EE5A-41B0-A662-E228-523387DA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B9A5A-06C7-ADE1-C3D0-B20876C79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DAE6-85DF-B57A-9A29-FA9B5D6E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0A72D-8FC7-900E-B658-D65B045A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0822-CBF8-2506-008E-95905B3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3232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DDED5-DC6C-5F22-E60A-4F0491FEA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11EF6-D26B-A7D7-478B-51D7BCE1C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8074-3147-C678-C78E-142376AA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9A186-AAB8-9D84-9957-5C64A7F5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D551-845D-911F-36B5-4D64BAAF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2041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389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CFFEBD2-F2E5-4061-A1CF-BFC7BE015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0876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CFFEBD2-F2E5-4061-A1CF-BFC7BE015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43A82661-FECB-4D9B-9B45-10053C5866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119" y="6479635"/>
            <a:ext cx="10134497" cy="29952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000">
                <a:solidFill>
                  <a:schemeClr val="accent2"/>
                </a:solidFill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−"/>
              <a:defRPr sz="1000"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Fonte/footnote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3F8E1-A0A1-40E6-B9F1-1B12C8A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45" y="172212"/>
            <a:ext cx="11612879" cy="731520"/>
          </a:xfrm>
        </p:spPr>
        <p:txBody>
          <a:bodyPr vert="horz">
            <a:normAutofit/>
          </a:bodyPr>
          <a:lstStyle>
            <a:lvl1pPr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C0E730B3-8BBE-435F-B531-CBF2C23319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9411565" y="42665"/>
            <a:ext cx="2529159" cy="12311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>
              <a:buNone/>
              <a:defRPr lang="en-US" sz="800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2AE938-173A-4771-9259-7AB04BBBE2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19" y="1082103"/>
            <a:ext cx="11612879" cy="5290705"/>
          </a:xfrm>
          <a:prstGeom prst="rect">
            <a:avLst/>
          </a:prstGeom>
        </p:spPr>
        <p:txBody>
          <a:bodyPr/>
          <a:lstStyle>
            <a:lvl2pPr marL="685800" indent="-228600">
              <a:buFont typeface="Arial" panose="020B0604020202020204" pitchFamily="34" charset="0"/>
              <a:buChar char="−"/>
              <a:defRPr/>
            </a:lvl2pPr>
            <a:lvl3pPr marL="1314450" indent="-400050">
              <a:buFont typeface="Arial" panose="020B0604020202020204" pitchFamily="34" charset="0"/>
              <a:buChar char="−"/>
              <a:defRPr/>
            </a:lvl3pPr>
            <a:lvl4pPr marL="1771650" indent="-400050">
              <a:buFont typeface="Arial" panose="020B0604020202020204" pitchFamily="34" charset="0"/>
              <a:buChar char="−"/>
              <a:defRPr/>
            </a:lvl4pPr>
            <a:lvl5pPr marL="2228850" indent="-400050"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3066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CFFEBD2-F2E5-4061-A1CF-BFC7BE015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31356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CFFEBD2-F2E5-4061-A1CF-BFC7BE015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43A82661-FECB-4D9B-9B45-10053C5866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119" y="6479635"/>
            <a:ext cx="10134497" cy="29952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000">
                <a:solidFill>
                  <a:schemeClr val="accent2"/>
                </a:solidFill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−"/>
              <a:defRPr sz="1000"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Fonte e/</a:t>
            </a:r>
            <a:r>
              <a:rPr lang="en-US" err="1"/>
              <a:t>ou</a:t>
            </a:r>
            <a:r>
              <a:rPr lang="en-US"/>
              <a:t>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3F8E1-A0A1-40E6-B9F1-1B12C8A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45" y="172212"/>
            <a:ext cx="11610153" cy="73152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C0E730B3-8BBE-435F-B531-CBF2C23319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9411565" y="48820"/>
            <a:ext cx="2528565" cy="1108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>
              <a:buNone/>
              <a:defRPr lang="en-US" sz="800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D7F1D-FE56-4F5B-BC76-A2ACEC34FF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19" y="1082103"/>
            <a:ext cx="11612879" cy="5290705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Font typeface="Arial" panose="020B0604020202020204" pitchFamily="34" charset="0"/>
              <a:buChar char="−"/>
              <a:defRPr/>
            </a:lvl2pPr>
            <a:lvl3pPr marL="1314450" indent="-400050">
              <a:buFont typeface="Arial" panose="020B0604020202020204" pitchFamily="34" charset="0"/>
              <a:buChar char="−"/>
              <a:defRPr/>
            </a:lvl3pPr>
            <a:lvl4pPr marL="1771650" indent="-400050">
              <a:buFont typeface="Arial" panose="020B0604020202020204" pitchFamily="34" charset="0"/>
              <a:buChar char="−"/>
              <a:defRPr/>
            </a:lvl4pPr>
            <a:lvl5pPr marL="2228850" indent="-400050"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0507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013B-D2A5-A981-FB10-E61DCBFF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39D-F024-1FB7-9769-0C4035E4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7EBC-B063-1F90-5971-9BE7D15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F194-3BD4-10C9-6B50-8DA66FA8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32A5-6AB0-F42F-FAC0-FADE5475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7591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3BCE-D2B1-8AA8-ED58-6C48CC39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1F859-296D-5C61-30EE-94AE70B0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3FC7-D6F7-B646-B767-88EFB5DB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054B-B00C-BB82-0673-D79E0C48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94BE-7BD8-DD45-D308-B1EF88B6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051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EE2B-DC65-983B-B6F2-93FAC7E0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0A55-EE92-0EE8-A08A-0CFB17264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A54BB-51A4-795D-A333-D3B47699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A180-ACC9-9AE7-E759-C6D1A228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B746-EFDD-B799-C501-5F9AA023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B6E26-141B-686D-4CC4-5A0EEFD2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945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130D-CCDF-AB46-C993-93D06B7D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3E79-03F5-ED8A-A746-F00296EA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8B358-A642-D464-3CF8-B9834CCB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03820-7C78-879D-7F32-252B2549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E0DF2-5B41-9B27-BEFC-E10A1D698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8B27A-B122-EB1F-FDBC-5215F1E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70E6B-D82B-E348-C1FC-156697AB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50A3D-4989-76F3-73F7-EFDC98D1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0208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1030-85CC-893F-91E5-37EF1150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EBF1F-67C7-08DA-3923-73025155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7294-1E93-70BC-D006-01758A9E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99CAF-DC6E-F0CC-1358-3739A0D2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5419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5155E-5B44-569E-253D-B805BDA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0CE59-6268-7A81-21C5-BE62265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5EA30-D1BB-EBA7-8DFB-F260308D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143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ADEE-561D-BE52-E6F5-63E8119D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B126-8D7E-A464-7780-3BEB0CB8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613AF-0C18-6D45-24B5-05074A5A9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4C266-F73D-E0E2-7604-36A7A45F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CE2C0-2267-8DCE-588C-51E36524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B238F-0B5C-9A3C-89F5-6757E894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3547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F05E-2D45-5FC0-1A59-73239EAD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4BA5A-B8F3-C815-675F-9B306904D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67F92-096F-881A-24B8-1F65DE9A9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9AB3C-3A28-5E40-2DBC-2B7E1A78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4E5D3-7801-2339-F364-AA45E966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F1B8-D132-BFE5-2466-A11B817B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282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C079-ECF6-0B81-6CDA-57A3656C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74ABF-E089-B4F6-F139-2441183E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1DD0-9CBF-9F14-7889-CDE1C303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3A8F-7D89-8647-A1DE-F7C653CC0CC4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34AA-46E7-281F-E7F0-8E66EEE10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5A57-7082-A062-D4AA-3FE012968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8F94-3823-FC40-99ED-9D980CEC37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209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6.bin"/><Relationship Id="rId9" Type="http://schemas.openxmlformats.org/officeDocument/2006/relationships/hyperlink" Target="https://bit.ly/nstech-yod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.emf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FF71C7C-3B5D-CDF1-C70B-AE6A9D3B4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5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2167BA52-72E2-9DD2-D06F-0747841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20992" y="5040496"/>
            <a:ext cx="1440909" cy="3429000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7789057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Algumas coisas que aprendemos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DCCE12E-BE87-AE8B-EDB8-DA2F45D65920}"/>
              </a:ext>
            </a:extLst>
          </p:cNvPr>
          <p:cNvSpPr txBox="1">
            <a:spLocks/>
          </p:cNvSpPr>
          <p:nvPr/>
        </p:nvSpPr>
        <p:spPr>
          <a:xfrm>
            <a:off x="562786" y="1262572"/>
            <a:ext cx="8035470" cy="390979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De forma geral, o formato do programa funciona muito bem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Alguns </a:t>
            </a:r>
            <a:r>
              <a:rPr lang="pt-BR" sz="2000" dirty="0" err="1">
                <a:solidFill>
                  <a:srgbClr val="1E2023"/>
                </a:solidFill>
                <a:latin typeface="Barlow" panose="00000500000000000000" pitchFamily="2" charset="0"/>
              </a:rPr>
              <a:t>mentorados</a:t>
            </a: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 criaram seu próprio método</a:t>
            </a:r>
            <a:endParaRPr lang="pt-BR" sz="2000" b="0" i="0" dirty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Tempo pode ser um problema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Dificuldade do </a:t>
            </a:r>
            <a:r>
              <a:rPr lang="pt-BR" sz="2000" dirty="0" err="1">
                <a:solidFill>
                  <a:srgbClr val="1E2023"/>
                </a:solidFill>
                <a:latin typeface="Barlow" panose="00000500000000000000" pitchFamily="2" charset="0"/>
              </a:rPr>
              <a:t>mentorado</a:t>
            </a: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 aplicar o que estuda no dia-a-dia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Treinamento para mentores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9BACF1-0F90-126C-18AA-4A928937F325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14" name="Imagem 9">
              <a:extLst>
                <a:ext uri="{FF2B5EF4-FFF2-40B4-BE49-F238E27FC236}">
                  <a16:creationId xmlns:a16="http://schemas.microsoft.com/office/drawing/2014/main" id="{43658358-A7E7-DA47-CE32-D3134752A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0C65AC-893B-5D73-6676-BADA31188953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20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DB3C06B3-A7BB-C147-1568-7C3C0F2C9B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21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18E6F6B3-9515-3E5F-1CBE-6E68F68571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22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56723E30-E9ED-C9D3-1D29-E52C04BB7B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79CBF4-6807-C5AB-49B5-24CDA374ECAF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325994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2167BA52-72E2-9DD2-D06F-0747841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20992" y="5040496"/>
            <a:ext cx="1440909" cy="3429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9EDC73-7DD7-6F29-2714-33ECB829C4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8674" y="405115"/>
            <a:ext cx="1430540" cy="6022426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1795148" y="560828"/>
            <a:ext cx="3383312" cy="451253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err="1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Think</a:t>
            </a: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 Big</a:t>
            </a:r>
            <a:endParaRPr kumimoji="0" lang="pt-BR" sz="28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93F6AACD-006F-B618-F8C6-FB94D86C4F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64"/>
          <a:stretch/>
        </p:blipFill>
        <p:spPr>
          <a:xfrm>
            <a:off x="602302" y="698135"/>
            <a:ext cx="1026598" cy="1082577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E8DC59DF-76DF-71D9-E90E-EA39A43D4D9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0" r="35140"/>
          <a:stretch/>
        </p:blipFill>
        <p:spPr>
          <a:xfrm>
            <a:off x="450750" y="2813116"/>
            <a:ext cx="1319222" cy="1206423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0FA3349-FF5B-DDF9-B16F-E1B57A37B63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8"/>
          <a:stretch/>
        </p:blipFill>
        <p:spPr>
          <a:xfrm>
            <a:off x="591822" y="5149686"/>
            <a:ext cx="1037078" cy="1147485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F7248D8-FE29-EF26-054D-20DA8F86D930}"/>
              </a:ext>
            </a:extLst>
          </p:cNvPr>
          <p:cNvSpPr txBox="1">
            <a:spLocks/>
          </p:cNvSpPr>
          <p:nvPr/>
        </p:nvSpPr>
        <p:spPr>
          <a:xfrm>
            <a:off x="1801069" y="1109837"/>
            <a:ext cx="8035470" cy="120642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 b="0" i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Programa de treinamento para todas as 24 empresas do grupo</a:t>
            </a:r>
            <a:endParaRPr lang="pt-BR" sz="2400" b="0" i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F54610-9C14-F481-2DD0-7E699C900ED0}"/>
              </a:ext>
            </a:extLst>
          </p:cNvPr>
          <p:cNvSpPr txBox="1">
            <a:spLocks/>
          </p:cNvSpPr>
          <p:nvPr/>
        </p:nvSpPr>
        <p:spPr>
          <a:xfrm>
            <a:off x="1795148" y="2786311"/>
            <a:ext cx="3383312" cy="451253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>
                <a:solidFill>
                  <a:srgbClr val="E7441F"/>
                </a:solidFill>
                <a:latin typeface="Barlow SemiBold" panose="00000700000000000000" pitchFamily="2" charset="0"/>
              </a:rPr>
              <a:t>Start </a:t>
            </a:r>
            <a:r>
              <a:rPr lang="pt-BR" sz="2800" err="1">
                <a:solidFill>
                  <a:srgbClr val="E7441F"/>
                </a:solidFill>
                <a:latin typeface="Barlow SemiBold" panose="00000700000000000000" pitchFamily="2" charset="0"/>
              </a:rPr>
              <a:t>Small</a:t>
            </a:r>
            <a:endParaRPr kumimoji="0" lang="pt-BR" sz="28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790E94-8D8C-F80D-8D7B-FEAF2CCAE1D2}"/>
              </a:ext>
            </a:extLst>
          </p:cNvPr>
          <p:cNvSpPr txBox="1">
            <a:spLocks/>
          </p:cNvSpPr>
          <p:nvPr/>
        </p:nvSpPr>
        <p:spPr>
          <a:xfrm>
            <a:off x="1801069" y="3335320"/>
            <a:ext cx="8035470" cy="120642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>
                <a:solidFill>
                  <a:srgbClr val="1E2023"/>
                </a:solidFill>
                <a:latin typeface="Barlow" panose="00000500000000000000" pitchFamily="2" charset="0"/>
              </a:rPr>
              <a:t>Iniciar com um </a:t>
            </a:r>
            <a:r>
              <a:rPr lang="pt-BR" sz="2000" b="0" i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piloto do programa com poucos participantes</a:t>
            </a:r>
            <a:endParaRPr lang="pt-BR" sz="2400" b="0" i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84EA9744-1021-F302-5966-A027F84A0374}"/>
              </a:ext>
            </a:extLst>
          </p:cNvPr>
          <p:cNvSpPr txBox="1">
            <a:spLocks/>
          </p:cNvSpPr>
          <p:nvPr/>
        </p:nvSpPr>
        <p:spPr>
          <a:xfrm>
            <a:off x="1769972" y="5066562"/>
            <a:ext cx="3383312" cy="451253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err="1">
                <a:solidFill>
                  <a:srgbClr val="E7441F"/>
                </a:solidFill>
                <a:latin typeface="Barlow SemiBold" panose="00000700000000000000" pitchFamily="2" charset="0"/>
              </a:rPr>
              <a:t>Learn</a:t>
            </a:r>
            <a:r>
              <a:rPr lang="pt-BR" sz="2800">
                <a:solidFill>
                  <a:srgbClr val="E7441F"/>
                </a:solidFill>
                <a:latin typeface="Barlow SemiBold" panose="00000700000000000000" pitchFamily="2" charset="0"/>
              </a:rPr>
              <a:t> Fast</a:t>
            </a:r>
            <a:endParaRPr kumimoji="0" lang="pt-BR" sz="28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7FEC75A-C3CD-1F35-E434-4BFE3EB5D968}"/>
              </a:ext>
            </a:extLst>
          </p:cNvPr>
          <p:cNvSpPr txBox="1">
            <a:spLocks/>
          </p:cNvSpPr>
          <p:nvPr/>
        </p:nvSpPr>
        <p:spPr>
          <a:xfrm>
            <a:off x="1775893" y="5615571"/>
            <a:ext cx="8035470" cy="120642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>
                <a:solidFill>
                  <a:srgbClr val="1E2023"/>
                </a:solidFill>
                <a:latin typeface="Barlow" panose="00000500000000000000" pitchFamily="2" charset="0"/>
              </a:rPr>
              <a:t>Reuniões de feedbacks com todos os envolvidos e zero medo de mudar</a:t>
            </a:r>
            <a:endParaRPr lang="pt-BR" sz="2400" b="0" i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2167BA52-72E2-9DD2-D06F-0747841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20992" y="5040496"/>
            <a:ext cx="1440909" cy="3429000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662216" y="132425"/>
            <a:ext cx="5364730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Próximos passos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D66B082-0A37-BF67-7F01-BBC305593CB0}"/>
              </a:ext>
            </a:extLst>
          </p:cNvPr>
          <p:cNvSpPr txBox="1">
            <a:spLocks/>
          </p:cNvSpPr>
          <p:nvPr/>
        </p:nvSpPr>
        <p:spPr>
          <a:xfrm>
            <a:off x="562786" y="1262573"/>
            <a:ext cx="8035470" cy="314317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b="0" i="0" dirty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Análise constante dos feedbacks e opiniões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>
                <a:solidFill>
                  <a:srgbClr val="1E2023"/>
                </a:solidFill>
                <a:latin typeface="Barlow" panose="00000500000000000000" pitchFamily="2" charset="0"/>
              </a:rPr>
              <a:t>Melhorias gerais no </a:t>
            </a: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programa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Fase 2 do piloto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Escalar para todas as empresas do ecossistema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endParaRPr lang="pt-BR" sz="2000" dirty="0">
              <a:solidFill>
                <a:srgbClr val="1E2023"/>
              </a:solidFill>
              <a:latin typeface="Barlow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354496-B105-4232-AFE7-5BC8F431FE9B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9" name="Imagem 9">
              <a:extLst>
                <a:ext uri="{FF2B5EF4-FFF2-40B4-BE49-F238E27FC236}">
                  <a16:creationId xmlns:a16="http://schemas.microsoft.com/office/drawing/2014/main" id="{15F4E9E6-D5AE-13DE-D3BA-4F78BAB5A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856AEC-1B4E-F522-4C7B-9B2E79961EBF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13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AC6125BF-0C8A-89C9-D9CA-EE085AA24D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14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F7A41619-17A7-A9CC-BADF-F39C32A0F8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5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CBD2D867-E78F-8C81-869C-EEB5B34527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7A30C2-7172-5869-EA62-D5E2BA289D98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19188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2167BA52-72E2-9DD2-D06F-0747841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20992" y="5040496"/>
            <a:ext cx="1440909" cy="3429000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662216" y="132425"/>
            <a:ext cx="5364730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Próximos passos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E5DF50-EA94-6AFA-1989-50ED0908A2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67" y="1713345"/>
            <a:ext cx="5144655" cy="5144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3E95D-9C91-BC2B-C4B8-E473DF8717A9}"/>
              </a:ext>
            </a:extLst>
          </p:cNvPr>
          <p:cNvSpPr txBox="1"/>
          <p:nvPr/>
        </p:nvSpPr>
        <p:spPr>
          <a:xfrm>
            <a:off x="3189611" y="1179808"/>
            <a:ext cx="4860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sng">
                <a:effectLst/>
                <a:latin typeface="-apple-system"/>
                <a:hlinkClick r:id="rId9" tooltip="https://bit.ly/nstech-yoda"/>
              </a:rPr>
              <a:t>bit.ly/nstech-yoda</a:t>
            </a:r>
            <a:endParaRPr lang="en-BR" sz="4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98FF33-56E7-8E7D-90A9-674A01594B67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11" name="Imagem 9">
              <a:extLst>
                <a:ext uri="{FF2B5EF4-FFF2-40B4-BE49-F238E27FC236}">
                  <a16:creationId xmlns:a16="http://schemas.microsoft.com/office/drawing/2014/main" id="{3AE16C25-63B0-9F97-B949-E2E608D63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076808-3C9E-DFB1-9682-DB5BADC29346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14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33D8463F-DFDA-5240-11C4-D2890D144C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15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97493CE-0D86-F95B-70E6-9414B8CC58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9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2D43AF44-ACFD-81D5-3D51-DCD948AB6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05DF9B-1E38-4A4D-3B21-04468647BB6E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217881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1">
            <a:extLst>
              <a:ext uri="{FF2B5EF4-FFF2-40B4-BE49-F238E27FC236}">
                <a16:creationId xmlns:a16="http://schemas.microsoft.com/office/drawing/2014/main" id="{845EF484-D81B-9027-3514-63AEC6D5E86F}"/>
              </a:ext>
            </a:extLst>
          </p:cNvPr>
          <p:cNvSpPr/>
          <p:nvPr/>
        </p:nvSpPr>
        <p:spPr>
          <a:xfrm>
            <a:off x="-12356" y="-12357"/>
            <a:ext cx="12215242" cy="688433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E7441F"/>
              </a:gs>
              <a:gs pos="26000">
                <a:srgbClr val="E73D2E"/>
              </a:gs>
              <a:gs pos="100000">
                <a:srgbClr val="E621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ítulo 1">
            <a:extLst>
              <a:ext uri="{FF2B5EF4-FFF2-40B4-BE49-F238E27FC236}">
                <a16:creationId xmlns:a16="http://schemas.microsoft.com/office/drawing/2014/main" id="{F969902A-4CD5-4D71-9CB3-8D2F6F1FCCC5}"/>
              </a:ext>
            </a:extLst>
          </p:cNvPr>
          <p:cNvSpPr txBox="1">
            <a:spLocks/>
          </p:cNvSpPr>
          <p:nvPr/>
        </p:nvSpPr>
        <p:spPr>
          <a:xfrm>
            <a:off x="195943" y="78620"/>
            <a:ext cx="11782697" cy="99341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242BC2B1-9D79-2289-052D-D56F75C9A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039121"/>
            <a:ext cx="1235065" cy="2939143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5E2B293-2787-AF0B-E0F0-4877AFC0273A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áfico 2">
            <a:extLst>
              <a:ext uri="{FF2B5EF4-FFF2-40B4-BE49-F238E27FC236}">
                <a16:creationId xmlns:a16="http://schemas.microsoft.com/office/drawing/2014/main" id="{9F6CCB3F-1842-DA17-73C6-1BFB438D3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81EED22-5A1F-3E28-740A-5D797C9B02CB}"/>
              </a:ext>
            </a:extLst>
          </p:cNvPr>
          <p:cNvSpPr txBox="1">
            <a:spLocks/>
          </p:cNvSpPr>
          <p:nvPr/>
        </p:nvSpPr>
        <p:spPr>
          <a:xfrm>
            <a:off x="1542180" y="3474217"/>
            <a:ext cx="5800729" cy="86305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 b="0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Anderson Nobre – Tech manager </a:t>
            </a:r>
            <a:r>
              <a:rPr lang="pt-BR" sz="2000" b="0" i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nstech</a:t>
            </a:r>
            <a:b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Filipe Cunha – Tech manager </a:t>
            </a:r>
            <a:r>
              <a:rPr lang="pt-BR" sz="2000" b="0" i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nstech</a:t>
            </a:r>
            <a:endParaRPr lang="pt-BR" sz="2400" b="0" i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DBE5F0C-0562-F684-81B7-BE70727F5025}"/>
              </a:ext>
            </a:extLst>
          </p:cNvPr>
          <p:cNvSpPr txBox="1">
            <a:spLocks/>
          </p:cNvSpPr>
          <p:nvPr/>
        </p:nvSpPr>
        <p:spPr>
          <a:xfrm>
            <a:off x="1608230" y="2341649"/>
            <a:ext cx="8663410" cy="109658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 SemiBold" panose="00000700000000000000" pitchFamily="2" charset="0"/>
              </a:rPr>
              <a:t>Projeto Yoda: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prstClr val="white"/>
                </a:solidFill>
                <a:latin typeface="Barlow SemiBold" panose="00000700000000000000" pitchFamily="2" charset="0"/>
              </a:rPr>
              <a:t>Plano de desenvolvimento dos </a:t>
            </a:r>
            <a:r>
              <a:rPr lang="pt-BR" sz="3600" err="1">
                <a:solidFill>
                  <a:prstClr val="white"/>
                </a:solidFill>
                <a:latin typeface="Barlow SemiBold" panose="00000700000000000000" pitchFamily="2" charset="0"/>
              </a:rPr>
              <a:t>padawans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8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2167BA52-72E2-9DD2-D06F-0747841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20992" y="5040496"/>
            <a:ext cx="1440909" cy="3429000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A73BF2EC-432B-AA1D-0FFF-A426D4276E71}"/>
              </a:ext>
            </a:extLst>
          </p:cNvPr>
          <p:cNvSpPr txBox="1">
            <a:spLocks/>
          </p:cNvSpPr>
          <p:nvPr/>
        </p:nvSpPr>
        <p:spPr>
          <a:xfrm>
            <a:off x="562786" y="1262573"/>
            <a:ext cx="9288580" cy="220822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 b="0" i="0" dirty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Um programa de desenvolvimento </a:t>
            </a: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profissional </a:t>
            </a:r>
            <a:r>
              <a:rPr lang="pt-BR" sz="2000" b="0" i="0" dirty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para todos do nosso ecossistema.</a:t>
            </a:r>
            <a:endParaRPr lang="pt-BR" sz="2400" b="0" i="0" dirty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662216" y="132425"/>
            <a:ext cx="3496956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O que é?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52BF0E-538F-527E-9000-20F603445D26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6" name="Imagem 9">
              <a:extLst>
                <a:ext uri="{FF2B5EF4-FFF2-40B4-BE49-F238E27FC236}">
                  <a16:creationId xmlns:a16="http://schemas.microsoft.com/office/drawing/2014/main" id="{B16CF807-D6CC-A462-512A-921C616A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7EC594-C05F-3346-99E0-4882FB8C4FDC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12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933EF520-070A-5F48-07E8-749000D3E7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1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CCE91117-8626-6C2D-6A87-A1B62194C7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20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975D7EC6-3B85-ACF7-4E2A-CF799A7308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C5FB5E-2504-0452-4EAE-E545BC0B9B1A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46559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2167BA52-72E2-9DD2-D06F-0747841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20992" y="5040496"/>
            <a:ext cx="1440909" cy="3429000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A73BF2EC-432B-AA1D-0FFF-A426D4276E71}"/>
              </a:ext>
            </a:extLst>
          </p:cNvPr>
          <p:cNvSpPr txBox="1">
            <a:spLocks/>
          </p:cNvSpPr>
          <p:nvPr/>
        </p:nvSpPr>
        <p:spPr>
          <a:xfrm>
            <a:off x="562786" y="1262573"/>
            <a:ext cx="8035470" cy="106318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b="0" i="0" dirty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Preocupação com desenvolvimento dos profissionais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Dificuldade de encontrar bons profissionais </a:t>
            </a:r>
            <a:r>
              <a:rPr lang="pt-BR" sz="2000" dirty="0" err="1">
                <a:solidFill>
                  <a:srgbClr val="1E2023"/>
                </a:solidFill>
                <a:latin typeface="Barlow" panose="00000500000000000000" pitchFamily="2" charset="0"/>
              </a:rPr>
              <a:t>seniors</a:t>
            </a: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 no mercado</a:t>
            </a:r>
            <a:endParaRPr lang="pt-BR" sz="2400" b="0" i="0" dirty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662216" y="132425"/>
            <a:ext cx="5364730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Porque ele surgiu?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ADD3FA-9370-8ADD-890E-8160AC32101B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6" name="Imagem 9">
              <a:extLst>
                <a:ext uri="{FF2B5EF4-FFF2-40B4-BE49-F238E27FC236}">
                  <a16:creationId xmlns:a16="http://schemas.microsoft.com/office/drawing/2014/main" id="{7CEC3A5B-FD2F-7332-6F3B-050FB933A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60A08F-A940-022A-BF0C-32031462E383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12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F31784D-8A5B-A412-A0BD-1167570580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13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E86FE5DA-2B8D-D780-1D32-CE6A7364F9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4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F9ABF192-49EA-5F12-5DBE-036467B4A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2C0B4-4E28-6D70-5299-E3CA442ADF4A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72902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2167BA52-72E2-9DD2-D06F-0747841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20992" y="5040496"/>
            <a:ext cx="1440909" cy="3429000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A73BF2EC-432B-AA1D-0FFF-A426D4276E71}"/>
              </a:ext>
            </a:extLst>
          </p:cNvPr>
          <p:cNvSpPr txBox="1">
            <a:spLocks/>
          </p:cNvSpPr>
          <p:nvPr/>
        </p:nvSpPr>
        <p:spPr>
          <a:xfrm>
            <a:off x="562786" y="1768249"/>
            <a:ext cx="8035470" cy="305545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400" b="0" i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Formar 50 pessoas em 2022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400">
                <a:solidFill>
                  <a:srgbClr val="1E2023"/>
                </a:solidFill>
                <a:latin typeface="Barlow" panose="00000500000000000000" pitchFamily="2" charset="0"/>
              </a:rPr>
              <a:t>Centro de excelência para formação de pessoas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400">
                <a:solidFill>
                  <a:srgbClr val="1E2023"/>
                </a:solidFill>
                <a:latin typeface="Barlow" panose="00000500000000000000" pitchFamily="2" charset="0"/>
              </a:rPr>
              <a:t>P</a:t>
            </a:r>
            <a:r>
              <a:rPr lang="pt-BR" sz="2400" b="0" i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lataformas de estudos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662216" y="132425"/>
            <a:ext cx="5364730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Primeiros passos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6F31560-9E60-9A6C-3624-C69ECAE32D68}"/>
              </a:ext>
            </a:extLst>
          </p:cNvPr>
          <p:cNvSpPr txBox="1">
            <a:spLocks/>
          </p:cNvSpPr>
          <p:nvPr/>
        </p:nvSpPr>
        <p:spPr>
          <a:xfrm>
            <a:off x="562786" y="1022427"/>
            <a:ext cx="8035470" cy="41844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 b="0" i="0" dirty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Sugestão inicial da gestão</a:t>
            </a:r>
            <a:endParaRPr lang="pt-BR" sz="2400" b="0" i="0" dirty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7C193F-9D30-E507-0CE2-E54B1E193AC3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9" name="Imagem 9">
              <a:extLst>
                <a:ext uri="{FF2B5EF4-FFF2-40B4-BE49-F238E27FC236}">
                  <a16:creationId xmlns:a16="http://schemas.microsoft.com/office/drawing/2014/main" id="{91A19A6A-0D17-0AC4-ED27-C348DEF2F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D2D738-6923-4FFE-6284-9B5A73900738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13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27A95E00-0B49-8080-3993-C478A14B71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14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C977C1B3-1867-2BA6-A1BD-28D71AB7C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5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14D67D42-0134-C9F3-77C3-95CCD6AEA4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A98629-5EC8-0E53-6AA4-0D0498B8D724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286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2167BA52-72E2-9DD2-D06F-0747841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20992" y="5040496"/>
            <a:ext cx="1440909" cy="3429000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A73BF2EC-432B-AA1D-0FFF-A426D4276E71}"/>
              </a:ext>
            </a:extLst>
          </p:cNvPr>
          <p:cNvSpPr txBox="1">
            <a:spLocks/>
          </p:cNvSpPr>
          <p:nvPr/>
        </p:nvSpPr>
        <p:spPr>
          <a:xfrm>
            <a:off x="562786" y="1768249"/>
            <a:ext cx="8035470" cy="39490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400">
                <a:solidFill>
                  <a:srgbClr val="1E2023"/>
                </a:solidFill>
                <a:latin typeface="Barlow"/>
                <a:cs typeface="Arial"/>
              </a:rPr>
              <a:t>Estudar o que o mercado tem feito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400" b="0" i="0">
                <a:solidFill>
                  <a:srgbClr val="1E2023"/>
                </a:solidFill>
                <a:effectLst/>
                <a:latin typeface="Barlow"/>
                <a:cs typeface="Arial"/>
              </a:rPr>
              <a:t>Criar o programa de treinamento</a:t>
            </a:r>
            <a:endParaRPr lang="pt-BR" sz="2400">
              <a:solidFill>
                <a:srgbClr val="1E2023"/>
              </a:solidFill>
              <a:latin typeface="Barlow"/>
              <a:cs typeface="Arial"/>
            </a:endParaRP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400">
                <a:solidFill>
                  <a:srgbClr val="1E2023"/>
                </a:solidFill>
                <a:latin typeface="Barlow"/>
                <a:cs typeface="Arial"/>
              </a:rPr>
              <a:t>Testá-lo em um ambiente pequeno e controlado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662216" y="132425"/>
            <a:ext cx="5364730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Primeiros passos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6F31560-9E60-9A6C-3624-C69ECAE32D68}"/>
              </a:ext>
            </a:extLst>
          </p:cNvPr>
          <p:cNvSpPr txBox="1">
            <a:spLocks/>
          </p:cNvSpPr>
          <p:nvPr/>
        </p:nvSpPr>
        <p:spPr>
          <a:xfrm>
            <a:off x="562786" y="1022427"/>
            <a:ext cx="8035470" cy="41844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 b="0" i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Após planejamento, análise e síntese</a:t>
            </a:r>
            <a:endParaRPr lang="pt-BR" sz="2400" b="0" i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310A06-67C8-F388-AEA9-ABF8B4F2CFA8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6" name="Imagem 9">
              <a:extLst>
                <a:ext uri="{FF2B5EF4-FFF2-40B4-BE49-F238E27FC236}">
                  <a16:creationId xmlns:a16="http://schemas.microsoft.com/office/drawing/2014/main" id="{BDF1142E-CD04-ADD3-763E-CE5EF9953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D5498A5-BB08-3BAE-CF49-F8EA18EC8C58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12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7FD9966A-8CFA-72D9-2508-936D802DA6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13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555A4175-B78F-93CC-298C-C031384E42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4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5491658F-8648-1C09-39EF-827255E6B1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F32FF5-73D2-4A39-7B84-76EAF8C697ED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36149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2167BA52-72E2-9DD2-D06F-0747841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20992" y="5040496"/>
            <a:ext cx="1440909" cy="3429000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662216" y="132425"/>
            <a:ext cx="5364730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Formato proposto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D66B082-0A37-BF67-7F01-BBC305593CB0}"/>
              </a:ext>
            </a:extLst>
          </p:cNvPr>
          <p:cNvSpPr txBox="1">
            <a:spLocks/>
          </p:cNvSpPr>
          <p:nvPr/>
        </p:nvSpPr>
        <p:spPr>
          <a:xfrm>
            <a:off x="562786" y="1262572"/>
            <a:ext cx="8035470" cy="391902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b="0" i="0" dirty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Modelo de mentoria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Modelo com 3 personas: Mentor, </a:t>
            </a:r>
            <a:r>
              <a:rPr lang="pt-BR" sz="2000" dirty="0" err="1">
                <a:solidFill>
                  <a:srgbClr val="1E2023"/>
                </a:solidFill>
                <a:latin typeface="Barlow" panose="00000500000000000000" pitchFamily="2" charset="0"/>
              </a:rPr>
              <a:t>mentorado</a:t>
            </a: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 e avaliador</a:t>
            </a:r>
            <a:endParaRPr lang="pt-BR" sz="2000" b="0" i="0" dirty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Teste do modelo em um piloto do programa com poucos participantes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Poucas áreas inicialmente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endParaRPr lang="pt-BR" sz="2000" dirty="0">
              <a:solidFill>
                <a:srgbClr val="1E2023"/>
              </a:solidFill>
              <a:latin typeface="Barlow" panose="000005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7AA09C-EE9F-DE67-5E92-5F7A83CC0C50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15" name="Imagem 9">
              <a:extLst>
                <a:ext uri="{FF2B5EF4-FFF2-40B4-BE49-F238E27FC236}">
                  <a16:creationId xmlns:a16="http://schemas.microsoft.com/office/drawing/2014/main" id="{230986C0-A70D-96A2-9D7D-310A4CF66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49DCA9-DA51-01E4-769B-2D80E084530B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21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CD5CF9ED-43D7-6385-871F-0484C139F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22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21671770-1BFD-C15C-6F87-2619AB8CF6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23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D8178F33-96BA-D902-00DD-0C9F184830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65388F-D26D-C917-7151-3EC40D0D9855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425756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: Cantos Arredondados 1">
            <a:extLst>
              <a:ext uri="{FF2B5EF4-FFF2-40B4-BE49-F238E27FC236}">
                <a16:creationId xmlns:a16="http://schemas.microsoft.com/office/drawing/2014/main" id="{51B08944-134B-FD7D-5331-170C5FCB1347}"/>
              </a:ext>
            </a:extLst>
          </p:cNvPr>
          <p:cNvSpPr/>
          <p:nvPr/>
        </p:nvSpPr>
        <p:spPr>
          <a:xfrm>
            <a:off x="-11621" y="-9236"/>
            <a:ext cx="12215242" cy="688433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E7441F"/>
              </a:gs>
              <a:gs pos="26000">
                <a:srgbClr val="E73D2E"/>
              </a:gs>
              <a:gs pos="100000">
                <a:srgbClr val="E621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6E40EB-0059-8732-A579-83589A3736D7}"/>
              </a:ext>
            </a:extLst>
          </p:cNvPr>
          <p:cNvGrpSpPr/>
          <p:nvPr/>
        </p:nvGrpSpPr>
        <p:grpSpPr>
          <a:xfrm>
            <a:off x="5672902" y="1863895"/>
            <a:ext cx="4614318" cy="3602710"/>
            <a:chOff x="5672902" y="1863895"/>
            <a:chExt cx="4614318" cy="360271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E6B1642-F50B-7481-0E69-29B8540E61D1}"/>
                </a:ext>
              </a:extLst>
            </p:cNvPr>
            <p:cNvSpPr/>
            <p:nvPr/>
          </p:nvSpPr>
          <p:spPr>
            <a:xfrm>
              <a:off x="5672902" y="2312387"/>
              <a:ext cx="4614318" cy="31542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1CE337-C085-AC79-37D3-CA56AD8132BE}"/>
                </a:ext>
              </a:extLst>
            </p:cNvPr>
            <p:cNvSpPr txBox="1"/>
            <p:nvPr/>
          </p:nvSpPr>
          <p:spPr>
            <a:xfrm>
              <a:off x="7086281" y="1863895"/>
              <a:ext cx="1706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ferramentas</a:t>
              </a:r>
              <a:endParaRPr lang="en-BR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9A35E8-536C-5874-F14C-B44338C5EDBF}"/>
              </a:ext>
            </a:extLst>
          </p:cNvPr>
          <p:cNvGrpSpPr/>
          <p:nvPr/>
        </p:nvGrpSpPr>
        <p:grpSpPr>
          <a:xfrm>
            <a:off x="2014456" y="1869663"/>
            <a:ext cx="2777021" cy="3596942"/>
            <a:chOff x="2014456" y="1869663"/>
            <a:chExt cx="2777021" cy="359694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D49F325-7A43-1146-19B9-7AB52E2ADC1A}"/>
                </a:ext>
              </a:extLst>
            </p:cNvPr>
            <p:cNvSpPr/>
            <p:nvPr/>
          </p:nvSpPr>
          <p:spPr>
            <a:xfrm>
              <a:off x="2014456" y="2312387"/>
              <a:ext cx="2777021" cy="31542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DFE192-3D15-C3B3-5A74-F6568CF84C40}"/>
                </a:ext>
              </a:extLst>
            </p:cNvPr>
            <p:cNvSpPr txBox="1"/>
            <p:nvPr/>
          </p:nvSpPr>
          <p:spPr>
            <a:xfrm>
              <a:off x="2485995" y="1869663"/>
              <a:ext cx="1816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err="1">
                  <a:solidFill>
                    <a:schemeClr val="bg1"/>
                  </a:solidFill>
                </a:rPr>
                <a:t>participantes</a:t>
              </a:r>
              <a:endParaRPr lang="en-BR" sz="2400">
                <a:solidFill>
                  <a:schemeClr val="bg1"/>
                </a:solidFill>
              </a:endParaRPr>
            </a:p>
          </p:txBody>
        </p:sp>
      </p:grpSp>
      <p:pic>
        <p:nvPicPr>
          <p:cNvPr id="46" name="Gráfico 20">
            <a:extLst>
              <a:ext uri="{FF2B5EF4-FFF2-40B4-BE49-F238E27FC236}">
                <a16:creationId xmlns:a16="http://schemas.microsoft.com/office/drawing/2014/main" id="{B8A67F1C-693C-D2B8-196C-DE5A8F820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4039121"/>
            <a:ext cx="1235065" cy="2939143"/>
          </a:xfrm>
          <a:prstGeom prst="rect">
            <a:avLst/>
          </a:prstGeom>
        </p:spPr>
      </p:pic>
      <p:cxnSp>
        <p:nvCxnSpPr>
          <p:cNvPr id="47" name="Conector reto 35">
            <a:extLst>
              <a:ext uri="{FF2B5EF4-FFF2-40B4-BE49-F238E27FC236}">
                <a16:creationId xmlns:a16="http://schemas.microsoft.com/office/drawing/2014/main" id="{2EA76DE9-A3EA-AA0E-4FE2-70E77FD5CD79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áfico 2">
            <a:extLst>
              <a:ext uri="{FF2B5EF4-FFF2-40B4-BE49-F238E27FC236}">
                <a16:creationId xmlns:a16="http://schemas.microsoft.com/office/drawing/2014/main" id="{4E5F8FF3-F6BE-A33C-6A03-EBD1408E2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662216" y="132425"/>
            <a:ext cx="5364730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 SemiBold" panose="00000700000000000000" pitchFamily="2" charset="0"/>
              </a:rPr>
              <a:t>Formato proposto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B784F9-26EB-3FB2-C794-464513341D30}"/>
              </a:ext>
            </a:extLst>
          </p:cNvPr>
          <p:cNvGrpSpPr/>
          <p:nvPr/>
        </p:nvGrpSpPr>
        <p:grpSpPr>
          <a:xfrm>
            <a:off x="2777662" y="2681858"/>
            <a:ext cx="1243161" cy="1099066"/>
            <a:chOff x="1601581" y="1814267"/>
            <a:chExt cx="1243161" cy="1099066"/>
          </a:xfrm>
        </p:grpSpPr>
        <p:pic>
          <p:nvPicPr>
            <p:cNvPr id="2" name="Graphic 1" descr="User with solid fill">
              <a:extLst>
                <a:ext uri="{FF2B5EF4-FFF2-40B4-BE49-F238E27FC236}">
                  <a16:creationId xmlns:a16="http://schemas.microsoft.com/office/drawing/2014/main" id="{6DB5168B-1B21-33E5-44E2-C83680AC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65962" y="1814267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C240C7-57AB-98C7-26B9-1471F63BA2B8}"/>
                </a:ext>
              </a:extLst>
            </p:cNvPr>
            <p:cNvSpPr txBox="1"/>
            <p:nvPr/>
          </p:nvSpPr>
          <p:spPr>
            <a:xfrm>
              <a:off x="1601581" y="2544001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m</a:t>
              </a:r>
              <a:r>
                <a:rPr lang="en-BR"/>
                <a:t>entorado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E4843F-7068-64A4-4885-278808263D6C}"/>
              </a:ext>
            </a:extLst>
          </p:cNvPr>
          <p:cNvGrpSpPr/>
          <p:nvPr/>
        </p:nvGrpSpPr>
        <p:grpSpPr>
          <a:xfrm>
            <a:off x="2256176" y="3956963"/>
            <a:ext cx="914400" cy="1099066"/>
            <a:chOff x="1765962" y="1814267"/>
            <a:chExt cx="914400" cy="1099066"/>
          </a:xfrm>
        </p:grpSpPr>
        <p:pic>
          <p:nvPicPr>
            <p:cNvPr id="19" name="Graphic 18" descr="User with solid fill">
              <a:extLst>
                <a:ext uri="{FF2B5EF4-FFF2-40B4-BE49-F238E27FC236}">
                  <a16:creationId xmlns:a16="http://schemas.microsoft.com/office/drawing/2014/main" id="{B24D9A65-823A-93AD-A4B1-839ACFFBD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65962" y="1814267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CB3694-9D5B-99D5-737C-7649567C6A49}"/>
                </a:ext>
              </a:extLst>
            </p:cNvPr>
            <p:cNvSpPr txBox="1"/>
            <p:nvPr/>
          </p:nvSpPr>
          <p:spPr>
            <a:xfrm>
              <a:off x="1782754" y="2544001"/>
              <a:ext cx="880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mentor</a:t>
              </a:r>
              <a:endParaRPr lang="en-BR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30C5E2-5E23-E7E8-DF9D-1C666B4B965E}"/>
              </a:ext>
            </a:extLst>
          </p:cNvPr>
          <p:cNvGrpSpPr/>
          <p:nvPr/>
        </p:nvGrpSpPr>
        <p:grpSpPr>
          <a:xfrm>
            <a:off x="3477620" y="3961125"/>
            <a:ext cx="1043042" cy="1099066"/>
            <a:chOff x="1701643" y="1814267"/>
            <a:chExt cx="1043042" cy="1099066"/>
          </a:xfrm>
        </p:grpSpPr>
        <p:pic>
          <p:nvPicPr>
            <p:cNvPr id="22" name="Graphic 21" descr="User with solid fill">
              <a:extLst>
                <a:ext uri="{FF2B5EF4-FFF2-40B4-BE49-F238E27FC236}">
                  <a16:creationId xmlns:a16="http://schemas.microsoft.com/office/drawing/2014/main" id="{355ECF5F-0858-DFC2-8926-4DD6C270E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65962" y="1814267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F6A9E-8710-9B03-031C-C79935138F21}"/>
                </a:ext>
              </a:extLst>
            </p:cNvPr>
            <p:cNvSpPr txBox="1"/>
            <p:nvPr/>
          </p:nvSpPr>
          <p:spPr>
            <a:xfrm>
              <a:off x="1701643" y="2544001"/>
              <a:ext cx="1043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err="1"/>
                <a:t>avaliador</a:t>
              </a:r>
              <a:endParaRPr lang="en-BR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038B8C4-886A-50E2-0FCC-E8D2432E8939}"/>
              </a:ext>
            </a:extLst>
          </p:cNvPr>
          <p:cNvGrpSpPr/>
          <p:nvPr/>
        </p:nvGrpSpPr>
        <p:grpSpPr>
          <a:xfrm>
            <a:off x="5717989" y="2748401"/>
            <a:ext cx="2156691" cy="2369065"/>
            <a:chOff x="5717989" y="2748401"/>
            <a:chExt cx="2156691" cy="2369065"/>
          </a:xfrm>
        </p:grpSpPr>
        <p:pic>
          <p:nvPicPr>
            <p:cNvPr id="25" name="Graphic 24" descr="List outline">
              <a:extLst>
                <a:ext uri="{FF2B5EF4-FFF2-40B4-BE49-F238E27FC236}">
                  <a16:creationId xmlns:a16="http://schemas.microsoft.com/office/drawing/2014/main" id="{C20EDB2F-BB99-475D-471D-64EF1B4A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17989" y="2960775"/>
              <a:ext cx="2156691" cy="215669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8BECA3-5B36-360C-7A60-B956A16D22E4}"/>
                </a:ext>
              </a:extLst>
            </p:cNvPr>
            <p:cNvSpPr txBox="1"/>
            <p:nvPr/>
          </p:nvSpPr>
          <p:spPr>
            <a:xfrm>
              <a:off x="6153046" y="2748401"/>
              <a:ext cx="1266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assessment</a:t>
              </a:r>
              <a:endParaRPr lang="en-BR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066BD5-424B-9CF4-CA83-C4AACE23CBBA}"/>
              </a:ext>
            </a:extLst>
          </p:cNvPr>
          <p:cNvGrpSpPr/>
          <p:nvPr/>
        </p:nvGrpSpPr>
        <p:grpSpPr>
          <a:xfrm>
            <a:off x="7809852" y="2747881"/>
            <a:ext cx="2477367" cy="2369585"/>
            <a:chOff x="7809852" y="2747881"/>
            <a:chExt cx="2477367" cy="2369585"/>
          </a:xfrm>
        </p:grpSpPr>
        <p:pic>
          <p:nvPicPr>
            <p:cNvPr id="31" name="Graphic 30" descr="Checklist outline">
              <a:extLst>
                <a:ext uri="{FF2B5EF4-FFF2-40B4-BE49-F238E27FC236}">
                  <a16:creationId xmlns:a16="http://schemas.microsoft.com/office/drawing/2014/main" id="{14236C50-ACEB-141D-EA97-978939A5A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30528" y="2960775"/>
              <a:ext cx="2156691" cy="2156691"/>
            </a:xfrm>
            <a:prstGeom prst="rect">
              <a:avLst/>
            </a:prstGeom>
          </p:spPr>
        </p:pic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6102B521-4D6A-50BE-1B3C-9F11AEC737C4}"/>
                </a:ext>
              </a:extLst>
            </p:cNvPr>
            <p:cNvSpPr/>
            <p:nvPr/>
          </p:nvSpPr>
          <p:spPr>
            <a:xfrm>
              <a:off x="7809852" y="3647180"/>
              <a:ext cx="442802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CFA57F-6F72-C3F6-51F7-BCFFD5CE7F94}"/>
                </a:ext>
              </a:extLst>
            </p:cNvPr>
            <p:cNvSpPr txBox="1"/>
            <p:nvPr/>
          </p:nvSpPr>
          <p:spPr>
            <a:xfrm>
              <a:off x="8752739" y="2747881"/>
              <a:ext cx="871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err="1"/>
                <a:t>kanban</a:t>
              </a:r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29539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áfico 6">
            <a:extLst>
              <a:ext uri="{FF2B5EF4-FFF2-40B4-BE49-F238E27FC236}">
                <a16:creationId xmlns:a16="http://schemas.microsoft.com/office/drawing/2014/main" id="{2167BA52-72E2-9DD2-D06F-07478415D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20992" y="5040496"/>
            <a:ext cx="1440909" cy="3429000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6902AF9C-2DA9-F579-59D5-09FBDB54E9AC}"/>
              </a:ext>
            </a:extLst>
          </p:cNvPr>
          <p:cNvSpPr txBox="1">
            <a:spLocks/>
          </p:cNvSpPr>
          <p:nvPr/>
        </p:nvSpPr>
        <p:spPr>
          <a:xfrm>
            <a:off x="662216" y="132425"/>
            <a:ext cx="5364730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Formato proposto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D66B082-0A37-BF67-7F01-BBC305593CB0}"/>
              </a:ext>
            </a:extLst>
          </p:cNvPr>
          <p:cNvSpPr txBox="1">
            <a:spLocks/>
          </p:cNvSpPr>
          <p:nvPr/>
        </p:nvSpPr>
        <p:spPr>
          <a:xfrm>
            <a:off x="562786" y="1262573"/>
            <a:ext cx="8035470" cy="314317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b="0" i="0" dirty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Reuniões quinzenais de 1:1 mentor/</a:t>
            </a:r>
            <a:r>
              <a:rPr lang="pt-BR" sz="2000" b="0" i="0" dirty="0" err="1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mentorado</a:t>
            </a:r>
            <a:endParaRPr lang="pt-BR" sz="2000" b="0" i="0" dirty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dirty="0">
                <a:solidFill>
                  <a:srgbClr val="1E2023"/>
                </a:solidFill>
                <a:latin typeface="Barlow" panose="00000500000000000000" pitchFamily="2" charset="0"/>
              </a:rPr>
              <a:t>Reuniões com mentores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b="0" i="0" dirty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Reuniões com </a:t>
            </a:r>
            <a:r>
              <a:rPr lang="pt-BR" sz="2000" b="0" i="0" dirty="0" err="1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mentorados</a:t>
            </a:r>
            <a:endParaRPr lang="pt-BR" sz="2000" b="0" i="0" dirty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 b="0" i="0" dirty="0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Avaliação da evolução do </a:t>
            </a:r>
            <a:r>
              <a:rPr lang="pt-BR" sz="2000" b="0" i="0" dirty="0" err="1">
                <a:solidFill>
                  <a:srgbClr val="1E2023"/>
                </a:solidFill>
                <a:effectLst/>
                <a:latin typeface="Barlow" panose="00000500000000000000" pitchFamily="2" charset="0"/>
              </a:rPr>
              <a:t>mentorado</a:t>
            </a:r>
            <a:endParaRPr lang="pt-BR" sz="2000" b="0" i="0" dirty="0">
              <a:solidFill>
                <a:srgbClr val="1E2023"/>
              </a:solidFill>
              <a:effectLst/>
              <a:latin typeface="Barlow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0A6260-6E4D-3C92-9686-64A99057DBDF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11" name="Imagem 9">
              <a:extLst>
                <a:ext uri="{FF2B5EF4-FFF2-40B4-BE49-F238E27FC236}">
                  <a16:creationId xmlns:a16="http://schemas.microsoft.com/office/drawing/2014/main" id="{510D99D6-7AF9-C58E-5A25-AFE5921B1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B04CDB6-95B5-B1FF-3D3E-1109BFFEFFFF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14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A58634C7-702F-E324-FA60-3618EE8249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15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960E64CA-A636-CA84-6D0F-5F96BEBF5F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9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1F99F45E-F916-C659-8E05-8CBF2729F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31F145-2D0C-73EB-3020-58B4A351C55E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294508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587</Words>
  <Application>Microsoft Macintosh PowerPoint</Application>
  <PresentationFormat>Widescreen</PresentationFormat>
  <Paragraphs>75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Barlow</vt:lpstr>
      <vt:lpstr>Barlow SemiBold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Cunha</dc:creator>
  <cp:lastModifiedBy>Filipe Cunha</cp:lastModifiedBy>
  <cp:revision>1</cp:revision>
  <dcterms:created xsi:type="dcterms:W3CDTF">2022-11-03T16:53:54Z</dcterms:created>
  <dcterms:modified xsi:type="dcterms:W3CDTF">2022-11-03T16:55:27Z</dcterms:modified>
</cp:coreProperties>
</file>