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510" r:id="rId2"/>
    <p:sldId id="256" r:id="rId3"/>
    <p:sldId id="14503" r:id="rId4"/>
    <p:sldId id="14500" r:id="rId5"/>
    <p:sldId id="14493" r:id="rId6"/>
    <p:sldId id="14499" r:id="rId7"/>
    <p:sldId id="14504" r:id="rId8"/>
    <p:sldId id="14502" r:id="rId9"/>
    <p:sldId id="14506" r:id="rId10"/>
    <p:sldId id="14505" r:id="rId11"/>
    <p:sldId id="14494" r:id="rId12"/>
    <p:sldId id="14507" r:id="rId13"/>
    <p:sldId id="14508" r:id="rId14"/>
    <p:sldId id="14497" r:id="rId15"/>
    <p:sldId id="14495" r:id="rId16"/>
    <p:sldId id="14496" r:id="rId17"/>
    <p:sldId id="1449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1119C-1312-404B-B104-3F14E843D0EA}" v="2" dt="2022-11-01T10:37:38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F915-D860-0CB9-A075-6A9231C6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FF53CB-741C-2E6F-BB43-CD44E1E0C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111CD5-35BA-2206-403F-365C4E6F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29246-B2FE-7BE7-01A3-BBD479B6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969CB2-8ABC-5E4E-F52B-6A59C322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5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A75C9-6AFD-64FC-6AC7-E38300B2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FDC208-55E5-CE8C-0402-2CEF3F5A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09486-11FB-6BED-78E8-66D8E7F0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4938B-03DE-55B2-A551-DB7EC9E8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1EDB0C-9BA8-961F-35E6-E404D0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8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53B422-B10C-06D3-CB18-077B0537E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AB0D59-287F-AC0B-2DCF-646848AF1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2FF45-979A-7F15-0167-B9290E9A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B97C2-31E8-F7E8-E38A-7311B95F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D1257F-3B2A-A796-8DCF-99BF79DF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4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CFFEBD2-F2E5-4061-A1CF-BFC7BE015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47094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473" imgH="476" progId="TCLayout.ActiveDocument.1">
                  <p:embed/>
                </p:oleObj>
              </mc:Choice>
              <mc:Fallback>
                <p:oleObj name="Slide do think-cell" r:id="rId5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CFFEBD2-F2E5-4061-A1CF-BFC7BE015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E0A85795-0DE9-40FF-BA30-2A5DCF89045A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615223" y="6547373"/>
            <a:ext cx="325501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43A82661-FECB-4D9B-9B45-10053C5866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119" y="6479635"/>
            <a:ext cx="10134497" cy="29952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000">
                <a:solidFill>
                  <a:schemeClr val="accent2"/>
                </a:solidFill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−"/>
              <a:defRPr sz="1000"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Fonte/footnote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3F8E1-A0A1-40E6-B9F1-1B12C8AE09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45" y="172212"/>
            <a:ext cx="11612879" cy="731520"/>
          </a:xfrm>
        </p:spPr>
        <p:txBody>
          <a:bodyPr vert="horz">
            <a:normAutofit/>
          </a:bodyPr>
          <a:lstStyle>
            <a:lvl1pPr rtl="0"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C0E730B3-8BBE-435F-B531-CBF2C23319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9411565" y="42665"/>
            <a:ext cx="2529159" cy="12311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 rtl="0">
              <a:buNone/>
              <a:defRPr lang="en-US" sz="800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2AE938-173A-4771-9259-7AB04BBBE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19" y="1082103"/>
            <a:ext cx="11612879" cy="5290705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  <a:lvl2pPr marL="685800" indent="-228600" rtl="0">
              <a:buFont typeface="Arial" panose="020B0604020202020204" pitchFamily="34" charset="0"/>
              <a:buChar char="−"/>
              <a:defRPr/>
            </a:lvl2pPr>
            <a:lvl3pPr marL="1314450" indent="-400050" rtl="0">
              <a:buFont typeface="Arial" panose="020B0604020202020204" pitchFamily="34" charset="0"/>
              <a:buChar char="−"/>
              <a:defRPr/>
            </a:lvl3pPr>
            <a:lvl4pPr marL="1771650" indent="-400050" rtl="0">
              <a:buFont typeface="Arial" panose="020B0604020202020204" pitchFamily="34" charset="0"/>
              <a:buChar char="−"/>
              <a:defRPr/>
            </a:lvl4pPr>
            <a:lvl5pPr marL="2228850" indent="-400050" rtl="0"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788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75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ADC00-8199-17E1-6C7B-8892B51C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611E3-1F4D-A88C-D130-47E11F36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67C7E-E7AD-860B-DFAC-3BDF61E1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67137-2C0A-2751-5E15-DC9E8ABA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F1D71-1422-B03B-6705-EA1550DC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01978-B3E3-CA94-2A7A-783DAC81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556574-D565-2ECD-5C7D-2A01AFE20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0FEFE-73C5-2301-7511-D0E043E9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164E8-DFB5-1AAD-6229-61658191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970DD-9D3E-B34E-624C-63DEC444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45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C1091-436C-F7D6-B7FD-BDBFF15F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5FEFF-8C37-820E-A302-291483521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5ECDE-9AE0-EE7B-B68E-039466C2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9A1FFA-3CAB-C99A-3CAF-70B0F5AB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5239F-0285-820E-0086-4E78DABF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09C5A-C393-2FBF-5632-778A4B66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2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EA284-A0C9-D7B2-7CC2-728C43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4D9E95-7870-C977-0BF9-27E451F7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63E6BC-B070-3E02-7685-B514005D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C7E68A-F38C-184E-D57F-C967AF923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B3B956-DB56-A7A3-5031-24655BCB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9C9890-949F-D428-5F0F-A31353D3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AD3D4D-756C-305A-0725-FBFAF611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E111CB-02DD-11C1-AF64-DB75376E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9E250-73C1-9EF3-9743-80B7A6D8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C893EB-91FC-020E-15E8-99EF9D79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DDD166-F24D-2A1A-7E22-1006B67E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B2656E-BD95-F118-3DAF-1C89B7BC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94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D0DAED-D00D-4326-40BC-10BC77B5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9C33FD-078F-1483-8FF0-2485A3C3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97DE8C-8EE2-508B-23F1-21B85289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98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CDFE8-DA57-805C-38A3-8351F3E2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50519-C41C-B867-1808-2FA8F2B4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659217-D726-7ACF-10FC-85EC49D5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350942-2431-222F-2F7C-BEB091F7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F150B2-D5DD-AEC3-6747-0A071D93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DD0480-D896-ADAD-D4E2-E1E5BE1B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9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84A52-8D0F-62C8-AE24-1AF4A80B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924CB5-0EEE-8602-53ED-FBCA91DB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925A57-D652-C1A4-483D-29246CD56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C18F65-7319-6F36-84A2-18180877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D5F6C-2094-4383-89AA-2D9AB14F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11235-2FBD-9C15-7F5A-6971DA50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1DFA3E-2961-4087-411F-B99FB233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484B9F-D306-9758-C53B-1BD8FB9F5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64006-E57F-5789-E529-5F83DEF94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2D5F9-7CFF-4F30-ACE5-B31E5B6BC3FB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583C64-CFA0-62AE-4BDF-E536B7B0C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F71E3-D63E-B1B7-3B58-024F85E60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15CB-C520-4FFD-9997-7AB3AC484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FF71C7C-3B5D-CDF1-C70B-AE6A9D3B4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5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D78E86C2-DE37-FB52-9ABA-9562B6B5B2D2}"/>
              </a:ext>
            </a:extLst>
          </p:cNvPr>
          <p:cNvSpPr txBox="1"/>
          <p:nvPr/>
        </p:nvSpPr>
        <p:spPr>
          <a:xfrm>
            <a:off x="1908790" y="1743278"/>
            <a:ext cx="8149609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b="1" dirty="0">
                <a:solidFill>
                  <a:prstClr val="black"/>
                </a:solidFill>
                <a:latin typeface="Arial"/>
              </a:rPr>
              <a:t>E o que fizemos juntos em apenas 2 anos??</a:t>
            </a: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66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D78E86C2-DE37-FB52-9ABA-9562B6B5B2D2}"/>
              </a:ext>
            </a:extLst>
          </p:cNvPr>
          <p:cNvSpPr txBox="1"/>
          <p:nvPr/>
        </p:nvSpPr>
        <p:spPr>
          <a:xfrm>
            <a:off x="1908790" y="1743278"/>
            <a:ext cx="8149609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b="1" dirty="0">
                <a:solidFill>
                  <a:prstClr val="black"/>
                </a:solidFill>
                <a:latin typeface="Arial"/>
              </a:rPr>
              <a:t>Já somos o </a:t>
            </a:r>
            <a:r>
              <a:rPr lang="pt-BR" sz="4800" b="1" u="sng" dirty="0">
                <a:solidFill>
                  <a:prstClr val="black"/>
                </a:solidFill>
                <a:latin typeface="Arial"/>
              </a:rPr>
              <a:t>mais completo e inovador ecossistema </a:t>
            </a:r>
            <a:r>
              <a:rPr lang="pt-BR" sz="4800" b="1" dirty="0">
                <a:solidFill>
                  <a:prstClr val="black"/>
                </a:solidFill>
                <a:latin typeface="Arial"/>
              </a:rPr>
              <a:t>conectado do mundo pra logística e mobilidade</a:t>
            </a: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41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16CB67B-19E8-43CD-9CC5-FC373695A915}"/>
              </a:ext>
            </a:extLst>
          </p:cNvPr>
          <p:cNvSpPr/>
          <p:nvPr/>
        </p:nvSpPr>
        <p:spPr>
          <a:xfrm>
            <a:off x="379744" y="3713964"/>
            <a:ext cx="11243505" cy="247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21" name="TextBox 62">
            <a:extLst>
              <a:ext uri="{FF2B5EF4-FFF2-40B4-BE49-F238E27FC236}">
                <a16:creationId xmlns:a16="http://schemas.microsoft.com/office/drawing/2014/main" id="{1688338F-A44E-0497-FB2C-2FB207BB5C75}"/>
              </a:ext>
            </a:extLst>
          </p:cNvPr>
          <p:cNvSpPr txBox="1"/>
          <p:nvPr/>
        </p:nvSpPr>
        <p:spPr>
          <a:xfrm>
            <a:off x="1092473" y="1410272"/>
            <a:ext cx="10007053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 Clientes / Personas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 Produtos / Soluções para dores</a:t>
            </a:r>
            <a:endParaRPr lang="pt-BR" sz="48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 Formato único no mundo</a:t>
            </a:r>
            <a:endParaRPr lang="pt-BR" sz="48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 Mais empreendedores</a:t>
            </a:r>
            <a:endParaRPr lang="pt-BR" sz="48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 </a:t>
            </a:r>
            <a:r>
              <a:rPr lang="pt-BR" sz="4800" b="1" dirty="0">
                <a:solidFill>
                  <a:prstClr val="black"/>
                </a:solidFill>
                <a:latin typeface="Arial"/>
              </a:rPr>
              <a:t>Time mais foda do mundo</a:t>
            </a:r>
            <a:endParaRPr kumimoji="0" lang="pt-BR" sz="9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30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16CB67B-19E8-43CD-9CC5-FC373695A915}"/>
              </a:ext>
            </a:extLst>
          </p:cNvPr>
          <p:cNvSpPr/>
          <p:nvPr/>
        </p:nvSpPr>
        <p:spPr>
          <a:xfrm>
            <a:off x="379744" y="3713964"/>
            <a:ext cx="11243505" cy="247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21" name="TextBox 62">
            <a:extLst>
              <a:ext uri="{FF2B5EF4-FFF2-40B4-BE49-F238E27FC236}">
                <a16:creationId xmlns:a16="http://schemas.microsoft.com/office/drawing/2014/main" id="{1688338F-A44E-0497-FB2C-2FB207BB5C75}"/>
              </a:ext>
            </a:extLst>
          </p:cNvPr>
          <p:cNvSpPr txBox="1"/>
          <p:nvPr/>
        </p:nvSpPr>
        <p:spPr>
          <a:xfrm>
            <a:off x="1092473" y="1761285"/>
            <a:ext cx="10007053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 estamos só no começo...</a:t>
            </a:r>
            <a:endParaRPr kumimoji="0" lang="pt-BR" sz="1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93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D78E86C2-DE37-FB52-9ABA-9562B6B5B2D2}"/>
              </a:ext>
            </a:extLst>
          </p:cNvPr>
          <p:cNvSpPr txBox="1"/>
          <p:nvPr/>
        </p:nvSpPr>
        <p:spPr>
          <a:xfrm>
            <a:off x="1839517" y="2200478"/>
            <a:ext cx="8149609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Estamos vivendo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um momento muito complicado do mundo</a:t>
            </a:r>
          </a:p>
        </p:txBody>
      </p:sp>
    </p:spTree>
    <p:extLst>
      <p:ext uri="{BB962C8B-B14F-4D97-AF65-F5344CB8AC3E}">
        <p14:creationId xmlns:p14="http://schemas.microsoft.com/office/powerpoint/2010/main" val="170783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62">
            <a:extLst>
              <a:ext uri="{FF2B5EF4-FFF2-40B4-BE49-F238E27FC236}">
                <a16:creationId xmlns:a16="http://schemas.microsoft.com/office/drawing/2014/main" id="{D78E86C2-DE37-FB52-9ABA-9562B6B5B2D2}"/>
              </a:ext>
            </a:extLst>
          </p:cNvPr>
          <p:cNvSpPr txBox="1"/>
          <p:nvPr/>
        </p:nvSpPr>
        <p:spPr>
          <a:xfrm>
            <a:off x="1839517" y="2200478"/>
            <a:ext cx="8149609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39B94AD-D18C-9AF6-1D7E-DF21F8970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1427019"/>
            <a:ext cx="11801728" cy="39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3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4975929-88C6-8DC9-8A16-4D6F85F554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A77279-56CA-12A9-0FDC-5C641D7F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88136D-EA84-0BED-5563-A2634118AD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608D89-7DEF-C639-3A16-4CEFDCF792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6501" y="1488458"/>
            <a:ext cx="11612879" cy="529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No Brasil em 2021 haviam 18.440.986 empresas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Pouco mais de 400 na bolsa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Apenas 12 listadas nos USA</a:t>
            </a:r>
          </a:p>
        </p:txBody>
      </p:sp>
    </p:spTree>
    <p:extLst>
      <p:ext uri="{BB962C8B-B14F-4D97-AF65-F5344CB8AC3E}">
        <p14:creationId xmlns:p14="http://schemas.microsoft.com/office/powerpoint/2010/main" val="71551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4975929-88C6-8DC9-8A16-4D6F85F554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A77279-56CA-12A9-0FDC-5C641D7F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88136D-EA84-0BED-5563-A2634118AD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608D89-7DEF-C639-3A16-4CEFDCF792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757380" y="1488458"/>
            <a:ext cx="12949380" cy="5290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“E ai, vamos juntos </a:t>
            </a:r>
          </a:p>
          <a:p>
            <a:pPr marL="0" indent="0" algn="ctr">
              <a:buNone/>
            </a:pPr>
            <a:r>
              <a:rPr lang="pt-BR" sz="5400" dirty="0"/>
              <a:t>melhorar o mundo </a:t>
            </a:r>
          </a:p>
          <a:p>
            <a:pPr marL="0" indent="0" algn="ctr">
              <a:buNone/>
            </a:pPr>
            <a:r>
              <a:rPr lang="pt-BR" sz="5400" dirty="0"/>
              <a:t>através da tecnologia </a:t>
            </a:r>
          </a:p>
          <a:p>
            <a:pPr marL="0" indent="0" algn="ctr">
              <a:buNone/>
            </a:pPr>
            <a:r>
              <a:rPr lang="pt-BR" sz="5400" dirty="0"/>
              <a:t>para logística e mobilidade???”</a:t>
            </a:r>
          </a:p>
        </p:txBody>
      </p:sp>
    </p:spTree>
    <p:extLst>
      <p:ext uri="{BB962C8B-B14F-4D97-AF65-F5344CB8AC3E}">
        <p14:creationId xmlns:p14="http://schemas.microsoft.com/office/powerpoint/2010/main" val="367539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C53AC-EB60-C9FE-D2BC-704FEF0B2B6D}"/>
              </a:ext>
            </a:extLst>
          </p:cNvPr>
          <p:cNvSpPr txBox="1">
            <a:spLocks/>
          </p:cNvSpPr>
          <p:nvPr/>
        </p:nvSpPr>
        <p:spPr>
          <a:xfrm>
            <a:off x="289560" y="2598519"/>
            <a:ext cx="11612879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A3C03"/>
                </a:solidFill>
                <a:latin typeface="Barlow Medium" panose="00000600000000000000" pitchFamily="2" charset="0"/>
              </a:rPr>
              <a:t>De onde surgiu a </a:t>
            </a:r>
            <a:r>
              <a:rPr lang="pt-BR" sz="5400" b="1" dirty="0" err="1">
                <a:solidFill>
                  <a:srgbClr val="FA3C03"/>
                </a:solidFill>
                <a:latin typeface="Barlow Medium" panose="00000600000000000000" pitchFamily="2" charset="0"/>
              </a:rPr>
              <a:t>nstech</a:t>
            </a:r>
            <a:r>
              <a:rPr lang="pt-BR" sz="5400" b="1" dirty="0">
                <a:solidFill>
                  <a:srgbClr val="FA3C03"/>
                </a:solidFill>
                <a:latin typeface="Barlow Medium" panose="000006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270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C53AC-EB60-C9FE-D2BC-704FEF0B2B6D}"/>
              </a:ext>
            </a:extLst>
          </p:cNvPr>
          <p:cNvSpPr txBox="1">
            <a:spLocks/>
          </p:cNvSpPr>
          <p:nvPr/>
        </p:nvSpPr>
        <p:spPr>
          <a:xfrm>
            <a:off x="289560" y="2598519"/>
            <a:ext cx="11612879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A3C03"/>
                </a:solidFill>
                <a:latin typeface="Barlow Medium" panose="00000600000000000000" pitchFamily="2" charset="0"/>
              </a:rPr>
              <a:t>De onde vem a inovação???</a:t>
            </a:r>
          </a:p>
        </p:txBody>
      </p:sp>
    </p:spTree>
    <p:extLst>
      <p:ext uri="{BB962C8B-B14F-4D97-AF65-F5344CB8AC3E}">
        <p14:creationId xmlns:p14="http://schemas.microsoft.com/office/powerpoint/2010/main" val="417873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16CB67B-19E8-43CD-9CC5-FC373695A915}"/>
              </a:ext>
            </a:extLst>
          </p:cNvPr>
          <p:cNvSpPr/>
          <p:nvPr/>
        </p:nvSpPr>
        <p:spPr>
          <a:xfrm>
            <a:off x="379744" y="3713964"/>
            <a:ext cx="11243505" cy="247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83E4CB-3177-4C9E-914A-53ADCA37CE4B}"/>
              </a:ext>
            </a:extLst>
          </p:cNvPr>
          <p:cNvSpPr txBox="1"/>
          <p:nvPr/>
        </p:nvSpPr>
        <p:spPr>
          <a:xfrm>
            <a:off x="568751" y="3861113"/>
            <a:ext cx="2680724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Perfil das investidas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50B522-04CE-446A-8E29-F18FA272CC81}"/>
              </a:ext>
            </a:extLst>
          </p:cNvPr>
          <p:cNvSpPr txBox="1"/>
          <p:nvPr/>
        </p:nvSpPr>
        <p:spPr>
          <a:xfrm>
            <a:off x="568751" y="4166097"/>
            <a:ext cx="3244133" cy="14943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Líder em mercado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nicho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Receita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recorrente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Modelo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 light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Sócio e times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certos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339D3F-BA28-47B0-A9DB-FF567FA6BE85}"/>
              </a:ext>
            </a:extLst>
          </p:cNvPr>
          <p:cNvSpPr txBox="1"/>
          <p:nvPr/>
        </p:nvSpPr>
        <p:spPr>
          <a:xfrm>
            <a:off x="642080" y="5606009"/>
            <a:ext cx="2415812" cy="3276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Modelo operacional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9EB60-FA21-4520-90C3-F5BCA8B292A1}"/>
              </a:ext>
            </a:extLst>
          </p:cNvPr>
          <p:cNvSpPr txBox="1"/>
          <p:nvPr/>
        </p:nvSpPr>
        <p:spPr>
          <a:xfrm>
            <a:off x="603543" y="5999220"/>
            <a:ext cx="2680724" cy="391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Alocação de capital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2CF060-8570-4A27-E043-34CAD169B5AF}"/>
              </a:ext>
            </a:extLst>
          </p:cNvPr>
          <p:cNvSpPr txBox="1"/>
          <p:nvPr/>
        </p:nvSpPr>
        <p:spPr>
          <a:xfrm>
            <a:off x="7586579" y="1194174"/>
            <a:ext cx="6123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Carente de eficiência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Baixa automação processos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Soluções pulverizadas e não integradas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Operações com alta complexidade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Múltiplas integrações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Muitos fornecedores</a:t>
            </a: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D78E86C2-DE37-FB52-9ABA-9562B6B5B2D2}"/>
              </a:ext>
            </a:extLst>
          </p:cNvPr>
          <p:cNvSpPr txBox="1"/>
          <p:nvPr/>
        </p:nvSpPr>
        <p:spPr>
          <a:xfrm>
            <a:off x="1049809" y="884296"/>
            <a:ext cx="2680724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Propósito de impactar a vida das pessoas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89AC55-56D5-E4DF-B362-49159CC8D90B}"/>
              </a:ext>
            </a:extLst>
          </p:cNvPr>
          <p:cNvSpPr txBox="1"/>
          <p:nvPr/>
        </p:nvSpPr>
        <p:spPr>
          <a:xfrm>
            <a:off x="7648926" y="834489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Minha experiência na AGV</a:t>
            </a:r>
          </a:p>
        </p:txBody>
      </p:sp>
      <p:sp>
        <p:nvSpPr>
          <p:cNvPr id="21" name="TextBox 62">
            <a:extLst>
              <a:ext uri="{FF2B5EF4-FFF2-40B4-BE49-F238E27FC236}">
                <a16:creationId xmlns:a16="http://schemas.microsoft.com/office/drawing/2014/main" id="{1688338F-A44E-0497-FB2C-2FB207BB5C75}"/>
              </a:ext>
            </a:extLst>
          </p:cNvPr>
          <p:cNvSpPr txBox="1"/>
          <p:nvPr/>
        </p:nvSpPr>
        <p:spPr>
          <a:xfrm>
            <a:off x="4377272" y="1680890"/>
            <a:ext cx="2680724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B883F17-BFE4-ED8D-5778-AF30F6019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089" y="2779904"/>
            <a:ext cx="3999090" cy="3999090"/>
          </a:xfrm>
          <a:prstGeom prst="rect">
            <a:avLst/>
          </a:prstGeom>
        </p:spPr>
      </p:pic>
      <p:sp>
        <p:nvSpPr>
          <p:cNvPr id="33" name="TextBox 62">
            <a:extLst>
              <a:ext uri="{FF2B5EF4-FFF2-40B4-BE49-F238E27FC236}">
                <a16:creationId xmlns:a16="http://schemas.microsoft.com/office/drawing/2014/main" id="{3357F9C7-AA3F-D48D-7535-78FD39636C9B}"/>
              </a:ext>
            </a:extLst>
          </p:cNvPr>
          <p:cNvSpPr txBox="1"/>
          <p:nvPr/>
        </p:nvSpPr>
        <p:spPr>
          <a:xfrm>
            <a:off x="377168" y="2968529"/>
            <a:ext cx="2680724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Filosofia de investimento</a:t>
            </a:r>
          </a:p>
        </p:txBody>
      </p:sp>
    </p:spTree>
    <p:extLst>
      <p:ext uri="{BB962C8B-B14F-4D97-AF65-F5344CB8AC3E}">
        <p14:creationId xmlns:p14="http://schemas.microsoft.com/office/powerpoint/2010/main" val="325059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16CB67B-19E8-43CD-9CC5-FC373695A915}"/>
              </a:ext>
            </a:extLst>
          </p:cNvPr>
          <p:cNvSpPr/>
          <p:nvPr/>
        </p:nvSpPr>
        <p:spPr>
          <a:xfrm>
            <a:off x="379744" y="3713964"/>
            <a:ext cx="11243505" cy="247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D78E86C2-DE37-FB52-9ABA-9562B6B5B2D2}"/>
              </a:ext>
            </a:extLst>
          </p:cNvPr>
          <p:cNvSpPr txBox="1"/>
          <p:nvPr/>
        </p:nvSpPr>
        <p:spPr>
          <a:xfrm>
            <a:off x="1559546" y="1467133"/>
            <a:ext cx="8883900" cy="22597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Propósito de vida: impactar a vida das pessoas</a:t>
            </a:r>
          </a:p>
        </p:txBody>
      </p:sp>
      <p:sp>
        <p:nvSpPr>
          <p:cNvPr id="21" name="TextBox 62">
            <a:extLst>
              <a:ext uri="{FF2B5EF4-FFF2-40B4-BE49-F238E27FC236}">
                <a16:creationId xmlns:a16="http://schemas.microsoft.com/office/drawing/2014/main" id="{1688338F-A44E-0497-FB2C-2FB207BB5C75}"/>
              </a:ext>
            </a:extLst>
          </p:cNvPr>
          <p:cNvSpPr txBox="1"/>
          <p:nvPr/>
        </p:nvSpPr>
        <p:spPr>
          <a:xfrm>
            <a:off x="4755638" y="2590653"/>
            <a:ext cx="2680724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9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16CB67B-19E8-43CD-9CC5-FC373695A915}"/>
              </a:ext>
            </a:extLst>
          </p:cNvPr>
          <p:cNvSpPr/>
          <p:nvPr/>
        </p:nvSpPr>
        <p:spPr>
          <a:xfrm>
            <a:off x="379744" y="3713964"/>
            <a:ext cx="11243505" cy="247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2CF060-8570-4A27-E043-34CAD169B5AF}"/>
              </a:ext>
            </a:extLst>
          </p:cNvPr>
          <p:cNvSpPr txBox="1"/>
          <p:nvPr/>
        </p:nvSpPr>
        <p:spPr>
          <a:xfrm>
            <a:off x="4233779" y="2967556"/>
            <a:ext cx="61237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Carente de eficiência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Baixa automação processos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Soluções pulverizadas e não integradas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Operações com alta complexidade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Múltiplas integrações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Muitos fornecedores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89AC55-56D5-E4DF-B362-49159CC8D90B}"/>
              </a:ext>
            </a:extLst>
          </p:cNvPr>
          <p:cNvSpPr txBox="1"/>
          <p:nvPr/>
        </p:nvSpPr>
        <p:spPr>
          <a:xfrm>
            <a:off x="4233779" y="2230607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Minha experiência na AGV</a:t>
            </a:r>
          </a:p>
        </p:txBody>
      </p:sp>
      <p:sp>
        <p:nvSpPr>
          <p:cNvPr id="21" name="TextBox 62">
            <a:extLst>
              <a:ext uri="{FF2B5EF4-FFF2-40B4-BE49-F238E27FC236}">
                <a16:creationId xmlns:a16="http://schemas.microsoft.com/office/drawing/2014/main" id="{1688338F-A44E-0497-FB2C-2FB207BB5C75}"/>
              </a:ext>
            </a:extLst>
          </p:cNvPr>
          <p:cNvSpPr txBox="1"/>
          <p:nvPr/>
        </p:nvSpPr>
        <p:spPr>
          <a:xfrm>
            <a:off x="816653" y="2248926"/>
            <a:ext cx="2680724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1620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16CB67B-19E8-43CD-9CC5-FC373695A915}"/>
              </a:ext>
            </a:extLst>
          </p:cNvPr>
          <p:cNvSpPr/>
          <p:nvPr/>
        </p:nvSpPr>
        <p:spPr>
          <a:xfrm>
            <a:off x="303544" y="2480910"/>
            <a:ext cx="11243505" cy="247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83E4CB-3177-4C9E-914A-53ADCA37CE4B}"/>
              </a:ext>
            </a:extLst>
          </p:cNvPr>
          <p:cNvSpPr txBox="1"/>
          <p:nvPr/>
        </p:nvSpPr>
        <p:spPr>
          <a:xfrm>
            <a:off x="492551" y="2628059"/>
            <a:ext cx="2680724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Perfil das investidas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50B522-04CE-446A-8E29-F18FA272CC81}"/>
              </a:ext>
            </a:extLst>
          </p:cNvPr>
          <p:cNvSpPr txBox="1"/>
          <p:nvPr/>
        </p:nvSpPr>
        <p:spPr>
          <a:xfrm>
            <a:off x="507182" y="3014230"/>
            <a:ext cx="3244133" cy="14943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Líder em mercado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nicho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Receita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recorrente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Modelo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 light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Sócio e times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certos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339D3F-BA28-47B0-A9DB-FF567FA6BE85}"/>
              </a:ext>
            </a:extLst>
          </p:cNvPr>
          <p:cNvSpPr txBox="1"/>
          <p:nvPr/>
        </p:nvSpPr>
        <p:spPr>
          <a:xfrm>
            <a:off x="3768467" y="2628059"/>
            <a:ext cx="2415812" cy="3276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Modelo operacional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B33577-2726-488C-A093-C3358CEB459C}"/>
              </a:ext>
            </a:extLst>
          </p:cNvPr>
          <p:cNvSpPr txBox="1"/>
          <p:nvPr/>
        </p:nvSpPr>
        <p:spPr>
          <a:xfrm>
            <a:off x="3768467" y="3033334"/>
            <a:ext cx="4098330" cy="1779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Planejamento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conjunto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Execução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descentralizada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Investimento intensivo em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tecnologia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Atração e retenção de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talentos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Cultura </a:t>
            </a:r>
            <a:r>
              <a:rPr lang="pt-BR" sz="1600" b="1" noProof="1">
                <a:solidFill>
                  <a:prstClr val="black"/>
                </a:solidFill>
                <a:latin typeface="Arial"/>
              </a:rPr>
              <a:t>e marca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 cada empresa</a:t>
            </a:r>
            <a:endParaRPr kumimoji="0" lang="pt-BR" sz="1600" b="1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600" noProof="1">
                <a:solidFill>
                  <a:prstClr val="black"/>
                </a:solidFill>
                <a:latin typeface="Arial"/>
              </a:rPr>
              <a:t>Empresas </a:t>
            </a:r>
            <a:r>
              <a:rPr lang="pt-BR" sz="1600" b="1" noProof="1">
                <a:solidFill>
                  <a:prstClr val="black"/>
                </a:solidFill>
                <a:latin typeface="Arial"/>
              </a:rPr>
              <a:t>mais focadas no seu core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600" b="1" noProof="1">
                <a:solidFill>
                  <a:prstClr val="black"/>
                </a:solidFill>
                <a:latin typeface="Arial"/>
              </a:rPr>
              <a:t>Sistema de gestão </a:t>
            </a:r>
            <a:r>
              <a:rPr lang="pt-BR" sz="1600" noProof="1">
                <a:solidFill>
                  <a:prstClr val="black"/>
                </a:solidFill>
                <a:latin typeface="Arial"/>
              </a:rPr>
              <a:t>padronizado</a:t>
            </a:r>
            <a:endParaRPr kumimoji="0" lang="pt-BR" sz="1600" b="1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9EB60-FA21-4520-90C3-F5BCA8B292A1}"/>
              </a:ext>
            </a:extLst>
          </p:cNvPr>
          <p:cNvSpPr txBox="1"/>
          <p:nvPr/>
        </p:nvSpPr>
        <p:spPr>
          <a:xfrm>
            <a:off x="8075651" y="2628059"/>
            <a:ext cx="2680724" cy="391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Alocação de capital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0B1AB7-BADF-40FB-B98E-3D859C63AB0A}"/>
              </a:ext>
            </a:extLst>
          </p:cNvPr>
          <p:cNvSpPr txBox="1"/>
          <p:nvPr/>
        </p:nvSpPr>
        <p:spPr>
          <a:xfrm>
            <a:off x="8075651" y="3032021"/>
            <a:ext cx="4098330" cy="1948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Alocação de recursos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centralizada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Decisões baseadas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ROIC e EVA no LP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Modelo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escalável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Padronização de </a:t>
            </a:r>
            <a:r>
              <a:rPr kumimoji="0" lang="pt-BR" sz="16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ESG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6127CB-4D0D-4CAC-A5D8-2D92FB2E5720}"/>
              </a:ext>
            </a:extLst>
          </p:cNvPr>
          <p:cNvCxnSpPr>
            <a:cxnSpLocks/>
          </p:cNvCxnSpPr>
          <p:nvPr/>
        </p:nvCxnSpPr>
        <p:spPr>
          <a:xfrm>
            <a:off x="303544" y="2482441"/>
            <a:ext cx="1124350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itle 5">
            <a:extLst>
              <a:ext uri="{FF2B5EF4-FFF2-40B4-BE49-F238E27FC236}">
                <a16:creationId xmlns:a16="http://schemas.microsoft.com/office/drawing/2014/main" id="{AB54A661-0625-43AA-B608-2E80A2FE8CF9}"/>
              </a:ext>
            </a:extLst>
          </p:cNvPr>
          <p:cNvSpPr txBox="1">
            <a:spLocks/>
          </p:cNvSpPr>
          <p:nvPr/>
        </p:nvSpPr>
        <p:spPr>
          <a:xfrm>
            <a:off x="303544" y="1927801"/>
            <a:ext cx="5792456" cy="48012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3D03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NOSSA FILOSOFIA DE INVESTIMENTO</a:t>
            </a:r>
          </a:p>
        </p:txBody>
      </p:sp>
      <p:sp>
        <p:nvSpPr>
          <p:cNvPr id="6" name="TextBox 62">
            <a:extLst>
              <a:ext uri="{FF2B5EF4-FFF2-40B4-BE49-F238E27FC236}">
                <a16:creationId xmlns:a16="http://schemas.microsoft.com/office/drawing/2014/main" id="{B6580000-1F12-8FB1-7CA7-3D3A8B73FBB9}"/>
              </a:ext>
            </a:extLst>
          </p:cNvPr>
          <p:cNvSpPr txBox="1"/>
          <p:nvPr/>
        </p:nvSpPr>
        <p:spPr>
          <a:xfrm>
            <a:off x="4661134" y="321678"/>
            <a:ext cx="2680724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7053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16CB67B-19E8-43CD-9CC5-FC373695A915}"/>
              </a:ext>
            </a:extLst>
          </p:cNvPr>
          <p:cNvSpPr/>
          <p:nvPr/>
        </p:nvSpPr>
        <p:spPr>
          <a:xfrm>
            <a:off x="379744" y="3713964"/>
            <a:ext cx="11243505" cy="247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D78E86C2-DE37-FB52-9ABA-9562B6B5B2D2}"/>
              </a:ext>
            </a:extLst>
          </p:cNvPr>
          <p:cNvSpPr txBox="1"/>
          <p:nvPr/>
        </p:nvSpPr>
        <p:spPr>
          <a:xfrm>
            <a:off x="1628974" y="838686"/>
            <a:ext cx="8177319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Potencial para à partir do Brasil fazer uma empresa global</a:t>
            </a:r>
          </a:p>
        </p:txBody>
      </p:sp>
      <p:sp>
        <p:nvSpPr>
          <p:cNvPr id="21" name="TextBox 62">
            <a:extLst>
              <a:ext uri="{FF2B5EF4-FFF2-40B4-BE49-F238E27FC236}">
                <a16:creationId xmlns:a16="http://schemas.microsoft.com/office/drawing/2014/main" id="{1688338F-A44E-0497-FB2C-2FB207BB5C75}"/>
              </a:ext>
            </a:extLst>
          </p:cNvPr>
          <p:cNvSpPr txBox="1"/>
          <p:nvPr/>
        </p:nvSpPr>
        <p:spPr>
          <a:xfrm>
            <a:off x="-295017" y="663179"/>
            <a:ext cx="2680724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B883F17-BFE4-ED8D-5778-AF30F6019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124" y="2135021"/>
            <a:ext cx="4594638" cy="45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1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16CB67B-19E8-43CD-9CC5-FC373695A915}"/>
              </a:ext>
            </a:extLst>
          </p:cNvPr>
          <p:cNvSpPr/>
          <p:nvPr/>
        </p:nvSpPr>
        <p:spPr>
          <a:xfrm>
            <a:off x="379744" y="3713964"/>
            <a:ext cx="11243505" cy="247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10D5E2-4CA4-49FD-9F63-3CC79C155F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1565" y="48820"/>
            <a:ext cx="2529159" cy="110800"/>
          </a:xfrm>
        </p:spPr>
        <p:txBody>
          <a:bodyPr/>
          <a:lstStyle/>
          <a:p>
            <a:endParaRPr lang="pt-BR">
              <a:latin typeface="+mj-lt"/>
            </a:endParaRP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D78E86C2-DE37-FB52-9ABA-9562B6B5B2D2}"/>
              </a:ext>
            </a:extLst>
          </p:cNvPr>
          <p:cNvSpPr txBox="1"/>
          <p:nvPr/>
        </p:nvSpPr>
        <p:spPr>
          <a:xfrm>
            <a:off x="1912836" y="1158492"/>
            <a:ext cx="8177319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b="1" dirty="0">
                <a:solidFill>
                  <a:prstClr val="black"/>
                </a:solidFill>
                <a:latin typeface="Arial"/>
              </a:rPr>
              <a:t>Visão de</a:t>
            </a: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longo prazo</a:t>
            </a:r>
          </a:p>
        </p:txBody>
      </p:sp>
      <p:sp>
        <p:nvSpPr>
          <p:cNvPr id="21" name="TextBox 62">
            <a:extLst>
              <a:ext uri="{FF2B5EF4-FFF2-40B4-BE49-F238E27FC236}">
                <a16:creationId xmlns:a16="http://schemas.microsoft.com/office/drawing/2014/main" id="{1688338F-A44E-0497-FB2C-2FB207BB5C75}"/>
              </a:ext>
            </a:extLst>
          </p:cNvPr>
          <p:cNvSpPr txBox="1"/>
          <p:nvPr/>
        </p:nvSpPr>
        <p:spPr>
          <a:xfrm>
            <a:off x="-295017" y="663179"/>
            <a:ext cx="2680724" cy="35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1EF442-64DF-550C-A79F-7CF730B18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01" y="2578550"/>
            <a:ext cx="11554387" cy="17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97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285</Words>
  <Application>Microsoft Macintosh PowerPoint</Application>
  <PresentationFormat>Widescreen</PresentationFormat>
  <Paragraphs>71</Paragraphs>
  <Slides>17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Barlow Medium</vt:lpstr>
      <vt:lpstr>Calibri</vt:lpstr>
      <vt:lpstr>Calibri Light</vt:lpstr>
      <vt:lpstr>Wingdings</vt:lpstr>
      <vt:lpstr>Tema do Office</vt:lpstr>
      <vt:lpstr>Slide do think-cell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Vasco  Oliveira Neto</dc:creator>
  <cp:lastModifiedBy>Filipe Cunha</cp:lastModifiedBy>
  <cp:revision>3</cp:revision>
  <dcterms:created xsi:type="dcterms:W3CDTF">2022-11-01T09:14:50Z</dcterms:created>
  <dcterms:modified xsi:type="dcterms:W3CDTF">2022-11-03T16:52:24Z</dcterms:modified>
</cp:coreProperties>
</file>