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notesSlides/notesSlide16.xml" ContentType="application/vnd.openxmlformats-officedocument.presentationml.notesSlide+xml"/>
  <Override PartName="/ppt/tags/tag27.xml" ContentType="application/vnd.openxmlformats-officedocument.presentationml.tags+xml"/>
  <Override PartName="/ppt/notesSlides/notesSlide17.xml" ContentType="application/vnd.openxmlformats-officedocument.presentationml.notesSlide+xml"/>
  <Override PartName="/ppt/tags/tag28.xml" ContentType="application/vnd.openxmlformats-officedocument.presentationml.tags+xml"/>
  <Override PartName="/ppt/notesSlides/notesSlide18.xml" ContentType="application/vnd.openxmlformats-officedocument.presentationml.notesSlide+xml"/>
  <Override PartName="/ppt/tags/tag29.xml" ContentType="application/vnd.openxmlformats-officedocument.presentationml.tags+xml"/>
  <Override PartName="/ppt/notesSlides/notesSlide19.xml" ContentType="application/vnd.openxmlformats-officedocument.presentationml.notesSlide+xml"/>
  <Override PartName="/ppt/tags/tag30.xml" ContentType="application/vnd.openxmlformats-officedocument.presentationml.tags+xml"/>
  <Override PartName="/ppt/notesSlides/notesSlide20.xml" ContentType="application/vnd.openxmlformats-officedocument.presentationml.notesSlide+xml"/>
  <Override PartName="/ppt/tags/tag31.xml" ContentType="application/vnd.openxmlformats-officedocument.presentationml.tags+xml"/>
  <Override PartName="/ppt/notesSlides/notesSlide21.xml" ContentType="application/vnd.openxmlformats-officedocument.presentationml.notesSlide+xml"/>
  <Override PartName="/ppt/tags/tag32.xml" ContentType="application/vnd.openxmlformats-officedocument.presentationml.tags+xml"/>
  <Override PartName="/ppt/notesSlides/notesSlide22.xml" ContentType="application/vnd.openxmlformats-officedocument.presentationml.notesSlide+xml"/>
  <Override PartName="/ppt/tags/tag33.xml" ContentType="application/vnd.openxmlformats-officedocument.presentationml.tags+xml"/>
  <Override PartName="/ppt/notesSlides/notesSlide2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14508" r:id="rId2"/>
    <p:sldId id="2134960367" r:id="rId3"/>
    <p:sldId id="2134960368" r:id="rId4"/>
    <p:sldId id="2134960369" r:id="rId5"/>
    <p:sldId id="2134960370" r:id="rId6"/>
    <p:sldId id="2134960371" r:id="rId7"/>
    <p:sldId id="2134960372" r:id="rId8"/>
    <p:sldId id="2134960373" r:id="rId9"/>
    <p:sldId id="2134960374" r:id="rId10"/>
    <p:sldId id="2134960375" r:id="rId11"/>
    <p:sldId id="2134960376" r:id="rId12"/>
    <p:sldId id="2134960377" r:id="rId13"/>
    <p:sldId id="2134960378" r:id="rId14"/>
    <p:sldId id="2134960379" r:id="rId15"/>
    <p:sldId id="2134960380" r:id="rId16"/>
    <p:sldId id="2134960399" r:id="rId17"/>
    <p:sldId id="2134960381" r:id="rId18"/>
    <p:sldId id="2134960382" r:id="rId19"/>
    <p:sldId id="2134960383" r:id="rId20"/>
    <p:sldId id="2134960384" r:id="rId21"/>
    <p:sldId id="2134960385" r:id="rId22"/>
    <p:sldId id="2134960386" r:id="rId23"/>
    <p:sldId id="2134960387" r:id="rId24"/>
    <p:sldId id="2134960388" r:id="rId25"/>
    <p:sldId id="2134960389" r:id="rId26"/>
    <p:sldId id="2134960390" r:id="rId27"/>
    <p:sldId id="2134960391" r:id="rId28"/>
    <p:sldId id="2134960392" r:id="rId29"/>
    <p:sldId id="2134960393" r:id="rId30"/>
    <p:sldId id="2134960394" r:id="rId31"/>
    <p:sldId id="2134960395" r:id="rId32"/>
    <p:sldId id="2134960396" r:id="rId33"/>
    <p:sldId id="2134960397" r:id="rId34"/>
    <p:sldId id="2134960398" r:id="rId35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BC57F-9BD1-184B-8090-DFAF311C88F6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C36C0-22F1-9B4A-B66C-EC00E138F34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4308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10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90060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19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92468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20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53403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21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76814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Prazos apertados =&gt; citar problemas que surgem sem esperar</a:t>
            </a:r>
          </a:p>
          <a:p>
            <a:r>
              <a:rPr lang="pt-BR"/>
              <a:t>Novas regras de negócio =&gt; Citar que não sabemos as regras no inicio.</a:t>
            </a:r>
          </a:p>
          <a:p>
            <a:r>
              <a:rPr lang="pt-BR"/>
              <a:t>Baixa maturidade =&gt; Citar que faz parte errar.</a:t>
            </a:r>
          </a:p>
          <a:p>
            <a:endParaRPr lang="en-BR"/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22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57287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23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7910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24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05758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25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8992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26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30876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27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35971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28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565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11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27163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29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1078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30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9404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31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59040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32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74929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34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3514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 Lei de Lehman é uma fonte histórica de bom senso em software, Meir Lehman nasceu na Alemanha e transferiu-se para a Inglaterra na década de 30, trabalhando na IBM entre 1964 e 1972. Em 74 publicou o que seria mundialmente conhecido como as “Leis de Lehman sobre evolução de software” para sistemas do tipo E ou E-</a:t>
            </a:r>
            <a:r>
              <a:rPr lang="pt-BR" b="0" i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Programs</a:t>
            </a:r>
            <a:r>
              <a:rPr lang="pt-BR" b="0" i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 8 leis.</a:t>
            </a:r>
            <a:endParaRPr lang="en-US"/>
          </a:p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12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4996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5566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14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79971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15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77549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16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09248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17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647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AE67A-42C9-3443-B7E4-227BF73B9057}" type="slidenum">
              <a:rPr lang="en-BR" smtClean="0"/>
              <a:t>18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5633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7E24-3DAC-0280-65C5-08FF80043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6741F-F222-EE04-9AA7-4997E60E2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C81F-3F2A-6305-C8AB-C5CDB848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C2E3-2DBB-5841-A8B9-16B4A33DBA42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83E7-7ACC-8382-815F-EDCC76F1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B4CB-45BB-463F-49F1-D02619BD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A8E1-CEE0-F742-A5F6-13ED97EBCE7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9768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C09C-16D2-B289-C7FC-D63375AA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9DAE5-A219-AA29-BD52-F198DC09C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0DFD-8997-4BA9-D70E-C1D5D2AB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C2E3-2DBB-5841-A8B9-16B4A33DBA42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DE0D-8393-6C7A-6DF5-02479F46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B078-562E-58EF-7BF0-8C4B9FA7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A8E1-CEE0-F742-A5F6-13ED97EBCE7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2480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46E81-F461-0CD9-C9B9-86F36EF1B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566EE-C5E4-6486-A8BC-4E69B373B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E9E9-6166-1765-D785-2704F1EB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C2E3-2DBB-5841-A8B9-16B4A33DBA42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D21C-A7EB-9532-0FB5-7DC59F79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57DC-31E2-55F0-301C-2B954969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A8E1-CEE0-F742-A5F6-13ED97EBCE7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10316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057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2CFFEBD2-F2E5-4061-A1CF-BFC7BE015F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0876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2CFFEBD2-F2E5-4061-A1CF-BFC7BE015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43A82661-FECB-4D9B-9B45-10053C5866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119" y="6479635"/>
            <a:ext cx="10134497" cy="29952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000">
                <a:solidFill>
                  <a:schemeClr val="accent2"/>
                </a:solidFill>
              </a:defRPr>
            </a:lvl2pPr>
            <a:lvl3pPr marL="1143000" indent="-228600">
              <a:spcAft>
                <a:spcPts val="600"/>
              </a:spcAft>
              <a:buFont typeface="Arial" panose="020B0604020202020204" pitchFamily="34" charset="0"/>
              <a:buChar char="−"/>
              <a:defRPr sz="1000"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Fonte/footnote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3F8E1-A0A1-40E6-B9F1-1B12C8AE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45" y="172212"/>
            <a:ext cx="11612879" cy="731520"/>
          </a:xfrm>
        </p:spPr>
        <p:txBody>
          <a:bodyPr vert="horz">
            <a:normAutofit/>
          </a:bodyPr>
          <a:lstStyle>
            <a:lvl1pPr>
              <a:defRPr sz="26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4" name="1. On-page tracker">
            <a:extLst>
              <a:ext uri="{FF2B5EF4-FFF2-40B4-BE49-F238E27FC236}">
                <a16:creationId xmlns:a16="http://schemas.microsoft.com/office/drawing/2014/main" id="{C0E730B3-8BBE-435F-B531-CBF2C233190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2"/>
            </p:custDataLst>
          </p:nvPr>
        </p:nvSpPr>
        <p:spPr>
          <a:xfrm>
            <a:off x="9411565" y="42665"/>
            <a:ext cx="2529159" cy="12311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r">
              <a:buNone/>
              <a:defRPr lang="en-US" sz="800" dirty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/>
              <a:t>Chapter › Topic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02AE938-173A-4771-9259-7AB04BBBE2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5119" y="1082103"/>
            <a:ext cx="11612879" cy="5290705"/>
          </a:xfrm>
          <a:prstGeom prst="rect">
            <a:avLst/>
          </a:prstGeom>
        </p:spPr>
        <p:txBody>
          <a:bodyPr/>
          <a:lstStyle>
            <a:lvl2pPr marL="685800" indent="-228600">
              <a:buFont typeface="Arial" panose="020B0604020202020204" pitchFamily="34" charset="0"/>
              <a:buChar char="−"/>
              <a:defRPr/>
            </a:lvl2pPr>
            <a:lvl3pPr marL="1314450" indent="-400050">
              <a:buFont typeface="Arial" panose="020B0604020202020204" pitchFamily="34" charset="0"/>
              <a:buChar char="−"/>
              <a:defRPr/>
            </a:lvl3pPr>
            <a:lvl4pPr marL="1771650" indent="-400050">
              <a:buFont typeface="Arial" panose="020B0604020202020204" pitchFamily="34" charset="0"/>
              <a:buChar char="−"/>
              <a:defRPr/>
            </a:lvl4pPr>
            <a:lvl5pPr marL="2228850" indent="-400050"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1898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05A-B16C-CA06-8558-C74A7116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58A2-E105-E154-B2CC-841111EA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8653C-3767-0354-B409-02AA1169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C2E3-2DBB-5841-A8B9-16B4A33DBA42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29411-129E-5BFE-F02E-0A9856DB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5387B-FC1D-118B-459E-9CE35BB9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A8E1-CEE0-F742-A5F6-13ED97EBCE7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0318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9581-292C-744C-150D-8D4775B4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771FC-48BE-AB91-3E74-BD52738F7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79248-E791-6BFB-0939-13A13586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C2E3-2DBB-5841-A8B9-16B4A33DBA42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DC9F-6FFC-81A8-B329-21AA1B41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53B1-6221-2D46-BD3C-27988442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A8E1-CEE0-F742-A5F6-13ED97EBCE7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7340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0958-4775-35A4-64C4-69895A73E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7063-CAFD-2039-396E-B696C1A72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E9A4A-CC6E-B220-D772-9550380D0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A9EBC-D4EA-DDD2-D4C7-A3ADD483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C2E3-2DBB-5841-A8B9-16B4A33DBA42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F7E7E-A1B1-417A-30D6-A38228EB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3A5C-C95E-13D8-17BC-BDEB0D7D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A8E1-CEE0-F742-A5F6-13ED97EBCE7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00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C928-40D3-9C10-9BE2-B05D1FD6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B0123-316B-8758-CBD9-8CCD4DF2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E8B2E-E76B-A814-3D58-FFA0008FC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39946-9549-3CA2-4E77-970BA8021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8030E-E951-0584-7AA2-9622E6E60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677C1-6481-E7F8-E50F-34DEE04F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C2E3-2DBB-5841-A8B9-16B4A33DBA42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5A96E-9188-D118-11CA-F5F928E3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10721-EBC6-0366-99EA-369EC8E9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A8E1-CEE0-F742-A5F6-13ED97EBCE7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2274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EEB5-1CC4-6930-C816-7A306D40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8EBF4-8345-B2E8-641F-706B3288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C2E3-2DBB-5841-A8B9-16B4A33DBA42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4A2B9-173E-FC0C-7267-C9FABC13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C3153-A458-2291-F4BD-9D24C282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A8E1-CEE0-F742-A5F6-13ED97EBCE7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1601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55FCC-137C-9443-1E63-BF640382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C2E3-2DBB-5841-A8B9-16B4A33DBA42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C4023-4931-B343-5ADD-6A78D19F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79126-EE2C-CFB4-910B-809C4F6B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A8E1-CEE0-F742-A5F6-13ED97EBCE7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9160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EFF5-AA94-9670-0070-39C65023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7CBE9-6EB3-9346-EB13-24853061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A2AE-0931-23F0-0FB7-F89F3EFD8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74D5A-D5F3-665E-BD49-50D887E5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C2E3-2DBB-5841-A8B9-16B4A33DBA42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98B9-A7BC-13C3-CC9F-9E5A82F0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6A6C7-8A76-47EE-EF55-95671F37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A8E1-CEE0-F742-A5F6-13ED97EBCE7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9638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D099-91C6-B38F-6FCC-18892671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C94D0D-4A21-CFBF-0E7F-A917DCF34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86C2D-5316-578D-6E49-787D2CC0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4C9C4-47CB-9C44-E4FD-5344A96C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C2E3-2DBB-5841-A8B9-16B4A33DBA42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6F209-5047-9CB7-E71C-312751C7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1054-0FD3-7593-F1EA-67D57485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A8E1-CEE0-F742-A5F6-13ED97EBCE7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8332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01570-CDA3-4CC2-65BB-A4DC8E35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B9B62-B408-C75E-936F-AF8E73F1C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9F5C4-D86C-0156-0798-B52D6E2AB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AC2E3-2DBB-5841-A8B9-16B4A33DBA42}" type="datetimeFigureOut">
              <a:rPr lang="en-BR" smtClean="0"/>
              <a:t>03/11/22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7E423-B2C8-0472-CB96-04CDEE3A3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817D-7D3A-0B6D-9FA2-C2D09A637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0A8E1-CEE0-F742-A5F6-13ED97EBCE7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562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FF71C7C-3B5D-CDF1-C70B-AE6A9D3B49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5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Quando é criado uma dívida técnica?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0138268-5165-8714-C8C9-BA4E32948515}"/>
              </a:ext>
            </a:extLst>
          </p:cNvPr>
          <p:cNvSpPr txBox="1">
            <a:spLocks/>
          </p:cNvSpPr>
          <p:nvPr/>
        </p:nvSpPr>
        <p:spPr>
          <a:xfrm>
            <a:off x="203459" y="123522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Prazos apertados</a:t>
            </a:r>
          </a:p>
          <a:p>
            <a:pPr lvl="1"/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Oportunidades de negócio</a:t>
            </a:r>
          </a:p>
          <a:p>
            <a:pPr lvl="1"/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Novas regras de negócio</a:t>
            </a:r>
          </a:p>
          <a:p>
            <a:pPr lvl="1"/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Erros técnicos</a:t>
            </a:r>
          </a:p>
          <a:p>
            <a:endParaRPr lang="pt-BR" sz="2000">
              <a:latin typeface="Barlow" pitchFamily="2" charset="77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000" b="1">
                <a:latin typeface="Barlow" pitchFamily="2" charset="77"/>
                <a:cs typeface="Helvetica" panose="020B0604020202020204" pitchFamily="34" charset="0"/>
              </a:rPr>
              <a:t>Dívidas técnicas não necessariamente são ruins, ruim é não se importar com os juros.</a:t>
            </a:r>
          </a:p>
        </p:txBody>
      </p:sp>
    </p:spTree>
    <p:extLst>
      <p:ext uri="{BB962C8B-B14F-4D97-AF65-F5344CB8AC3E}">
        <p14:creationId xmlns:p14="http://schemas.microsoft.com/office/powerpoint/2010/main" val="347381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Juros? Inflação? WTF?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F43F-597E-C445-2DC7-06BEA8FAF364}"/>
              </a:ext>
            </a:extLst>
          </p:cNvPr>
          <p:cNvSpPr txBox="1">
            <a:spLocks/>
          </p:cNvSpPr>
          <p:nvPr/>
        </p:nvSpPr>
        <p:spPr>
          <a:xfrm>
            <a:off x="110836" y="675433"/>
            <a:ext cx="8211759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2600">
              <a:latin typeface="Barlow" pitchFamily="2" charset="77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600">
                <a:latin typeface="Barlow" pitchFamily="2" charset="77"/>
                <a:cs typeface="Helvetica" panose="020B0604020202020204" pitchFamily="34" charset="0"/>
              </a:rPr>
              <a:t>Chamamos de juros a margem adicional de tempo cobrada ao alterar um software com design ruim.</a:t>
            </a:r>
          </a:p>
        </p:txBody>
      </p:sp>
    </p:spTree>
    <p:extLst>
      <p:ext uri="{BB962C8B-B14F-4D97-AF65-F5344CB8AC3E}">
        <p14:creationId xmlns:p14="http://schemas.microsoft.com/office/powerpoint/2010/main" val="69284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Leis de Lehman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C5ECB1-EC71-F940-EF4D-43101F0C4E18}"/>
              </a:ext>
            </a:extLst>
          </p:cNvPr>
          <p:cNvSpPr txBox="1">
            <a:spLocks/>
          </p:cNvSpPr>
          <p:nvPr/>
        </p:nvSpPr>
        <p:spPr>
          <a:xfrm>
            <a:off x="422563" y="1123661"/>
            <a:ext cx="9682019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Mudança contínua - Um software </a:t>
            </a:r>
            <a:r>
              <a:rPr lang="pt-BR" sz="2200">
                <a:latin typeface="Barlow" pitchFamily="2" charset="77"/>
                <a:cs typeface="Helvetica" panose="020B0604020202020204" pitchFamily="34" charset="0"/>
              </a:rPr>
              <a:t>deve</a:t>
            </a: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 ser continuamente adaptado, senão torna-se aos poucos, cada vez menos satisfatório. A cada alteração no ambiente em que ele roda que exija nele melhorias, não fazê-las o tornarão progressivamente menos satisfatório naquilo para o que foi construído.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endParaRPr lang="pt-BR" sz="2000">
              <a:latin typeface="Barlow" pitchFamily="2" charset="77"/>
              <a:cs typeface="Helvetica" panose="020B0604020202020204" pitchFamily="34" charset="0"/>
            </a:endParaRP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Complexidade crescente - Se não forem tomadas medidas para reduzir ou manter a complexidade de um software, conforme ele é alterado sua complexidade irá aumentar progressivamente. Deve haver um esforço para reduzir a complexidade final de um sistema enquanto este recebe alterações.</a:t>
            </a:r>
            <a:endParaRPr lang="en-US" sz="2000">
              <a:latin typeface="Barlow" pitchFamily="2" charset="7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5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>
                <a:solidFill>
                  <a:srgbClr val="E7441F"/>
                </a:solidFill>
                <a:latin typeface="Barlow SemiBold" panose="00000700000000000000" pitchFamily="2" charset="0"/>
              </a:rPr>
              <a:t>Como isso funciona no dia a dia?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9936374-E5DC-D8BC-62D7-37880C557ABB}"/>
              </a:ext>
            </a:extLst>
          </p:cNvPr>
          <p:cNvSpPr txBox="1">
            <a:spLocks/>
          </p:cNvSpPr>
          <p:nvPr/>
        </p:nvSpPr>
        <p:spPr>
          <a:xfrm>
            <a:off x="597561" y="1162234"/>
            <a:ext cx="10515600" cy="1041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600">
                <a:latin typeface="Barlow" pitchFamily="2" charset="77"/>
                <a:cs typeface="Helvetica" panose="020B0604020202020204" pitchFamily="34" charset="0"/>
              </a:rPr>
              <a:t>“A cada 10 minutos de um programador, 9 são gastos lendo e entendendo o código” (</a:t>
            </a:r>
            <a:r>
              <a:rPr lang="pt-BR" sz="2600" err="1">
                <a:latin typeface="Barlow" pitchFamily="2" charset="77"/>
                <a:cs typeface="Helvetica" panose="020B0604020202020204" pitchFamily="34" charset="0"/>
              </a:rPr>
              <a:t>Uncle</a:t>
            </a:r>
            <a:r>
              <a:rPr lang="pt-BR" sz="2600">
                <a:latin typeface="Barlow" pitchFamily="2" charset="77"/>
                <a:cs typeface="Helvetica" panose="020B0604020202020204" pitchFamily="34" charset="0"/>
              </a:rPr>
              <a:t> Bob)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sz="2600"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5168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C4EAB1C-2850-BB2C-1BEC-EC1D8B03AC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986" y="1895273"/>
            <a:ext cx="8211363" cy="465994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2CCCA85-51DF-F5E9-5885-5C1BCF7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16" y="3027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>
                <a:latin typeface="Barlow" pitchFamily="2" charset="77"/>
                <a:cs typeface="Helvetica" panose="020B0604020202020204" pitchFamily="34" charset="0"/>
              </a:rPr>
              <a:t>tempo = R$</a:t>
            </a:r>
            <a:br>
              <a:rPr lang="pt-BR" b="1">
                <a:latin typeface="Barlow" pitchFamily="2" charset="77"/>
                <a:cs typeface="Helvetica" panose="020B0604020202020204" pitchFamily="34" charset="0"/>
              </a:rPr>
            </a:br>
            <a:r>
              <a:rPr lang="pt-BR" b="1">
                <a:latin typeface="Barlow" pitchFamily="2" charset="77"/>
                <a:cs typeface="Helvetica" panose="020B0604020202020204" pitchFamily="34" charset="0"/>
              </a:rPr>
              <a:t>Custo = (funcionalidade / tempo)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A59F9-AD33-4247-C420-6556C5BDF603}"/>
              </a:ext>
            </a:extLst>
          </p:cNvPr>
          <p:cNvSpPr txBox="1"/>
          <p:nvPr/>
        </p:nvSpPr>
        <p:spPr>
          <a:xfrm>
            <a:off x="6314358" y="1794829"/>
            <a:ext cx="202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latin typeface="Barlow" pitchFamily="2" charset="77"/>
                <a:cs typeface="Helvetica" panose="020B0604020202020204" pitchFamily="34" charset="0"/>
              </a:rPr>
              <a:t>Custo</a:t>
            </a:r>
            <a:r>
              <a:rPr lang="en-US">
                <a:latin typeface="Barlow" pitchFamily="2" charset="77"/>
                <a:cs typeface="Helvetica" panose="020B0604020202020204" pitchFamily="34" charset="0"/>
              </a:rPr>
              <a:t> </a:t>
            </a:r>
            <a:r>
              <a:rPr lang="en-US" b="1" err="1">
                <a:solidFill>
                  <a:schemeClr val="accent1"/>
                </a:solidFill>
                <a:latin typeface="Barlow" pitchFamily="2" charset="77"/>
                <a:cs typeface="Helvetica" panose="020B0604020202020204" pitchFamily="34" charset="0"/>
              </a:rPr>
              <a:t>menor</a:t>
            </a:r>
            <a:r>
              <a:rPr lang="en-US">
                <a:latin typeface="Barlow" pitchFamily="2" charset="77"/>
                <a:cs typeface="Helvetica" panose="020B0604020202020204" pitchFamily="34" charset="0"/>
              </a:rPr>
              <a:t> </a:t>
            </a:r>
            <a:r>
              <a:rPr lang="en-US" err="1">
                <a:latin typeface="Barlow" pitchFamily="2" charset="77"/>
                <a:cs typeface="Helvetica" panose="020B0604020202020204" pitchFamily="34" charset="0"/>
              </a:rPr>
              <a:t>por</a:t>
            </a:r>
            <a:r>
              <a:rPr lang="en-US">
                <a:latin typeface="Barlow" pitchFamily="2" charset="77"/>
                <a:cs typeface="Helvetica" panose="020B0604020202020204" pitchFamily="34" charset="0"/>
              </a:rPr>
              <a:t> </a:t>
            </a:r>
            <a:r>
              <a:rPr lang="en-US" err="1">
                <a:latin typeface="Barlow" pitchFamily="2" charset="77"/>
                <a:cs typeface="Helvetica" panose="020B0604020202020204" pitchFamily="34" charset="0"/>
              </a:rPr>
              <a:t>funcionalidade</a:t>
            </a:r>
            <a:endParaRPr lang="en-US">
              <a:latin typeface="Barlow" pitchFamily="2" charset="77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91D28B-BDDD-B241-B58C-6D14E077AD95}"/>
              </a:ext>
            </a:extLst>
          </p:cNvPr>
          <p:cNvSpPr txBox="1"/>
          <p:nvPr/>
        </p:nvSpPr>
        <p:spPr>
          <a:xfrm>
            <a:off x="8123730" y="4749550"/>
            <a:ext cx="2023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latin typeface="Barlow" pitchFamily="2" charset="77"/>
                <a:cs typeface="Helvetica" panose="020B0604020202020204" pitchFamily="34" charset="0"/>
              </a:rPr>
              <a:t>Custo</a:t>
            </a:r>
            <a:r>
              <a:rPr lang="en-US">
                <a:latin typeface="Barlow" pitchFamily="2" charset="77"/>
                <a:cs typeface="Helvetica" panose="020B0604020202020204" pitchFamily="34" charset="0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Barlow" pitchFamily="2" charset="77"/>
                <a:cs typeface="Helvetica" panose="020B0604020202020204" pitchFamily="34" charset="0"/>
              </a:rPr>
              <a:t>maior</a:t>
            </a:r>
            <a:r>
              <a:rPr lang="en-US">
                <a:latin typeface="Barlow" pitchFamily="2" charset="77"/>
                <a:cs typeface="Helvetica" panose="020B0604020202020204" pitchFamily="34" charset="0"/>
              </a:rPr>
              <a:t> </a:t>
            </a:r>
            <a:r>
              <a:rPr lang="en-US" err="1">
                <a:latin typeface="Barlow" pitchFamily="2" charset="77"/>
                <a:cs typeface="Helvetica" panose="020B0604020202020204" pitchFamily="34" charset="0"/>
              </a:rPr>
              <a:t>por</a:t>
            </a:r>
            <a:r>
              <a:rPr lang="en-US">
                <a:latin typeface="Barlow" pitchFamily="2" charset="77"/>
                <a:cs typeface="Helvetica" panose="020B0604020202020204" pitchFamily="34" charset="0"/>
              </a:rPr>
              <a:t> </a:t>
            </a:r>
            <a:r>
              <a:rPr lang="en-US" err="1">
                <a:latin typeface="Barlow" pitchFamily="2" charset="77"/>
                <a:cs typeface="Helvetica" panose="020B0604020202020204" pitchFamily="34" charset="0"/>
              </a:rPr>
              <a:t>funcionalidade</a:t>
            </a:r>
            <a:endParaRPr lang="en-US">
              <a:latin typeface="Barlow" pitchFamily="2" charset="77"/>
              <a:cs typeface="Helvetica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84197D-40ED-0ABA-1B72-E7BA28CDA671}"/>
              </a:ext>
            </a:extLst>
          </p:cNvPr>
          <p:cNvCxnSpPr>
            <a:cxnSpLocks/>
          </p:cNvCxnSpPr>
          <p:nvPr/>
        </p:nvCxnSpPr>
        <p:spPr>
          <a:xfrm flipH="1">
            <a:off x="6314358" y="2987048"/>
            <a:ext cx="1818978" cy="8254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CF8E11-672E-8C8A-F2E1-AAE4A4F279BC}"/>
              </a:ext>
            </a:extLst>
          </p:cNvPr>
          <p:cNvSpPr txBox="1"/>
          <p:nvPr/>
        </p:nvSpPr>
        <p:spPr>
          <a:xfrm>
            <a:off x="8123730" y="271617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>
                <a:solidFill>
                  <a:srgbClr val="FF0000"/>
                </a:solidFill>
                <a:latin typeface="Barlow" pitchFamily="2" charset="77"/>
                <a:cs typeface="Helvetica" panose="020B0604020202020204" pitchFamily="34" charset="0"/>
              </a:rPr>
              <a:t>Juros</a:t>
            </a:r>
            <a:r>
              <a:rPr lang="en-US" b="1">
                <a:solidFill>
                  <a:srgbClr val="FF0000"/>
                </a:solidFill>
                <a:latin typeface="Barlow" pitchFamily="2" charset="77"/>
                <a:cs typeface="Helvetica" panose="020B0604020202020204" pitchFamily="34" charset="0"/>
              </a:rPr>
              <a:t> (R$)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650720-683D-26F7-F10F-9D679554B579}"/>
              </a:ext>
            </a:extLst>
          </p:cNvPr>
          <p:cNvCxnSpPr>
            <a:cxnSpLocks/>
          </p:cNvCxnSpPr>
          <p:nvPr/>
        </p:nvCxnSpPr>
        <p:spPr>
          <a:xfrm flipV="1">
            <a:off x="6183127" y="2229025"/>
            <a:ext cx="0" cy="316685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3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837925" y="2821330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>
                <a:solidFill>
                  <a:srgbClr val="E7441F"/>
                </a:solidFill>
                <a:latin typeface="Barlow SemiBold" panose="00000700000000000000" pitchFamily="2" charset="0"/>
              </a:rPr>
              <a:t>Ok, mas como começar?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</p:spTree>
    <p:extLst>
      <p:ext uri="{BB962C8B-B14F-4D97-AF65-F5344CB8AC3E}">
        <p14:creationId xmlns:p14="http://schemas.microsoft.com/office/powerpoint/2010/main" val="102140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>
                <a:solidFill>
                  <a:srgbClr val="E7441F"/>
                </a:solidFill>
                <a:latin typeface="Barlow SemiBold" panose="00000700000000000000" pitchFamily="2" charset="0"/>
              </a:rPr>
              <a:t>Quem deve </a:t>
            </a:r>
            <a:r>
              <a:rPr lang="pt-BR" sz="3600" err="1">
                <a:solidFill>
                  <a:srgbClr val="E7441F"/>
                </a:solidFill>
                <a:latin typeface="Barlow SemiBold" panose="00000700000000000000" pitchFamily="2" charset="0"/>
              </a:rPr>
              <a:t>refatorar</a:t>
            </a:r>
            <a:r>
              <a:rPr lang="pt-BR" sz="3600">
                <a:solidFill>
                  <a:srgbClr val="E7441F"/>
                </a:solidFill>
                <a:latin typeface="Barlow SemiBold" panose="00000700000000000000" pitchFamily="2" charset="0"/>
              </a:rPr>
              <a:t>?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5DBD65-DB44-3591-B708-F3694F4467CE}"/>
              </a:ext>
            </a:extLst>
          </p:cNvPr>
          <p:cNvSpPr txBox="1">
            <a:spLocks/>
          </p:cNvSpPr>
          <p:nvPr/>
        </p:nvSpPr>
        <p:spPr>
          <a:xfrm>
            <a:off x="656964" y="123449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latin typeface="Barlow" pitchFamily="2" charset="77"/>
                <a:cs typeface="Helvetica" panose="020B0604020202020204" pitchFamily="34" charset="0"/>
              </a:rPr>
              <a:t>Todo</a:t>
            </a:r>
            <a:r>
              <a:rPr lang="en-US" sz="2000">
                <a:latin typeface="Barlow" pitchFamily="2" charset="77"/>
                <a:cs typeface="Helvetica" panose="020B0604020202020204" pitchFamily="34" charset="0"/>
              </a:rPr>
              <a:t> o time </a:t>
            </a:r>
            <a:r>
              <a:rPr lang="en-US" sz="2000" err="1">
                <a:latin typeface="Barlow" pitchFamily="2" charset="77"/>
                <a:cs typeface="Helvetica" panose="020B0604020202020204" pitchFamily="34" charset="0"/>
              </a:rPr>
              <a:t>deve</a:t>
            </a:r>
            <a:r>
              <a:rPr lang="en-US" sz="2000">
                <a:latin typeface="Barlow" pitchFamily="2" charset="77"/>
                <a:cs typeface="Helvetica" panose="020B0604020202020204" pitchFamily="34" charset="0"/>
              </a:rPr>
              <a:t> </a:t>
            </a:r>
            <a:r>
              <a:rPr lang="en-US" sz="2000" err="1">
                <a:latin typeface="Barlow" pitchFamily="2" charset="77"/>
                <a:cs typeface="Helvetica" panose="020B0604020202020204" pitchFamily="34" charset="0"/>
              </a:rPr>
              <a:t>estar</a:t>
            </a:r>
            <a:r>
              <a:rPr lang="en-US" sz="2000">
                <a:latin typeface="Barlow" pitchFamily="2" charset="77"/>
                <a:cs typeface="Helvetica" panose="020B0604020202020204" pitchFamily="34" charset="0"/>
              </a:rPr>
              <a:t> </a:t>
            </a:r>
            <a:r>
              <a:rPr lang="en-US" sz="2000" err="1">
                <a:latin typeface="Barlow" pitchFamily="2" charset="77"/>
                <a:cs typeface="Helvetica" panose="020B0604020202020204" pitchFamily="34" charset="0"/>
              </a:rPr>
              <a:t>alinhado</a:t>
            </a:r>
            <a:r>
              <a:rPr lang="en-US" sz="2000">
                <a:latin typeface="Barlow" pitchFamily="2" charset="77"/>
                <a:cs typeface="Helvetica" panose="020B0604020202020204" pitchFamily="34" charset="0"/>
              </a:rPr>
              <a:t>.</a:t>
            </a:r>
          </a:p>
          <a:p>
            <a:r>
              <a:rPr lang="en-US" sz="2000" err="1">
                <a:latin typeface="Barlow" pitchFamily="2" charset="77"/>
                <a:cs typeface="Helvetica" panose="020B0604020202020204" pitchFamily="34" charset="0"/>
              </a:rPr>
              <a:t>Todos</a:t>
            </a:r>
            <a:r>
              <a:rPr lang="en-US" sz="2000">
                <a:latin typeface="Barlow" pitchFamily="2" charset="77"/>
                <a:cs typeface="Helvetica" panose="020B0604020202020204" pitchFamily="34" charset="0"/>
              </a:rPr>
              <a:t> </a:t>
            </a:r>
            <a:r>
              <a:rPr lang="en-US" sz="2000" err="1">
                <a:latin typeface="Barlow" pitchFamily="2" charset="77"/>
                <a:cs typeface="Helvetica" panose="020B0604020202020204" pitchFamily="34" charset="0"/>
              </a:rPr>
              <a:t>os</a:t>
            </a:r>
            <a:r>
              <a:rPr lang="en-US" sz="2000">
                <a:latin typeface="Barlow" pitchFamily="2" charset="77"/>
                <a:cs typeface="Helvetica" panose="020B0604020202020204" pitchFamily="34" charset="0"/>
              </a:rPr>
              <a:t> </a:t>
            </a:r>
            <a:r>
              <a:rPr lang="en-US" sz="2000" err="1">
                <a:latin typeface="Barlow" pitchFamily="2" charset="77"/>
                <a:cs typeface="Helvetica" panose="020B0604020202020204" pitchFamily="34" charset="0"/>
              </a:rPr>
              <a:t>desenvolvedores</a:t>
            </a:r>
            <a:r>
              <a:rPr lang="en-US" sz="2000">
                <a:latin typeface="Barlow" pitchFamily="2" charset="77"/>
                <a:cs typeface="Helvetica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367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err="1">
                <a:solidFill>
                  <a:srgbClr val="E7441F"/>
                </a:solidFill>
                <a:latin typeface="Barlow SemiBold" panose="00000700000000000000" pitchFamily="2" charset="0"/>
              </a:rPr>
              <a:t>Refatoração</a:t>
            </a:r>
            <a:r>
              <a:rPr lang="pt-BR" sz="3600">
                <a:solidFill>
                  <a:srgbClr val="E7441F"/>
                </a:solidFill>
                <a:latin typeface="Barlow SemiBold" panose="00000700000000000000" pitchFamily="2" charset="0"/>
              </a:rPr>
              <a:t> do escoteiro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A8DABA-0997-6181-9422-E2A479D5D446}"/>
              </a:ext>
            </a:extLst>
          </p:cNvPr>
          <p:cNvSpPr txBox="1">
            <a:spLocks/>
          </p:cNvSpPr>
          <p:nvPr/>
        </p:nvSpPr>
        <p:spPr>
          <a:xfrm>
            <a:off x="597561" y="1171470"/>
            <a:ext cx="973672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600">
                <a:latin typeface="Barlow" pitchFamily="2" charset="77"/>
                <a:cs typeface="Helvetica" panose="020B0604020202020204" pitchFamily="34" charset="0"/>
              </a:rPr>
              <a:t>Sempre deixar o </a:t>
            </a:r>
            <a:r>
              <a:rPr lang="pt-BR" sz="2600" strike="sngStrike">
                <a:latin typeface="Barlow" pitchFamily="2" charset="77"/>
                <a:cs typeface="Helvetica" panose="020B0604020202020204" pitchFamily="34" charset="0"/>
              </a:rPr>
              <a:t>campo</a:t>
            </a:r>
            <a:r>
              <a:rPr lang="pt-BR" sz="2600">
                <a:latin typeface="Barlow" pitchFamily="2" charset="77"/>
                <a:cs typeface="Helvetica" panose="020B0604020202020204" pitchFamily="34" charset="0"/>
              </a:rPr>
              <a:t> código por onde estamos passando mais limpo do que quando o encontramos.</a:t>
            </a:r>
            <a:endParaRPr lang="en-US" sz="2600">
              <a:latin typeface="Barlow" pitchFamily="2" charset="7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21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O algoritmo de alteração de código legado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04BD7B7-3DEB-163A-2291-7157C1B864DE}"/>
              </a:ext>
            </a:extLst>
          </p:cNvPr>
          <p:cNvSpPr txBox="1">
            <a:spLocks/>
          </p:cNvSpPr>
          <p:nvPr/>
        </p:nvSpPr>
        <p:spPr>
          <a:xfrm>
            <a:off x="551867" y="126293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Identificar pontos de mudança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Encontrar pontos de teste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Quebrar dependências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Escrever testes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Faça alterações e </a:t>
            </a:r>
            <a:r>
              <a:rPr lang="pt-BR" sz="2000" err="1">
                <a:latin typeface="Barlow" pitchFamily="2" charset="77"/>
                <a:cs typeface="Helvetica" panose="020B0604020202020204" pitchFamily="34" charset="0"/>
              </a:rPr>
              <a:t>refatore</a:t>
            </a:r>
            <a:endParaRPr lang="pt-BR" sz="2000">
              <a:latin typeface="Barlow" pitchFamily="2" charset="7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2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>
                <a:solidFill>
                  <a:srgbClr val="E7441F"/>
                </a:solidFill>
                <a:latin typeface="Barlow SemiBold" panose="00000700000000000000" pitchFamily="2" charset="0"/>
              </a:rPr>
              <a:t>1 – </a:t>
            </a:r>
            <a:r>
              <a:rPr lang="pt-BR" sz="3600" err="1">
                <a:solidFill>
                  <a:srgbClr val="E7441F"/>
                </a:solidFill>
                <a:latin typeface="Barlow SemiBold" panose="00000700000000000000" pitchFamily="2" charset="0"/>
              </a:rPr>
              <a:t>Indetificar</a:t>
            </a:r>
            <a:r>
              <a:rPr lang="pt-BR" sz="3600">
                <a:solidFill>
                  <a:srgbClr val="E7441F"/>
                </a:solidFill>
                <a:latin typeface="Barlow SemiBold" panose="00000700000000000000" pitchFamily="2" charset="0"/>
              </a:rPr>
              <a:t> pontos de mudança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8C004BF-95E0-B3EC-BF61-CC7659312053}"/>
              </a:ext>
            </a:extLst>
          </p:cNvPr>
          <p:cNvSpPr txBox="1">
            <a:spLocks/>
          </p:cNvSpPr>
          <p:nvPr/>
        </p:nvSpPr>
        <p:spPr>
          <a:xfrm>
            <a:off x="597561" y="1180058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>
                <a:latin typeface="Barlow" pitchFamily="2" charset="77"/>
                <a:cs typeface="Helvetica" panose="020B0604020202020204" pitchFamily="34" charset="0"/>
              </a:rPr>
              <a:t>git rev-list (Ferramenta)</a:t>
            </a:r>
          </a:p>
        </p:txBody>
      </p:sp>
    </p:spTree>
    <p:extLst>
      <p:ext uri="{BB962C8B-B14F-4D97-AF65-F5344CB8AC3E}">
        <p14:creationId xmlns:p14="http://schemas.microsoft.com/office/powerpoint/2010/main" val="35944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1">
            <a:extLst>
              <a:ext uri="{FF2B5EF4-FFF2-40B4-BE49-F238E27FC236}">
                <a16:creationId xmlns:a16="http://schemas.microsoft.com/office/drawing/2014/main" id="{845EF484-D81B-9027-3514-63AEC6D5E86F}"/>
              </a:ext>
            </a:extLst>
          </p:cNvPr>
          <p:cNvSpPr/>
          <p:nvPr/>
        </p:nvSpPr>
        <p:spPr>
          <a:xfrm>
            <a:off x="-12356" y="-12357"/>
            <a:ext cx="12215242" cy="688433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E7441F"/>
              </a:gs>
              <a:gs pos="26000">
                <a:srgbClr val="E73D2E"/>
              </a:gs>
              <a:gs pos="100000">
                <a:srgbClr val="E6216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ítulo 1">
            <a:extLst>
              <a:ext uri="{FF2B5EF4-FFF2-40B4-BE49-F238E27FC236}">
                <a16:creationId xmlns:a16="http://schemas.microsoft.com/office/drawing/2014/main" id="{F969902A-4CD5-4D71-9CB3-8D2F6F1FCCC5}"/>
              </a:ext>
            </a:extLst>
          </p:cNvPr>
          <p:cNvSpPr txBox="1">
            <a:spLocks/>
          </p:cNvSpPr>
          <p:nvPr/>
        </p:nvSpPr>
        <p:spPr>
          <a:xfrm>
            <a:off x="195943" y="78620"/>
            <a:ext cx="11782697" cy="99341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242BC2B1-9D79-2289-052D-D56F75C9A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0" y="4039121"/>
            <a:ext cx="1235065" cy="2939143"/>
          </a:xfrm>
          <a:prstGeom prst="rect">
            <a:avLst/>
          </a:prstGeom>
        </p:spPr>
      </p:pic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5E2B293-2787-AF0B-E0F0-4877AFC0273A}"/>
              </a:ext>
            </a:extLst>
          </p:cNvPr>
          <p:cNvCxnSpPr/>
          <p:nvPr/>
        </p:nvCxnSpPr>
        <p:spPr>
          <a:xfrm>
            <a:off x="11919857" y="-169332"/>
            <a:ext cx="0" cy="496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áfico 2">
            <a:extLst>
              <a:ext uri="{FF2B5EF4-FFF2-40B4-BE49-F238E27FC236}">
                <a16:creationId xmlns:a16="http://schemas.microsoft.com/office/drawing/2014/main" id="{9F6CCB3F-1842-DA17-73C6-1BFB438D34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11371738" y="968417"/>
            <a:ext cx="1089038" cy="174525"/>
          </a:xfrm>
          <a:prstGeom prst="rect">
            <a:avLst/>
          </a:prstGeom>
        </p:spPr>
      </p:pic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338F077-54B8-27A3-DEA3-1E3332FDFD8B}"/>
              </a:ext>
            </a:extLst>
          </p:cNvPr>
          <p:cNvSpPr txBox="1">
            <a:spLocks/>
          </p:cNvSpPr>
          <p:nvPr/>
        </p:nvSpPr>
        <p:spPr>
          <a:xfrm>
            <a:off x="1542179" y="3399848"/>
            <a:ext cx="6909093" cy="86305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fontAlgn="base">
              <a:lnSpc>
                <a:spcPct val="110000"/>
              </a:lnSpc>
              <a:spcBef>
                <a:spcPts val="1800"/>
              </a:spcBef>
              <a:buNone/>
            </a:pPr>
            <a:r>
              <a:rPr lang="pt-BR" sz="2000" b="0" i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Edivan</a:t>
            </a:r>
            <a:r>
              <a:rPr lang="pt-BR" sz="2000" b="0" i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 Teixeira – Arquiteto de soluções </a:t>
            </a:r>
            <a:r>
              <a:rPr lang="pt-BR" sz="2000" b="0" i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nstech</a:t>
            </a:r>
            <a:endParaRPr lang="pt-BR" sz="2400" b="0" i="0">
              <a:solidFill>
                <a:schemeClr val="bg1"/>
              </a:solidFill>
              <a:effectLst/>
              <a:latin typeface="Barlow" panose="00000500000000000000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AB6327-0D71-F2F3-C688-C325BC6135AF}"/>
              </a:ext>
            </a:extLst>
          </p:cNvPr>
          <p:cNvSpPr txBox="1">
            <a:spLocks/>
          </p:cNvSpPr>
          <p:nvPr/>
        </p:nvSpPr>
        <p:spPr>
          <a:xfrm>
            <a:off x="1608229" y="2932292"/>
            <a:ext cx="8663410" cy="49670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 SemiBold" panose="00000700000000000000" pitchFamily="2" charset="0"/>
              </a:rPr>
              <a:t>Refactoring</a:t>
            </a: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 SemiBold" panose="00000700000000000000" pitchFamily="2" charset="0"/>
              </a:rPr>
              <a:t> &amp; </a:t>
            </a:r>
            <a:r>
              <a:rPr kumimoji="0" lang="pt-BR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 SemiBold" panose="00000700000000000000" pitchFamily="2" charset="0"/>
              </a:rPr>
              <a:t>Unspaghetting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00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066699A4-73C2-AFAB-D623-CAFA7615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3" y="694267"/>
            <a:ext cx="9163579" cy="1154432"/>
          </a:xfrm>
        </p:spPr>
        <p:txBody>
          <a:bodyPr>
            <a:noAutofit/>
          </a:bodyPr>
          <a:lstStyle/>
          <a:p>
            <a:r>
              <a:rPr lang="en-US" sz="1800" b="1">
                <a:latin typeface="JetBrains Mono" panose="020B0509020102050004" pitchFamily="49" charset="0"/>
              </a:rPr>
              <a:t>git</a:t>
            </a:r>
            <a:r>
              <a:rPr lang="en-US" sz="1800">
                <a:latin typeface="JetBrains Mono" panose="020B0509020102050004" pitchFamily="49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JetBrains Mono" panose="020B0509020102050004" pitchFamily="49" charset="0"/>
              </a:rPr>
              <a:t>rev-list</a:t>
            </a:r>
            <a:r>
              <a:rPr lang="en-US" sz="1800">
                <a:latin typeface="JetBrains Mono" panose="020B0509020102050004" pitchFamily="49" charset="0"/>
              </a:rPr>
              <a:t> --objects --all | awk 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  <a:latin typeface="JetBrains Mono" panose="020B0509020102050004" pitchFamily="49" charset="0"/>
              </a:rPr>
              <a:t>'$2 ~ /\.java/' </a:t>
            </a:r>
            <a:r>
              <a:rPr lang="en-US" sz="1800">
                <a:latin typeface="JetBrains Mono" panose="020B0509020102050004" pitchFamily="49" charset="0"/>
              </a:rPr>
              <a:t>| </a:t>
            </a:r>
            <a:r>
              <a:rPr lang="en-US" sz="1800" b="1">
                <a:latin typeface="JetBrains Mono" panose="020B0509020102050004" pitchFamily="49" charset="0"/>
              </a:rPr>
              <a:t>awk</a:t>
            </a:r>
            <a:r>
              <a:rPr lang="en-US" sz="1800">
                <a:latin typeface="JetBrains Mono" panose="020B0509020102050004" pitchFamily="49" charset="0"/>
              </a:rPr>
              <a:t> '{print $2}' | </a:t>
            </a:r>
            <a:r>
              <a:rPr lang="en-US" sz="1800" b="1">
                <a:latin typeface="JetBrains Mono" panose="020B0509020102050004" pitchFamily="49" charset="0"/>
              </a:rPr>
              <a:t>sort</a:t>
            </a:r>
            <a:r>
              <a:rPr lang="en-US" sz="1800">
                <a:latin typeface="JetBrains Mono" panose="020B0509020102050004" pitchFamily="49" charset="0"/>
              </a:rPr>
              <a:t> -k2 | </a:t>
            </a:r>
            <a:r>
              <a:rPr lang="en-US" sz="1800" b="1" err="1">
                <a:latin typeface="JetBrains Mono" panose="020B0509020102050004" pitchFamily="49" charset="0"/>
              </a:rPr>
              <a:t>uniq</a:t>
            </a:r>
            <a:r>
              <a:rPr lang="en-US" sz="1800">
                <a:latin typeface="JetBrains Mono" panose="020B0509020102050004" pitchFamily="49" charset="0"/>
              </a:rPr>
              <a:t> -c | </a:t>
            </a:r>
            <a:r>
              <a:rPr lang="en-US" sz="1800" b="1">
                <a:latin typeface="JetBrains Mono" panose="020B0509020102050004" pitchFamily="49" charset="0"/>
              </a:rPr>
              <a:t>sort</a:t>
            </a:r>
            <a:r>
              <a:rPr lang="en-US" sz="1800">
                <a:latin typeface="JetBrains Mono" panose="020B0509020102050004" pitchFamily="49" charset="0"/>
              </a:rPr>
              <a:t> -</a:t>
            </a:r>
            <a:r>
              <a:rPr lang="en-US" sz="1800" err="1">
                <a:latin typeface="JetBrains Mono" panose="020B0509020102050004" pitchFamily="49" charset="0"/>
              </a:rPr>
              <a:t>rn</a:t>
            </a:r>
            <a:r>
              <a:rPr lang="en-US" sz="1800">
                <a:latin typeface="JetBrains Mono" panose="020B0509020102050004" pitchFamily="49" charset="0"/>
              </a:rPr>
              <a:t> | </a:t>
            </a:r>
            <a:r>
              <a:rPr lang="en-US" sz="1800" b="1">
                <a:latin typeface="JetBrains Mono" panose="020B0509020102050004" pitchFamily="49" charset="0"/>
              </a:rPr>
              <a:t>head</a:t>
            </a:r>
            <a:r>
              <a:rPr lang="en-US" sz="1800">
                <a:latin typeface="JetBrains Mono" panose="020B0509020102050004" pitchFamily="49" charset="0"/>
              </a:rPr>
              <a:t> -n 5000 &gt; </a:t>
            </a:r>
            <a:r>
              <a:rPr lang="en-US" sz="1800" i="1">
                <a:latin typeface="JetBrains Mono" panose="020B0509020102050004" pitchFamily="49" charset="0"/>
              </a:rPr>
              <a:t>output.txt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2F2BF4-E401-2AF3-B788-8077719C621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4" t="1582" b="-1"/>
          <a:stretch/>
        </p:blipFill>
        <p:spPr>
          <a:xfrm>
            <a:off x="418523" y="1848699"/>
            <a:ext cx="9686059" cy="44311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4C4C4C-7303-47E3-3EEE-AB1AE6DF2C11}"/>
              </a:ext>
            </a:extLst>
          </p:cNvPr>
          <p:cNvSpPr txBox="1"/>
          <p:nvPr/>
        </p:nvSpPr>
        <p:spPr>
          <a:xfrm>
            <a:off x="4556760" y="6242875"/>
            <a:ext cx="10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Arquivos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74BB04-16FE-10A3-B961-1C53B9093952}"/>
              </a:ext>
            </a:extLst>
          </p:cNvPr>
          <p:cNvSpPr txBox="1"/>
          <p:nvPr/>
        </p:nvSpPr>
        <p:spPr>
          <a:xfrm rot="16200000">
            <a:off x="-293984" y="340135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err="1"/>
              <a:t>Commits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1626000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9EF79B-CF5F-E614-0673-24F4F9D39F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" t="1582" b="-1"/>
          <a:stretch/>
        </p:blipFill>
        <p:spPr>
          <a:xfrm>
            <a:off x="418523" y="1848699"/>
            <a:ext cx="9686059" cy="4431195"/>
          </a:xfrm>
          <a:prstGeom prst="rect">
            <a:avLst/>
          </a:prstGeom>
        </p:spPr>
      </p:pic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066699A4-73C2-AFAB-D623-CAFA7615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3" y="694267"/>
            <a:ext cx="9163579" cy="1154432"/>
          </a:xfrm>
        </p:spPr>
        <p:txBody>
          <a:bodyPr>
            <a:noAutofit/>
          </a:bodyPr>
          <a:lstStyle/>
          <a:p>
            <a:r>
              <a:rPr lang="en-US" sz="1800" b="1">
                <a:latin typeface="JetBrains Mono" panose="020B0509020102050004" pitchFamily="49" charset="0"/>
              </a:rPr>
              <a:t>git</a:t>
            </a:r>
            <a:r>
              <a:rPr lang="en-US" sz="1800">
                <a:latin typeface="JetBrains Mono" panose="020B0509020102050004" pitchFamily="49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JetBrains Mono" panose="020B0509020102050004" pitchFamily="49" charset="0"/>
              </a:rPr>
              <a:t>rev-list</a:t>
            </a:r>
            <a:r>
              <a:rPr lang="en-US" sz="1800">
                <a:latin typeface="JetBrains Mono" panose="020B0509020102050004" pitchFamily="49" charset="0"/>
              </a:rPr>
              <a:t> --objects --all | awk </a:t>
            </a:r>
            <a:r>
              <a:rPr lang="en-US" sz="1800">
                <a:solidFill>
                  <a:schemeClr val="accent6">
                    <a:lumMod val="75000"/>
                  </a:schemeClr>
                </a:solidFill>
                <a:latin typeface="JetBrains Mono" panose="020B0509020102050004" pitchFamily="49" charset="0"/>
              </a:rPr>
              <a:t>'$2 ~ /\.java/' </a:t>
            </a:r>
            <a:r>
              <a:rPr lang="en-US" sz="1800">
                <a:latin typeface="JetBrains Mono" panose="020B0509020102050004" pitchFamily="49" charset="0"/>
              </a:rPr>
              <a:t>| </a:t>
            </a:r>
            <a:r>
              <a:rPr lang="en-US" sz="1800" b="1">
                <a:latin typeface="JetBrains Mono" panose="020B0509020102050004" pitchFamily="49" charset="0"/>
              </a:rPr>
              <a:t>awk</a:t>
            </a:r>
            <a:r>
              <a:rPr lang="en-US" sz="1800">
                <a:latin typeface="JetBrains Mono" panose="020B0509020102050004" pitchFamily="49" charset="0"/>
              </a:rPr>
              <a:t> '{print $2}' | </a:t>
            </a:r>
            <a:r>
              <a:rPr lang="en-US" sz="1800" b="1">
                <a:latin typeface="JetBrains Mono" panose="020B0509020102050004" pitchFamily="49" charset="0"/>
              </a:rPr>
              <a:t>sort</a:t>
            </a:r>
            <a:r>
              <a:rPr lang="en-US" sz="1800">
                <a:latin typeface="JetBrains Mono" panose="020B0509020102050004" pitchFamily="49" charset="0"/>
              </a:rPr>
              <a:t> -k2 | </a:t>
            </a:r>
            <a:r>
              <a:rPr lang="en-US" sz="1800" b="1" err="1">
                <a:latin typeface="JetBrains Mono" panose="020B0509020102050004" pitchFamily="49" charset="0"/>
              </a:rPr>
              <a:t>uniq</a:t>
            </a:r>
            <a:r>
              <a:rPr lang="en-US" sz="1800">
                <a:latin typeface="JetBrains Mono" panose="020B0509020102050004" pitchFamily="49" charset="0"/>
              </a:rPr>
              <a:t> -c | </a:t>
            </a:r>
            <a:r>
              <a:rPr lang="en-US" sz="1800" b="1">
                <a:latin typeface="JetBrains Mono" panose="020B0509020102050004" pitchFamily="49" charset="0"/>
              </a:rPr>
              <a:t>sort</a:t>
            </a:r>
            <a:r>
              <a:rPr lang="en-US" sz="1800">
                <a:latin typeface="JetBrains Mono" panose="020B0509020102050004" pitchFamily="49" charset="0"/>
              </a:rPr>
              <a:t> -</a:t>
            </a:r>
            <a:r>
              <a:rPr lang="en-US" sz="1800" err="1">
                <a:latin typeface="JetBrains Mono" panose="020B0509020102050004" pitchFamily="49" charset="0"/>
              </a:rPr>
              <a:t>rn</a:t>
            </a:r>
            <a:r>
              <a:rPr lang="en-US" sz="1800">
                <a:latin typeface="JetBrains Mono" panose="020B0509020102050004" pitchFamily="49" charset="0"/>
              </a:rPr>
              <a:t> | </a:t>
            </a:r>
            <a:r>
              <a:rPr lang="en-US" sz="1800" b="1">
                <a:latin typeface="JetBrains Mono" panose="020B0509020102050004" pitchFamily="49" charset="0"/>
              </a:rPr>
              <a:t>head</a:t>
            </a:r>
            <a:r>
              <a:rPr lang="en-US" sz="1800">
                <a:latin typeface="JetBrains Mono" panose="020B0509020102050004" pitchFamily="49" charset="0"/>
              </a:rPr>
              <a:t> -n 5000 &gt; </a:t>
            </a:r>
            <a:r>
              <a:rPr lang="en-US" sz="1800" i="1">
                <a:latin typeface="JetBrains Mono" panose="020B0509020102050004" pitchFamily="49" charset="0"/>
              </a:rPr>
              <a:t>output.txt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049B2B-1CD0-36DD-4756-9212824D620F}"/>
              </a:ext>
            </a:extLst>
          </p:cNvPr>
          <p:cNvSpPr/>
          <p:nvPr/>
        </p:nvSpPr>
        <p:spPr>
          <a:xfrm>
            <a:off x="794359" y="2118360"/>
            <a:ext cx="850378" cy="3876042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B5965-DFF4-1F34-B174-21F88D4F351F}"/>
              </a:ext>
            </a:extLst>
          </p:cNvPr>
          <p:cNvSpPr/>
          <p:nvPr/>
        </p:nvSpPr>
        <p:spPr>
          <a:xfrm>
            <a:off x="1765719" y="2118359"/>
            <a:ext cx="8254533" cy="3876042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AB864-FA23-3F2F-F56A-08550575EFD4}"/>
              </a:ext>
            </a:extLst>
          </p:cNvPr>
          <p:cNvSpPr txBox="1"/>
          <p:nvPr/>
        </p:nvSpPr>
        <p:spPr>
          <a:xfrm>
            <a:off x="4556760" y="6242875"/>
            <a:ext cx="10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Arquivos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A2E0AA-D040-EE91-A267-0BA61C0A19F2}"/>
              </a:ext>
            </a:extLst>
          </p:cNvPr>
          <p:cNvSpPr txBox="1"/>
          <p:nvPr/>
        </p:nvSpPr>
        <p:spPr>
          <a:xfrm rot="16200000">
            <a:off x="-293984" y="340135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err="1"/>
              <a:t>Commits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4228898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6B7DFD-9F9D-CCB3-B879-09542A5E2E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" t="1582" b="-1"/>
          <a:stretch/>
        </p:blipFill>
        <p:spPr>
          <a:xfrm>
            <a:off x="418523" y="1848699"/>
            <a:ext cx="9686059" cy="4431195"/>
          </a:xfrm>
          <a:prstGeom prst="rect">
            <a:avLst/>
          </a:prstGeom>
        </p:spPr>
      </p:pic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1049B2B-1CD0-36DD-4756-9212824D620F}"/>
              </a:ext>
            </a:extLst>
          </p:cNvPr>
          <p:cNvSpPr/>
          <p:nvPr/>
        </p:nvSpPr>
        <p:spPr>
          <a:xfrm>
            <a:off x="794359" y="2117613"/>
            <a:ext cx="850378" cy="3876789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B5965-DFF4-1F34-B174-21F88D4F351F}"/>
              </a:ext>
            </a:extLst>
          </p:cNvPr>
          <p:cNvSpPr/>
          <p:nvPr/>
        </p:nvSpPr>
        <p:spPr>
          <a:xfrm>
            <a:off x="1765719" y="2117612"/>
            <a:ext cx="8254533" cy="3876789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F8B53E-77B1-07CD-CF00-2191D6455A06}"/>
              </a:ext>
            </a:extLst>
          </p:cNvPr>
          <p:cNvCxnSpPr>
            <a:cxnSpLocks/>
          </p:cNvCxnSpPr>
          <p:nvPr/>
        </p:nvCxnSpPr>
        <p:spPr>
          <a:xfrm>
            <a:off x="1214901" y="1239064"/>
            <a:ext cx="0" cy="417195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6661DD-1E86-0D0E-45F0-49C163A9EFCF}"/>
              </a:ext>
            </a:extLst>
          </p:cNvPr>
          <p:cNvSpPr txBox="1"/>
          <p:nvPr/>
        </p:nvSpPr>
        <p:spPr>
          <a:xfrm>
            <a:off x="368050" y="844967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>
                <a:latin typeface="Barlow" pitchFamily="2" charset="77"/>
                <a:cs typeface="Helvetica" panose="020B0604020202020204" pitchFamily="34" charset="0"/>
              </a:rPr>
              <a:t>Constante</a:t>
            </a:r>
            <a:r>
              <a:rPr lang="en-US" b="1">
                <a:latin typeface="Barlow" pitchFamily="2" charset="77"/>
                <a:cs typeface="Helvetica" panose="020B0604020202020204" pitchFamily="34" charset="0"/>
              </a:rPr>
              <a:t> </a:t>
            </a:r>
            <a:r>
              <a:rPr lang="en-US" b="1" err="1">
                <a:latin typeface="Barlow" pitchFamily="2" charset="77"/>
                <a:cs typeface="Helvetica" panose="020B0604020202020204" pitchFamily="34" charset="0"/>
              </a:rPr>
              <a:t>modificação</a:t>
            </a:r>
            <a:endParaRPr lang="en-US" b="1">
              <a:latin typeface="Barlow" pitchFamily="2" charset="77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08A9B-7069-713D-0A90-1D0174B2DDF8}"/>
              </a:ext>
            </a:extLst>
          </p:cNvPr>
          <p:cNvSpPr txBox="1"/>
          <p:nvPr/>
        </p:nvSpPr>
        <p:spPr>
          <a:xfrm>
            <a:off x="6445290" y="576053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>
                <a:latin typeface="Barlow" pitchFamily="2" charset="77"/>
                <a:cs typeface="Helvetica" panose="020B0604020202020204" pitchFamily="34" charset="0"/>
              </a:rPr>
              <a:t>Poucas</a:t>
            </a:r>
            <a:r>
              <a:rPr lang="en-US" b="1">
                <a:latin typeface="Barlow" pitchFamily="2" charset="77"/>
                <a:cs typeface="Helvetica" panose="020B0604020202020204" pitchFamily="34" charset="0"/>
              </a:rPr>
              <a:t> </a:t>
            </a:r>
            <a:r>
              <a:rPr lang="en-US" b="1" err="1">
                <a:latin typeface="Barlow" pitchFamily="2" charset="77"/>
                <a:cs typeface="Helvetica" panose="020B0604020202020204" pitchFamily="34" charset="0"/>
              </a:rPr>
              <a:t>modificações</a:t>
            </a:r>
            <a:endParaRPr lang="en-US" b="1">
              <a:latin typeface="Barlow" pitchFamily="2" charset="77"/>
              <a:cs typeface="Helvetica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328098-69C3-723A-ED82-736315F2A8AB}"/>
              </a:ext>
            </a:extLst>
          </p:cNvPr>
          <p:cNvCxnSpPr>
            <a:cxnSpLocks/>
          </p:cNvCxnSpPr>
          <p:nvPr/>
        </p:nvCxnSpPr>
        <p:spPr>
          <a:xfrm>
            <a:off x="7679199" y="928037"/>
            <a:ext cx="0" cy="4947166"/>
          </a:xfrm>
          <a:prstGeom prst="straightConnector1">
            <a:avLst/>
          </a:prstGeom>
          <a:ln w="412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7BAAD05-54AE-D2AE-A99C-E203C8735F33}"/>
              </a:ext>
            </a:extLst>
          </p:cNvPr>
          <p:cNvSpPr txBox="1"/>
          <p:nvPr/>
        </p:nvSpPr>
        <p:spPr>
          <a:xfrm>
            <a:off x="4556760" y="6242875"/>
            <a:ext cx="10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Arquivos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9DEAD-A1CC-8AD3-E469-0904D58D7F99}"/>
              </a:ext>
            </a:extLst>
          </p:cNvPr>
          <p:cNvSpPr txBox="1"/>
          <p:nvPr/>
        </p:nvSpPr>
        <p:spPr>
          <a:xfrm rot="16200000">
            <a:off x="-293984" y="340135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err="1"/>
              <a:t>Commits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2267597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D14EB-0BB5-9068-82A0-86780CEDA3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4" t="1582" b="-1"/>
          <a:stretch/>
        </p:blipFill>
        <p:spPr>
          <a:xfrm>
            <a:off x="418523" y="1848699"/>
            <a:ext cx="9686059" cy="4431195"/>
          </a:xfrm>
          <a:prstGeom prst="rect">
            <a:avLst/>
          </a:prstGeom>
        </p:spPr>
      </p:pic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1049B2B-1CD0-36DD-4756-9212824D620F}"/>
              </a:ext>
            </a:extLst>
          </p:cNvPr>
          <p:cNvSpPr/>
          <p:nvPr/>
        </p:nvSpPr>
        <p:spPr>
          <a:xfrm>
            <a:off x="794359" y="2133600"/>
            <a:ext cx="850378" cy="3860802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EB5965-DFF4-1F34-B174-21F88D4F351F}"/>
              </a:ext>
            </a:extLst>
          </p:cNvPr>
          <p:cNvSpPr/>
          <p:nvPr/>
        </p:nvSpPr>
        <p:spPr>
          <a:xfrm>
            <a:off x="1765719" y="2133600"/>
            <a:ext cx="8254533" cy="3860801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F8B53E-77B1-07CD-CF00-2191D6455A06}"/>
              </a:ext>
            </a:extLst>
          </p:cNvPr>
          <p:cNvCxnSpPr>
            <a:cxnSpLocks/>
          </p:cNvCxnSpPr>
          <p:nvPr/>
        </p:nvCxnSpPr>
        <p:spPr>
          <a:xfrm>
            <a:off x="1214901" y="1239064"/>
            <a:ext cx="0" cy="417195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6661DD-1E86-0D0E-45F0-49C163A9EFCF}"/>
              </a:ext>
            </a:extLst>
          </p:cNvPr>
          <p:cNvSpPr txBox="1"/>
          <p:nvPr/>
        </p:nvSpPr>
        <p:spPr>
          <a:xfrm>
            <a:off x="635899" y="84496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>
                <a:latin typeface="Barlow" pitchFamily="2" charset="77"/>
                <a:cs typeface="Helvetica" panose="020B0604020202020204" pitchFamily="34" charset="0"/>
              </a:rPr>
              <a:t>Classe</a:t>
            </a:r>
            <a:r>
              <a:rPr lang="en-US" b="1">
                <a:latin typeface="Barlow" pitchFamily="2" charset="77"/>
                <a:cs typeface="Helvetica" panose="020B0604020202020204" pitchFamily="34" charset="0"/>
              </a:rPr>
              <a:t> 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3F53B8-2B6C-3BA0-1521-A2F757F2C64F}"/>
              </a:ext>
            </a:extLst>
          </p:cNvPr>
          <p:cNvCxnSpPr>
            <a:cxnSpLocks/>
          </p:cNvCxnSpPr>
          <p:nvPr/>
        </p:nvCxnSpPr>
        <p:spPr>
          <a:xfrm>
            <a:off x="1214902" y="5697016"/>
            <a:ext cx="0" cy="3077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8C44D5-3339-3F68-F65A-F5BA4753BB57}"/>
              </a:ext>
            </a:extLst>
          </p:cNvPr>
          <p:cNvSpPr txBox="1"/>
          <p:nvPr/>
        </p:nvSpPr>
        <p:spPr>
          <a:xfrm>
            <a:off x="4556760" y="6242875"/>
            <a:ext cx="10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Arquivos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6CD3BE-1CDA-5FFC-C426-F364FB823414}"/>
              </a:ext>
            </a:extLst>
          </p:cNvPr>
          <p:cNvSpPr txBox="1"/>
          <p:nvPr/>
        </p:nvSpPr>
        <p:spPr>
          <a:xfrm rot="16200000">
            <a:off x="-293984" y="340135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err="1"/>
              <a:t>Commits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2653416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>
                <a:solidFill>
                  <a:srgbClr val="E7441F"/>
                </a:solidFill>
                <a:latin typeface="Barlow SemiBold" panose="00000700000000000000" pitchFamily="2" charset="0"/>
              </a:rPr>
              <a:t>2 – Encontrar pontos de teste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00FBF85-D81C-AD9E-B9C5-C2D262E21268}"/>
              </a:ext>
            </a:extLst>
          </p:cNvPr>
          <p:cNvSpPr/>
          <p:nvPr/>
        </p:nvSpPr>
        <p:spPr>
          <a:xfrm>
            <a:off x="368035" y="3096779"/>
            <a:ext cx="285750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latin typeface="JetBrains Mono" panose="020B0509020102050004" pitchFamily="49" charset="0"/>
                <a:cs typeface="Helvetica" panose="020B0604020202020204" pitchFamily="34" charset="0"/>
              </a:rPr>
              <a:t>Classe</a:t>
            </a:r>
            <a:r>
              <a:rPr lang="en-US" sz="1600" b="1">
                <a:latin typeface="JetBrains Mono" panose="020B0509020102050004" pitchFamily="49" charset="0"/>
                <a:cs typeface="Helvetica" panose="020B0604020202020204" pitchFamily="34" charset="0"/>
              </a:rPr>
              <a:t> A =&gt; </a:t>
            </a:r>
            <a:r>
              <a:rPr lang="en-US" sz="1600" b="1" err="1">
                <a:latin typeface="JetBrains Mono" panose="020B0509020102050004" pitchFamily="49" charset="0"/>
                <a:cs typeface="Helvetica" panose="020B0604020202020204" pitchFamily="34" charset="0"/>
              </a:rPr>
              <a:t>Método</a:t>
            </a:r>
            <a:r>
              <a:rPr lang="en-US" sz="1600" b="1">
                <a:latin typeface="JetBrains Mono" panose="020B0509020102050004" pitchFamily="49" charset="0"/>
                <a:cs typeface="Helvetica" panose="020B0604020202020204" pitchFamily="34" charset="0"/>
              </a:rPr>
              <a:t> 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E3A64-6B34-A761-AAA3-F4338A8F6193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3225537" y="2915804"/>
            <a:ext cx="819149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29473D-85AE-DAA5-74E9-2CB10023609A}"/>
              </a:ext>
            </a:extLst>
          </p:cNvPr>
          <p:cNvSpPr/>
          <p:nvPr/>
        </p:nvSpPr>
        <p:spPr>
          <a:xfrm>
            <a:off x="4044686" y="2401454"/>
            <a:ext cx="285750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latin typeface="JetBrains Mono" panose="020B0509020102050004" pitchFamily="49" charset="0"/>
              </a:rPr>
              <a:t>Classe</a:t>
            </a:r>
            <a:r>
              <a:rPr lang="en-US" sz="1600" b="1">
                <a:latin typeface="JetBrains Mono" panose="020B0509020102050004" pitchFamily="49" charset="0"/>
              </a:rPr>
              <a:t> B </a:t>
            </a:r>
            <a:r>
              <a:rPr lang="en-US" sz="1600" b="1">
                <a:latin typeface="JetBrains Mono" panose="020B0509020102050004" pitchFamily="49" charset="0"/>
                <a:cs typeface="Helvetica" panose="020B0604020202020204" pitchFamily="34" charset="0"/>
              </a:rPr>
              <a:t>=&gt;</a:t>
            </a:r>
            <a:r>
              <a:rPr lang="en-US" sz="1600" b="1">
                <a:latin typeface="JetBrains Mono" panose="020B0509020102050004" pitchFamily="49" charset="0"/>
              </a:rPr>
              <a:t> </a:t>
            </a:r>
            <a:r>
              <a:rPr lang="en-US" sz="1600" b="1" err="1">
                <a:latin typeface="JetBrains Mono" panose="020B0509020102050004" pitchFamily="49" charset="0"/>
              </a:rPr>
              <a:t>Método</a:t>
            </a:r>
            <a:r>
              <a:rPr lang="en-US" sz="1600" b="1">
                <a:latin typeface="JetBrains Mono" panose="020B0509020102050004" pitchFamily="49" charset="0"/>
              </a:rPr>
              <a:t> 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2A3789-A11C-8726-8BD6-5AAA49848417}"/>
              </a:ext>
            </a:extLst>
          </p:cNvPr>
          <p:cNvSpPr/>
          <p:nvPr/>
        </p:nvSpPr>
        <p:spPr>
          <a:xfrm>
            <a:off x="4044686" y="3963555"/>
            <a:ext cx="285750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latin typeface="Helvetica" panose="020B0604020202020204" pitchFamily="34" charset="0"/>
                <a:cs typeface="Helvetica" panose="020B0604020202020204" pitchFamily="34" charset="0"/>
              </a:rPr>
              <a:t>Classe</a:t>
            </a:r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 C =&gt; </a:t>
            </a:r>
            <a:r>
              <a:rPr lang="en-US" sz="1600" b="1" err="1">
                <a:latin typeface="Helvetica" panose="020B0604020202020204" pitchFamily="34" charset="0"/>
                <a:cs typeface="Helvetica" panose="020B0604020202020204" pitchFamily="34" charset="0"/>
              </a:rPr>
              <a:t>Método</a:t>
            </a:r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 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394AEA-1995-5454-9663-32F3A691520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3225537" y="3611129"/>
            <a:ext cx="819149" cy="8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58CD5-8B97-D8EE-A2F0-7896AAB92917}"/>
              </a:ext>
            </a:extLst>
          </p:cNvPr>
          <p:cNvSpPr/>
          <p:nvPr/>
        </p:nvSpPr>
        <p:spPr>
          <a:xfrm>
            <a:off x="7721336" y="3963555"/>
            <a:ext cx="285750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latin typeface="Helvetica" panose="020B0604020202020204" pitchFamily="34" charset="0"/>
                <a:cs typeface="Helvetica" panose="020B0604020202020204" pitchFamily="34" charset="0"/>
              </a:rPr>
              <a:t>Classe</a:t>
            </a:r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 D =&gt; </a:t>
            </a:r>
            <a:r>
              <a:rPr lang="en-US" sz="1600" b="1" err="1">
                <a:latin typeface="Helvetica" panose="020B0604020202020204" pitchFamily="34" charset="0"/>
                <a:cs typeface="Helvetica" panose="020B0604020202020204" pitchFamily="34" charset="0"/>
              </a:rPr>
              <a:t>Método</a:t>
            </a:r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 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CB0C1E-CA9F-20C8-EE92-05E6A519C42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902188" y="4477905"/>
            <a:ext cx="81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2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>
                <a:solidFill>
                  <a:srgbClr val="E7441F"/>
                </a:solidFill>
                <a:latin typeface="Barlow SemiBold" panose="00000700000000000000" pitchFamily="2" charset="0"/>
              </a:rPr>
              <a:t>2 – Encontrar pontos de teste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00FBF85-D81C-AD9E-B9C5-C2D262E21268}"/>
              </a:ext>
            </a:extLst>
          </p:cNvPr>
          <p:cNvSpPr/>
          <p:nvPr/>
        </p:nvSpPr>
        <p:spPr>
          <a:xfrm>
            <a:off x="368035" y="3096779"/>
            <a:ext cx="285750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latin typeface="JetBrains Mono" panose="020B0509020102050004" pitchFamily="49" charset="0"/>
                <a:cs typeface="Helvetica" panose="020B0604020202020204" pitchFamily="34" charset="0"/>
              </a:rPr>
              <a:t>Classe</a:t>
            </a:r>
            <a:r>
              <a:rPr lang="en-US" sz="1600" b="1">
                <a:latin typeface="JetBrains Mono" panose="020B0509020102050004" pitchFamily="49" charset="0"/>
                <a:cs typeface="Helvetica" panose="020B0604020202020204" pitchFamily="34" charset="0"/>
              </a:rPr>
              <a:t> A =&gt; </a:t>
            </a:r>
            <a:r>
              <a:rPr lang="en-US" sz="1600" b="1" err="1">
                <a:latin typeface="JetBrains Mono" panose="020B0509020102050004" pitchFamily="49" charset="0"/>
                <a:cs typeface="Helvetica" panose="020B0604020202020204" pitchFamily="34" charset="0"/>
              </a:rPr>
              <a:t>Método</a:t>
            </a:r>
            <a:r>
              <a:rPr lang="en-US" sz="1600" b="1">
                <a:latin typeface="JetBrains Mono" panose="020B0509020102050004" pitchFamily="49" charset="0"/>
                <a:cs typeface="Helvetica" panose="020B0604020202020204" pitchFamily="34" charset="0"/>
              </a:rPr>
              <a:t> 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E3A64-6B34-A761-AAA3-F4338A8F6193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3225537" y="2915804"/>
            <a:ext cx="819149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29473D-85AE-DAA5-74E9-2CB10023609A}"/>
              </a:ext>
            </a:extLst>
          </p:cNvPr>
          <p:cNvSpPr/>
          <p:nvPr/>
        </p:nvSpPr>
        <p:spPr>
          <a:xfrm>
            <a:off x="4044686" y="2401454"/>
            <a:ext cx="285750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latin typeface="JetBrains Mono" panose="020B0509020102050004" pitchFamily="49" charset="0"/>
              </a:rPr>
              <a:t>Classe</a:t>
            </a:r>
            <a:r>
              <a:rPr lang="en-US" sz="1600" b="1">
                <a:latin typeface="JetBrains Mono" panose="020B0509020102050004" pitchFamily="49" charset="0"/>
              </a:rPr>
              <a:t> B </a:t>
            </a:r>
            <a:r>
              <a:rPr lang="en-US" sz="1600" b="1">
                <a:latin typeface="JetBrains Mono" panose="020B0509020102050004" pitchFamily="49" charset="0"/>
                <a:cs typeface="Helvetica" panose="020B0604020202020204" pitchFamily="34" charset="0"/>
              </a:rPr>
              <a:t>=&gt;</a:t>
            </a:r>
            <a:r>
              <a:rPr lang="en-US" sz="1600" b="1">
                <a:latin typeface="JetBrains Mono" panose="020B0509020102050004" pitchFamily="49" charset="0"/>
              </a:rPr>
              <a:t> </a:t>
            </a:r>
            <a:r>
              <a:rPr lang="en-US" sz="1600" b="1" err="1">
                <a:latin typeface="JetBrains Mono" panose="020B0509020102050004" pitchFamily="49" charset="0"/>
              </a:rPr>
              <a:t>Método</a:t>
            </a:r>
            <a:r>
              <a:rPr lang="en-US" sz="1600" b="1">
                <a:latin typeface="JetBrains Mono" panose="020B0509020102050004" pitchFamily="49" charset="0"/>
              </a:rPr>
              <a:t> 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2A3789-A11C-8726-8BD6-5AAA49848417}"/>
              </a:ext>
            </a:extLst>
          </p:cNvPr>
          <p:cNvSpPr/>
          <p:nvPr/>
        </p:nvSpPr>
        <p:spPr>
          <a:xfrm>
            <a:off x="4044686" y="3963555"/>
            <a:ext cx="285750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latin typeface="Helvetica" panose="020B0604020202020204" pitchFamily="34" charset="0"/>
                <a:cs typeface="Helvetica" panose="020B0604020202020204" pitchFamily="34" charset="0"/>
              </a:rPr>
              <a:t>Classe</a:t>
            </a:r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 C =&gt; </a:t>
            </a:r>
            <a:r>
              <a:rPr lang="en-US" sz="1600" b="1" err="1">
                <a:latin typeface="Helvetica" panose="020B0604020202020204" pitchFamily="34" charset="0"/>
                <a:cs typeface="Helvetica" panose="020B0604020202020204" pitchFamily="34" charset="0"/>
              </a:rPr>
              <a:t>Método</a:t>
            </a:r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 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394AEA-1995-5454-9663-32F3A691520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3225537" y="3611129"/>
            <a:ext cx="819149" cy="8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58CD5-8B97-D8EE-A2F0-7896AAB92917}"/>
              </a:ext>
            </a:extLst>
          </p:cNvPr>
          <p:cNvSpPr/>
          <p:nvPr/>
        </p:nvSpPr>
        <p:spPr>
          <a:xfrm>
            <a:off x="7721336" y="3963555"/>
            <a:ext cx="285750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latin typeface="Helvetica" panose="020B0604020202020204" pitchFamily="34" charset="0"/>
                <a:cs typeface="Helvetica" panose="020B0604020202020204" pitchFamily="34" charset="0"/>
              </a:rPr>
              <a:t>Classe</a:t>
            </a:r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 D =&gt; </a:t>
            </a:r>
            <a:r>
              <a:rPr lang="en-US" sz="1600" b="1" err="1">
                <a:latin typeface="Helvetica" panose="020B0604020202020204" pitchFamily="34" charset="0"/>
                <a:cs typeface="Helvetica" panose="020B0604020202020204" pitchFamily="34" charset="0"/>
              </a:rPr>
              <a:t>Método</a:t>
            </a:r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 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CB0C1E-CA9F-20C8-EE92-05E6A519C42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902188" y="4477905"/>
            <a:ext cx="81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D3E8C3-4A69-6A00-3F8C-0DD68D127EC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199996" y="2633472"/>
            <a:ext cx="0" cy="130730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98A93C-BD36-EA4E-4A8F-028D6798CE5F}"/>
              </a:ext>
            </a:extLst>
          </p:cNvPr>
          <p:cNvSpPr txBox="1"/>
          <p:nvPr/>
        </p:nvSpPr>
        <p:spPr>
          <a:xfrm>
            <a:off x="8519393" y="2264140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Ponto </a:t>
            </a:r>
            <a:r>
              <a:rPr lang="en-US" b="1" err="1">
                <a:solidFill>
                  <a:srgbClr val="00B050"/>
                </a:solidFill>
              </a:rPr>
              <a:t>inicial</a:t>
            </a:r>
            <a:endParaRPr lang="en-US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69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>
                <a:solidFill>
                  <a:srgbClr val="E7441F"/>
                </a:solidFill>
                <a:latin typeface="Barlow SemiBold" panose="00000700000000000000" pitchFamily="2" charset="0"/>
              </a:rPr>
              <a:t>2 – Encontrar pontos de teste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00FBF85-D81C-AD9E-B9C5-C2D262E21268}"/>
              </a:ext>
            </a:extLst>
          </p:cNvPr>
          <p:cNvSpPr/>
          <p:nvPr/>
        </p:nvSpPr>
        <p:spPr>
          <a:xfrm>
            <a:off x="368035" y="3096779"/>
            <a:ext cx="285750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latin typeface="JetBrains Mono" panose="020B0509020102050004" pitchFamily="49" charset="0"/>
                <a:cs typeface="Helvetica" panose="020B0604020202020204" pitchFamily="34" charset="0"/>
              </a:rPr>
              <a:t>Classe</a:t>
            </a:r>
            <a:r>
              <a:rPr lang="en-US" sz="1600" b="1">
                <a:latin typeface="JetBrains Mono" panose="020B0509020102050004" pitchFamily="49" charset="0"/>
                <a:cs typeface="Helvetica" panose="020B0604020202020204" pitchFamily="34" charset="0"/>
              </a:rPr>
              <a:t> A =&gt; </a:t>
            </a:r>
            <a:r>
              <a:rPr lang="en-US" sz="1600" b="1" err="1">
                <a:latin typeface="JetBrains Mono" panose="020B0509020102050004" pitchFamily="49" charset="0"/>
                <a:cs typeface="Helvetica" panose="020B0604020202020204" pitchFamily="34" charset="0"/>
              </a:rPr>
              <a:t>Método</a:t>
            </a:r>
            <a:r>
              <a:rPr lang="en-US" sz="1600" b="1">
                <a:latin typeface="JetBrains Mono" panose="020B0509020102050004" pitchFamily="49" charset="0"/>
                <a:cs typeface="Helvetica" panose="020B0604020202020204" pitchFamily="34" charset="0"/>
              </a:rPr>
              <a:t> 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E3A64-6B34-A761-AAA3-F4338A8F6193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3225537" y="2915804"/>
            <a:ext cx="819149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29473D-85AE-DAA5-74E9-2CB10023609A}"/>
              </a:ext>
            </a:extLst>
          </p:cNvPr>
          <p:cNvSpPr/>
          <p:nvPr/>
        </p:nvSpPr>
        <p:spPr>
          <a:xfrm>
            <a:off x="4044686" y="2401454"/>
            <a:ext cx="285750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latin typeface="JetBrains Mono" panose="020B0509020102050004" pitchFamily="49" charset="0"/>
              </a:rPr>
              <a:t>Classe</a:t>
            </a:r>
            <a:r>
              <a:rPr lang="en-US" sz="1600" b="1">
                <a:latin typeface="JetBrains Mono" panose="020B0509020102050004" pitchFamily="49" charset="0"/>
              </a:rPr>
              <a:t> B </a:t>
            </a:r>
            <a:r>
              <a:rPr lang="en-US" sz="1600" b="1">
                <a:latin typeface="JetBrains Mono" panose="020B0509020102050004" pitchFamily="49" charset="0"/>
                <a:cs typeface="Helvetica" panose="020B0604020202020204" pitchFamily="34" charset="0"/>
              </a:rPr>
              <a:t>=&gt;</a:t>
            </a:r>
            <a:r>
              <a:rPr lang="en-US" sz="1600" b="1">
                <a:latin typeface="JetBrains Mono" panose="020B0509020102050004" pitchFamily="49" charset="0"/>
              </a:rPr>
              <a:t> </a:t>
            </a:r>
            <a:r>
              <a:rPr lang="en-US" sz="1600" b="1" err="1">
                <a:latin typeface="JetBrains Mono" panose="020B0509020102050004" pitchFamily="49" charset="0"/>
              </a:rPr>
              <a:t>Método</a:t>
            </a:r>
            <a:r>
              <a:rPr lang="en-US" sz="1600" b="1">
                <a:latin typeface="JetBrains Mono" panose="020B0509020102050004" pitchFamily="49" charset="0"/>
              </a:rPr>
              <a:t> 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2A3789-A11C-8726-8BD6-5AAA49848417}"/>
              </a:ext>
            </a:extLst>
          </p:cNvPr>
          <p:cNvSpPr/>
          <p:nvPr/>
        </p:nvSpPr>
        <p:spPr>
          <a:xfrm>
            <a:off x="4044686" y="3963555"/>
            <a:ext cx="285750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latin typeface="Helvetica" panose="020B0604020202020204" pitchFamily="34" charset="0"/>
                <a:cs typeface="Helvetica" panose="020B0604020202020204" pitchFamily="34" charset="0"/>
              </a:rPr>
              <a:t>Classe</a:t>
            </a:r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 C =&gt; </a:t>
            </a:r>
            <a:r>
              <a:rPr lang="en-US" sz="1600" b="1" err="1">
                <a:latin typeface="Helvetica" panose="020B0604020202020204" pitchFamily="34" charset="0"/>
                <a:cs typeface="Helvetica" panose="020B0604020202020204" pitchFamily="34" charset="0"/>
              </a:rPr>
              <a:t>Método</a:t>
            </a:r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 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394AEA-1995-5454-9663-32F3A691520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3225537" y="3611129"/>
            <a:ext cx="819149" cy="8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58CD5-8B97-D8EE-A2F0-7896AAB92917}"/>
              </a:ext>
            </a:extLst>
          </p:cNvPr>
          <p:cNvSpPr/>
          <p:nvPr/>
        </p:nvSpPr>
        <p:spPr>
          <a:xfrm>
            <a:off x="7721336" y="3963555"/>
            <a:ext cx="285750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latin typeface="Helvetica" panose="020B0604020202020204" pitchFamily="34" charset="0"/>
                <a:cs typeface="Helvetica" panose="020B0604020202020204" pitchFamily="34" charset="0"/>
              </a:rPr>
              <a:t>Classe</a:t>
            </a:r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 D =&gt; </a:t>
            </a:r>
            <a:r>
              <a:rPr lang="en-US" sz="1600" b="1" err="1">
                <a:latin typeface="Helvetica" panose="020B0604020202020204" pitchFamily="34" charset="0"/>
                <a:cs typeface="Helvetica" panose="020B0604020202020204" pitchFamily="34" charset="0"/>
              </a:rPr>
              <a:t>Método</a:t>
            </a:r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 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CB0C1E-CA9F-20C8-EE92-05E6A519C42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902188" y="4477905"/>
            <a:ext cx="81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330C1D-796F-9F54-2622-9AF35A385A5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902188" y="2429798"/>
            <a:ext cx="1838324" cy="5154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B0DA471-2BE9-C307-CE40-7B13AC4D056E}"/>
              </a:ext>
            </a:extLst>
          </p:cNvPr>
          <p:cNvSpPr txBox="1"/>
          <p:nvPr/>
        </p:nvSpPr>
        <p:spPr>
          <a:xfrm>
            <a:off x="8059909" y="2060466"/>
            <a:ext cx="136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Ponto </a:t>
            </a:r>
            <a:r>
              <a:rPr lang="en-US" b="1" err="1">
                <a:solidFill>
                  <a:srgbClr val="00B050"/>
                </a:solidFill>
              </a:rPr>
              <a:t>inicial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8B01BA-E5A5-87F2-A39B-3F9252BDBFEC}"/>
              </a:ext>
            </a:extLst>
          </p:cNvPr>
          <p:cNvSpPr/>
          <p:nvPr/>
        </p:nvSpPr>
        <p:spPr>
          <a:xfrm>
            <a:off x="7721336" y="3964792"/>
            <a:ext cx="2857502" cy="1028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Classe</a:t>
            </a:r>
            <a:r>
              <a:rPr lang="en-US" sz="16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 =&gt; </a:t>
            </a:r>
            <a:r>
              <a:rPr lang="en-US" sz="1600" b="1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Método</a:t>
            </a:r>
            <a:r>
              <a:rPr lang="en-US" sz="16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466056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>
                <a:solidFill>
                  <a:srgbClr val="E7441F"/>
                </a:solidFill>
                <a:latin typeface="Barlow SemiBold" panose="00000700000000000000" pitchFamily="2" charset="0"/>
              </a:rPr>
              <a:t>3 – Quebrar dependências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00FBF85-D81C-AD9E-B9C5-C2D262E21268}"/>
              </a:ext>
            </a:extLst>
          </p:cNvPr>
          <p:cNvSpPr/>
          <p:nvPr/>
        </p:nvSpPr>
        <p:spPr>
          <a:xfrm>
            <a:off x="368035" y="3096779"/>
            <a:ext cx="285750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latin typeface="JetBrains Mono" panose="020B0509020102050004" pitchFamily="49" charset="0"/>
                <a:cs typeface="Helvetica" panose="020B0604020202020204" pitchFamily="34" charset="0"/>
              </a:rPr>
              <a:t>Classe</a:t>
            </a:r>
            <a:r>
              <a:rPr lang="en-US" sz="1600" b="1">
                <a:latin typeface="JetBrains Mono" panose="020B0509020102050004" pitchFamily="49" charset="0"/>
                <a:cs typeface="Helvetica" panose="020B0604020202020204" pitchFamily="34" charset="0"/>
              </a:rPr>
              <a:t> A =&gt; </a:t>
            </a:r>
            <a:r>
              <a:rPr lang="en-US" sz="1600" b="1" err="1">
                <a:latin typeface="JetBrains Mono" panose="020B0509020102050004" pitchFamily="49" charset="0"/>
                <a:cs typeface="Helvetica" panose="020B0604020202020204" pitchFamily="34" charset="0"/>
              </a:rPr>
              <a:t>Método</a:t>
            </a:r>
            <a:r>
              <a:rPr lang="en-US" sz="1600" b="1">
                <a:latin typeface="JetBrains Mono" panose="020B0509020102050004" pitchFamily="49" charset="0"/>
                <a:cs typeface="Helvetica" panose="020B0604020202020204" pitchFamily="34" charset="0"/>
              </a:rPr>
              <a:t> 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E3A64-6B34-A761-AAA3-F4338A8F6193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3225537" y="2915804"/>
            <a:ext cx="819149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829473D-85AE-DAA5-74E9-2CB10023609A}"/>
              </a:ext>
            </a:extLst>
          </p:cNvPr>
          <p:cNvSpPr/>
          <p:nvPr/>
        </p:nvSpPr>
        <p:spPr>
          <a:xfrm>
            <a:off x="4044686" y="2401454"/>
            <a:ext cx="285750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latin typeface="JetBrains Mono" panose="020B0509020102050004" pitchFamily="49" charset="0"/>
              </a:rPr>
              <a:t>Classe</a:t>
            </a:r>
            <a:r>
              <a:rPr lang="en-US" sz="1600" b="1">
                <a:latin typeface="JetBrains Mono" panose="020B0509020102050004" pitchFamily="49" charset="0"/>
              </a:rPr>
              <a:t> B </a:t>
            </a:r>
            <a:r>
              <a:rPr lang="en-US" sz="1600" b="1">
                <a:latin typeface="JetBrains Mono" panose="020B0509020102050004" pitchFamily="49" charset="0"/>
                <a:cs typeface="Helvetica" panose="020B0604020202020204" pitchFamily="34" charset="0"/>
              </a:rPr>
              <a:t>=&gt;</a:t>
            </a:r>
            <a:r>
              <a:rPr lang="en-US" sz="1600" b="1">
                <a:latin typeface="JetBrains Mono" panose="020B0509020102050004" pitchFamily="49" charset="0"/>
              </a:rPr>
              <a:t> </a:t>
            </a:r>
            <a:r>
              <a:rPr lang="en-US" sz="1600" b="1" err="1">
                <a:latin typeface="JetBrains Mono" panose="020B0509020102050004" pitchFamily="49" charset="0"/>
              </a:rPr>
              <a:t>Método</a:t>
            </a:r>
            <a:r>
              <a:rPr lang="en-US" sz="1600" b="1">
                <a:latin typeface="JetBrains Mono" panose="020B0509020102050004" pitchFamily="49" charset="0"/>
              </a:rPr>
              <a:t> 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2A3789-A11C-8726-8BD6-5AAA49848417}"/>
              </a:ext>
            </a:extLst>
          </p:cNvPr>
          <p:cNvSpPr/>
          <p:nvPr/>
        </p:nvSpPr>
        <p:spPr>
          <a:xfrm>
            <a:off x="4044686" y="3963555"/>
            <a:ext cx="285750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latin typeface="Helvetica" panose="020B0604020202020204" pitchFamily="34" charset="0"/>
                <a:cs typeface="Helvetica" panose="020B0604020202020204" pitchFamily="34" charset="0"/>
              </a:rPr>
              <a:t>Classe</a:t>
            </a:r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 C =&gt; </a:t>
            </a:r>
            <a:r>
              <a:rPr lang="en-US" sz="1600" b="1" err="1">
                <a:latin typeface="Helvetica" panose="020B0604020202020204" pitchFamily="34" charset="0"/>
                <a:cs typeface="Helvetica" panose="020B0604020202020204" pitchFamily="34" charset="0"/>
              </a:rPr>
              <a:t>Método</a:t>
            </a:r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 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394AEA-1995-5454-9663-32F3A691520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3225537" y="3611129"/>
            <a:ext cx="819149" cy="8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58CD5-8B97-D8EE-A2F0-7896AAB92917}"/>
              </a:ext>
            </a:extLst>
          </p:cNvPr>
          <p:cNvSpPr/>
          <p:nvPr/>
        </p:nvSpPr>
        <p:spPr>
          <a:xfrm>
            <a:off x="7721336" y="3963555"/>
            <a:ext cx="285750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latin typeface="Helvetica" panose="020B0604020202020204" pitchFamily="34" charset="0"/>
                <a:cs typeface="Helvetica" panose="020B0604020202020204" pitchFamily="34" charset="0"/>
              </a:rPr>
              <a:t>Classe</a:t>
            </a:r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 D =&gt; </a:t>
            </a:r>
            <a:r>
              <a:rPr lang="en-US" sz="1600" b="1" err="1">
                <a:latin typeface="Helvetica" panose="020B0604020202020204" pitchFamily="34" charset="0"/>
                <a:cs typeface="Helvetica" panose="020B0604020202020204" pitchFamily="34" charset="0"/>
              </a:rPr>
              <a:t>Método</a:t>
            </a:r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 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CB0C1E-CA9F-20C8-EE92-05E6A519C42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902188" y="4477905"/>
            <a:ext cx="81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F8B01BA-E5A5-87F2-A39B-3F9252BDBFEC}"/>
              </a:ext>
            </a:extLst>
          </p:cNvPr>
          <p:cNvSpPr/>
          <p:nvPr/>
        </p:nvSpPr>
        <p:spPr>
          <a:xfrm>
            <a:off x="7721336" y="3964792"/>
            <a:ext cx="2857502" cy="1028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Classe</a:t>
            </a:r>
            <a:r>
              <a:rPr lang="en-US" sz="16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 =&gt; </a:t>
            </a:r>
            <a:r>
              <a:rPr lang="en-US" sz="1600" b="1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Método</a:t>
            </a:r>
            <a:r>
              <a:rPr lang="en-US" sz="16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715D1B-2006-0F80-D6F1-A8541372550A}"/>
              </a:ext>
            </a:extLst>
          </p:cNvPr>
          <p:cNvSpPr/>
          <p:nvPr/>
        </p:nvSpPr>
        <p:spPr>
          <a:xfrm>
            <a:off x="4047007" y="2387628"/>
            <a:ext cx="2857502" cy="10287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err="1">
                <a:solidFill>
                  <a:schemeClr val="bg1"/>
                </a:solidFill>
                <a:latin typeface="JetBrains Mono" panose="020B0509020102050004" pitchFamily="49" charset="0"/>
              </a:rPr>
              <a:t>Classe</a:t>
            </a:r>
            <a:r>
              <a:rPr lang="en-US" sz="1600" b="1">
                <a:solidFill>
                  <a:schemeClr val="bg1"/>
                </a:solidFill>
                <a:latin typeface="JetBrains Mono" panose="020B0509020102050004" pitchFamily="49" charset="0"/>
              </a:rPr>
              <a:t> B </a:t>
            </a:r>
            <a:r>
              <a:rPr lang="en-US" sz="1600" b="1">
                <a:solidFill>
                  <a:schemeClr val="bg1"/>
                </a:solidFill>
                <a:latin typeface="JetBrains Mono" panose="020B0509020102050004" pitchFamily="49" charset="0"/>
                <a:cs typeface="Helvetica" panose="020B0604020202020204" pitchFamily="34" charset="0"/>
              </a:rPr>
              <a:t>=&gt;</a:t>
            </a:r>
            <a:r>
              <a:rPr lang="en-US" sz="1600" b="1">
                <a:solidFill>
                  <a:schemeClr val="bg1"/>
                </a:solidFill>
                <a:latin typeface="JetBrains Mono" panose="020B0509020102050004" pitchFamily="49" charset="0"/>
              </a:rPr>
              <a:t> </a:t>
            </a:r>
            <a:r>
              <a:rPr lang="en-US" sz="1600" b="1" err="1">
                <a:solidFill>
                  <a:schemeClr val="bg1"/>
                </a:solidFill>
                <a:latin typeface="JetBrains Mono" panose="020B0509020102050004" pitchFamily="49" charset="0"/>
              </a:rPr>
              <a:t>Método</a:t>
            </a:r>
            <a:r>
              <a:rPr lang="en-US" sz="1600" b="1">
                <a:solidFill>
                  <a:schemeClr val="bg1"/>
                </a:solidFill>
                <a:latin typeface="JetBrains Mono" panose="020B0509020102050004" pitchFamily="49" charset="0"/>
              </a:rPr>
              <a:t> 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0FE52D-AE46-7045-8F40-933DF5933EB9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250173" y="2644714"/>
            <a:ext cx="1641213" cy="1825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8B4C2D-DB12-76C7-1F02-B7257F12A6BD}"/>
              </a:ext>
            </a:extLst>
          </p:cNvPr>
          <p:cNvSpPr txBox="1"/>
          <p:nvPr/>
        </p:nvSpPr>
        <p:spPr>
          <a:xfrm>
            <a:off x="7907398" y="2275382"/>
            <a:ext cx="1967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Forte dependência</a:t>
            </a:r>
          </a:p>
        </p:txBody>
      </p:sp>
    </p:spTree>
    <p:extLst>
      <p:ext uri="{BB962C8B-B14F-4D97-AF65-F5344CB8AC3E}">
        <p14:creationId xmlns:p14="http://schemas.microsoft.com/office/powerpoint/2010/main" val="3999102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>
                <a:solidFill>
                  <a:srgbClr val="E7441F"/>
                </a:solidFill>
                <a:latin typeface="Barlow SemiBold" panose="00000700000000000000" pitchFamily="2" charset="0"/>
              </a:rPr>
              <a:t>3 – Quebrar dependências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8AA92106-D188-EB74-6A5E-EC6E61E64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301" y="2168043"/>
            <a:ext cx="9588162" cy="258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2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>
                <a:solidFill>
                  <a:srgbClr val="E7441F"/>
                </a:solidFill>
                <a:latin typeface="Barlow SemiBold" panose="00000700000000000000" pitchFamily="2" charset="0"/>
              </a:rPr>
              <a:t>3 – Quebrar dependências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pic>
        <p:nvPicPr>
          <p:cNvPr id="3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3B54FB56-FD9D-728B-7947-DBF074A857C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98646" y="1603952"/>
            <a:ext cx="6616910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070AB2-CCB5-816F-CD18-991800EEA0C1}"/>
              </a:ext>
            </a:extLst>
          </p:cNvPr>
          <p:cNvCxnSpPr>
            <a:cxnSpLocks/>
          </p:cNvCxnSpPr>
          <p:nvPr/>
        </p:nvCxnSpPr>
        <p:spPr>
          <a:xfrm flipH="1">
            <a:off x="5584108" y="2802194"/>
            <a:ext cx="1268976" cy="65635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B314BA-023B-22F0-30E2-AA5C273A0433}"/>
              </a:ext>
            </a:extLst>
          </p:cNvPr>
          <p:cNvSpPr txBox="1"/>
          <p:nvPr/>
        </p:nvSpPr>
        <p:spPr>
          <a:xfrm>
            <a:off x="6096000" y="2359335"/>
            <a:ext cx="194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Acoplamento forte</a:t>
            </a:r>
          </a:p>
        </p:txBody>
      </p:sp>
    </p:spTree>
    <p:extLst>
      <p:ext uri="{BB962C8B-B14F-4D97-AF65-F5344CB8AC3E}">
        <p14:creationId xmlns:p14="http://schemas.microsoft.com/office/powerpoint/2010/main" val="229696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O que vamos ver hoje?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69DAD1F2-7918-7E5A-005D-515BC96E8113}"/>
              </a:ext>
            </a:extLst>
          </p:cNvPr>
          <p:cNvSpPr txBox="1">
            <a:spLocks/>
          </p:cNvSpPr>
          <p:nvPr/>
        </p:nvSpPr>
        <p:spPr>
          <a:xfrm>
            <a:off x="562786" y="1262573"/>
            <a:ext cx="8035470" cy="314317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O que é </a:t>
            </a:r>
            <a:r>
              <a:rPr lang="pt-BR" sz="2000" err="1">
                <a:latin typeface="Barlow" pitchFamily="2" charset="77"/>
                <a:cs typeface="Helvetica" panose="020B0604020202020204" pitchFamily="34" charset="0"/>
              </a:rPr>
              <a:t>refatoração</a:t>
            </a: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?</a:t>
            </a:r>
          </a:p>
          <a:p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Porque é importante?</a:t>
            </a:r>
          </a:p>
          <a:p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Como começar?</a:t>
            </a:r>
          </a:p>
          <a:p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E por onde começar?</a:t>
            </a:r>
          </a:p>
        </p:txBody>
      </p:sp>
    </p:spTree>
    <p:extLst>
      <p:ext uri="{BB962C8B-B14F-4D97-AF65-F5344CB8AC3E}">
        <p14:creationId xmlns:p14="http://schemas.microsoft.com/office/powerpoint/2010/main" val="2911990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>
                <a:solidFill>
                  <a:srgbClr val="E7441F"/>
                </a:solidFill>
                <a:latin typeface="Barlow SemiBold" panose="00000700000000000000" pitchFamily="2" charset="0"/>
              </a:rPr>
              <a:t>3 – Quebrar dependências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2048D1F-4883-D3C0-0321-064400CC8C2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7" t="9428" r="44967" b="4551"/>
          <a:stretch/>
        </p:blipFill>
        <p:spPr>
          <a:xfrm>
            <a:off x="330995" y="1690688"/>
            <a:ext cx="4025333" cy="43211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192748-CE9F-3DA8-12E5-A21AEF208AEF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632303" y="2476500"/>
            <a:ext cx="2275048" cy="5566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E8A086-B9CD-2A0C-1A52-7E595B70BC49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632303" y="1942445"/>
            <a:ext cx="2275048" cy="5340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62BA9A4F-EF50-8958-0596-296C34BD404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t="10278" r="51099" b="5324"/>
          <a:stretch/>
        </p:blipFill>
        <p:spPr>
          <a:xfrm>
            <a:off x="6686211" y="1690688"/>
            <a:ext cx="3648075" cy="43212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3AD15A-7F8E-027A-49D3-AD2C51E331E8}"/>
              </a:ext>
            </a:extLst>
          </p:cNvPr>
          <p:cNvSpPr txBox="1"/>
          <p:nvPr/>
        </p:nvSpPr>
        <p:spPr>
          <a:xfrm>
            <a:off x="4907351" y="229183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Interface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B4DE1E-667E-127E-C827-CA09588562A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053819" y="2040077"/>
            <a:ext cx="3426959" cy="43642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9C4580-13B9-0874-6C2E-406F3956957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053819" y="2476500"/>
            <a:ext cx="3293609" cy="11533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>
                <a:solidFill>
                  <a:srgbClr val="E7441F"/>
                </a:solidFill>
                <a:latin typeface="Barlow SemiBold" panose="00000700000000000000" pitchFamily="2" charset="0"/>
              </a:rPr>
              <a:t>4 – Escrever testes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pic>
        <p:nvPicPr>
          <p:cNvPr id="3" name="Content Placeholder 13" descr="Text&#10;&#10;Description automatically generated">
            <a:extLst>
              <a:ext uri="{FF2B5EF4-FFF2-40B4-BE49-F238E27FC236}">
                <a16:creationId xmlns:a16="http://schemas.microsoft.com/office/drawing/2014/main" id="{02F22ABB-EB8F-BB46-319C-FB19FA3BD68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" t="19072" r="35145" b="7668"/>
          <a:stretch/>
        </p:blipFill>
        <p:spPr>
          <a:xfrm>
            <a:off x="4397618" y="1667187"/>
            <a:ext cx="6610352" cy="2805112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E8269873-911C-D1C9-675E-F3F1D951B42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7" t="9428" r="44967" b="4551"/>
          <a:stretch/>
        </p:blipFill>
        <p:spPr>
          <a:xfrm>
            <a:off x="257986" y="1667187"/>
            <a:ext cx="4025333" cy="43211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2CACBE-3D84-4E98-DE35-66A2C2AE3F01}"/>
              </a:ext>
            </a:extLst>
          </p:cNvPr>
          <p:cNvCxnSpPr>
            <a:cxnSpLocks/>
          </p:cNvCxnSpPr>
          <p:nvPr/>
        </p:nvCxnSpPr>
        <p:spPr>
          <a:xfrm flipH="1">
            <a:off x="8691327" y="2265980"/>
            <a:ext cx="844939" cy="25631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EA506D-FE7C-1BF7-9E2B-48BEA7993564}"/>
              </a:ext>
            </a:extLst>
          </p:cNvPr>
          <p:cNvSpPr txBox="1"/>
          <p:nvPr/>
        </p:nvSpPr>
        <p:spPr>
          <a:xfrm>
            <a:off x="8455742" y="1823121"/>
            <a:ext cx="255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rgbClr val="FF0000"/>
                </a:solidFill>
              </a:rPr>
              <a:t>Fake </a:t>
            </a:r>
            <a:r>
              <a:rPr lang="pt-BR" err="1">
                <a:solidFill>
                  <a:srgbClr val="FF0000"/>
                </a:solidFill>
              </a:rPr>
              <a:t>class</a:t>
            </a:r>
            <a:r>
              <a:rPr lang="pt-BR">
                <a:solidFill>
                  <a:srgbClr val="FF0000"/>
                </a:solidFill>
              </a:rPr>
              <a:t>, </a:t>
            </a:r>
            <a:r>
              <a:rPr lang="pt-BR" err="1">
                <a:solidFill>
                  <a:srgbClr val="FF0000"/>
                </a:solidFill>
              </a:rPr>
              <a:t>mock</a:t>
            </a:r>
            <a:r>
              <a:rPr lang="pt-BR">
                <a:solidFill>
                  <a:srgbClr val="FF0000"/>
                </a:solidFill>
              </a:rPr>
              <a:t>, etc...</a:t>
            </a:r>
          </a:p>
        </p:txBody>
      </p:sp>
    </p:spTree>
    <p:extLst>
      <p:ext uri="{BB962C8B-B14F-4D97-AF65-F5344CB8AC3E}">
        <p14:creationId xmlns:p14="http://schemas.microsoft.com/office/powerpoint/2010/main" val="425005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Técnicas para desacoplamento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0240C6E-2E59-0B73-DCA4-1D4D651C25A3}"/>
              </a:ext>
            </a:extLst>
          </p:cNvPr>
          <p:cNvSpPr txBox="1">
            <a:spLocks/>
          </p:cNvSpPr>
          <p:nvPr/>
        </p:nvSpPr>
        <p:spPr>
          <a:xfrm>
            <a:off x="662215" y="123457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Injeção de dependência</a:t>
            </a:r>
          </a:p>
          <a:p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Interfaces </a:t>
            </a:r>
          </a:p>
          <a:p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Design pattern’s</a:t>
            </a:r>
          </a:p>
          <a:p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005902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Técnicas de </a:t>
            </a:r>
            <a:r>
              <a:rPr kumimoji="0" lang="pt-BR" sz="3600" b="0" i="0" u="none" strike="noStrike" kern="1200" cap="none" spc="0" normalizeH="0" baseline="0" noProof="0" err="1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refatoração</a:t>
            </a: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 - Referências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pic>
        <p:nvPicPr>
          <p:cNvPr id="3" name="Content Placeholder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9DE04B9-692C-6403-EB5D-F06F0AE6E4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92" y="1690688"/>
            <a:ext cx="3508266" cy="4351338"/>
          </a:xfrm>
          <a:prstGeom prst="rect">
            <a:avLst/>
          </a:prstGeom>
        </p:spPr>
      </p:pic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D9A1E10-2651-9DC2-98D1-51C6512B54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0" y="1690688"/>
            <a:ext cx="32896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43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E agora?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pic>
        <p:nvPicPr>
          <p:cNvPr id="13" name="Content Placeholder 5" descr="Qr code&#10;&#10;Description automatically generated">
            <a:extLst>
              <a:ext uri="{FF2B5EF4-FFF2-40B4-BE49-F238E27FC236}">
                <a16:creationId xmlns:a16="http://schemas.microsoft.com/office/drawing/2014/main" id="{14FD7E8B-2027-3B80-4759-61147A259F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457" y="1253331"/>
            <a:ext cx="4351338" cy="4351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B6682E-1814-D54E-7F9E-AB5861FA7B10}"/>
              </a:ext>
            </a:extLst>
          </p:cNvPr>
          <p:cNvSpPr txBox="1"/>
          <p:nvPr/>
        </p:nvSpPr>
        <p:spPr>
          <a:xfrm>
            <a:off x="1981659" y="5832882"/>
            <a:ext cx="5865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latin typeface="JetBrains Mono" panose="020B0509020102050004" pitchFamily="49" charset="0"/>
              </a:rPr>
              <a:t>https://tinyurl.com/46v5kw8e</a:t>
            </a:r>
          </a:p>
        </p:txBody>
      </p:sp>
    </p:spTree>
    <p:extLst>
      <p:ext uri="{BB962C8B-B14F-4D97-AF65-F5344CB8AC3E}">
        <p14:creationId xmlns:p14="http://schemas.microsoft.com/office/powerpoint/2010/main" val="412423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O que não vamos ver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69DAD1F2-7918-7E5A-005D-515BC96E8113}"/>
              </a:ext>
            </a:extLst>
          </p:cNvPr>
          <p:cNvSpPr txBox="1">
            <a:spLocks/>
          </p:cNvSpPr>
          <p:nvPr/>
        </p:nvSpPr>
        <p:spPr>
          <a:xfrm>
            <a:off x="562786" y="1262573"/>
            <a:ext cx="8035470" cy="314317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144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716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en-US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lang="pt-BR"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Nada sobre alguma tecnologia em especifico: </a:t>
            </a:r>
            <a:r>
              <a:rPr lang="pt-BR" sz="2000" err="1">
                <a:latin typeface="Barlow" pitchFamily="2" charset="77"/>
                <a:cs typeface="Helvetica" panose="020B0604020202020204" pitchFamily="34" charset="0"/>
              </a:rPr>
              <a:t>lang</a:t>
            </a: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, </a:t>
            </a:r>
            <a:r>
              <a:rPr lang="pt-BR" sz="2000" err="1">
                <a:latin typeface="Barlow" pitchFamily="2" charset="77"/>
                <a:cs typeface="Helvetica" panose="020B0604020202020204" pitchFamily="34" charset="0"/>
              </a:rPr>
              <a:t>stack</a:t>
            </a: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, design </a:t>
            </a:r>
            <a:r>
              <a:rPr lang="pt-BR" sz="2000" err="1">
                <a:latin typeface="Barlow" pitchFamily="2" charset="77"/>
                <a:cs typeface="Helvetica" panose="020B0604020202020204" pitchFamily="34" charset="0"/>
              </a:rPr>
              <a:t>pattern</a:t>
            </a: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, etc...</a:t>
            </a:r>
          </a:p>
          <a:p>
            <a:endParaRPr lang="pt-BR" sz="2000">
              <a:latin typeface="Barlow" pitchFamily="2" charset="77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2000"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01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O que é </a:t>
            </a:r>
            <a:r>
              <a:rPr kumimoji="0" lang="pt-BR" sz="3600" b="0" i="0" u="none" strike="noStrike" kern="1200" cap="none" spc="0" normalizeH="0" baseline="0" noProof="0" err="1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refatoração</a:t>
            </a: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?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FEA77-AE37-8414-B41C-C03EA09E4358}"/>
              </a:ext>
            </a:extLst>
          </p:cNvPr>
          <p:cNvSpPr txBox="1">
            <a:spLocks/>
          </p:cNvSpPr>
          <p:nvPr/>
        </p:nvSpPr>
        <p:spPr>
          <a:xfrm>
            <a:off x="399428" y="1687074"/>
            <a:ext cx="986301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2600">
                <a:latin typeface="Barlow" pitchFamily="2" charset="77"/>
                <a:cs typeface="Helvetica" panose="020B0604020202020204" pitchFamily="34" charset="0"/>
              </a:rPr>
              <a:t>“</a:t>
            </a:r>
            <a:r>
              <a:rPr lang="pt-BR" sz="2600" err="1">
                <a:latin typeface="Barlow" pitchFamily="2" charset="77"/>
                <a:cs typeface="Helvetica" panose="020B0604020202020204" pitchFamily="34" charset="0"/>
              </a:rPr>
              <a:t>Refatoração</a:t>
            </a:r>
            <a:r>
              <a:rPr lang="pt-BR" sz="2600">
                <a:latin typeface="Barlow" pitchFamily="2" charset="77"/>
                <a:cs typeface="Helvetica" panose="020B0604020202020204" pitchFamily="34" charset="0"/>
              </a:rPr>
              <a:t> é o processo de alterar um sistema de software de uma forma que </a:t>
            </a:r>
            <a:r>
              <a:rPr lang="pt-BR" sz="2600" b="1">
                <a:latin typeface="Barlow" pitchFamily="2" charset="77"/>
                <a:cs typeface="Helvetica" panose="020B0604020202020204" pitchFamily="34" charset="0"/>
              </a:rPr>
              <a:t>não altere o comportamento externo </a:t>
            </a:r>
            <a:r>
              <a:rPr lang="pt-BR" sz="2600">
                <a:latin typeface="Barlow" pitchFamily="2" charset="77"/>
                <a:cs typeface="Helvetica" panose="020B0604020202020204" pitchFamily="34" charset="0"/>
              </a:rPr>
              <a:t>do código, mas melhore sua estrutura interna.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sz="2600">
              <a:latin typeface="Barlow" pitchFamily="2" charset="77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600">
                <a:latin typeface="Barlow" pitchFamily="2" charset="77"/>
                <a:cs typeface="Helvetica" panose="020B0604020202020204" pitchFamily="34" charset="0"/>
              </a:rPr>
              <a:t>É uma maneira disciplinada de limpar o código que minimiza as chances de introdução de bugs. Em essência, quando você </a:t>
            </a:r>
            <a:r>
              <a:rPr lang="pt-BR" sz="2600" err="1">
                <a:latin typeface="Barlow" pitchFamily="2" charset="77"/>
                <a:cs typeface="Helvetica" panose="020B0604020202020204" pitchFamily="34" charset="0"/>
              </a:rPr>
              <a:t>refatora</a:t>
            </a:r>
            <a:r>
              <a:rPr lang="pt-BR" sz="2600">
                <a:latin typeface="Barlow" pitchFamily="2" charset="77"/>
                <a:cs typeface="Helvetica" panose="020B0604020202020204" pitchFamily="34" charset="0"/>
              </a:rPr>
              <a:t>, está melhorando o design do código depois que ele foi escrito.”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sz="2600">
              <a:latin typeface="Barlow" pitchFamily="2" charset="77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600" b="1">
                <a:solidFill>
                  <a:srgbClr val="000000"/>
                </a:solidFill>
                <a:latin typeface="Barlow" pitchFamily="2" charset="77"/>
                <a:cs typeface="Helvetica" panose="020B0604020202020204" pitchFamily="34" charset="0"/>
              </a:rPr>
              <a:t>Martin Fowler</a:t>
            </a:r>
            <a:r>
              <a:rPr lang="pt-BR" sz="2600">
                <a:latin typeface="Barlow" pitchFamily="2" charset="77"/>
                <a:cs typeface="Helvetica" panose="020B0604020202020204" pitchFamily="34" charset="0"/>
              </a:rPr>
              <a:t> </a:t>
            </a:r>
            <a:endParaRPr lang="en-US" sz="2600">
              <a:latin typeface="Barlow" pitchFamily="2" charset="7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7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Porque </a:t>
            </a:r>
            <a:r>
              <a:rPr kumimoji="0" lang="pt-BR" sz="3600" b="0" i="0" u="none" strike="noStrike" kern="1200" cap="none" spc="0" normalizeH="0" baseline="0" noProof="0" err="1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refatorar</a:t>
            </a: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 é importante?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EC057A1-11EF-FBE6-E119-44A17D576E0A}"/>
              </a:ext>
            </a:extLst>
          </p:cNvPr>
          <p:cNvSpPr txBox="1">
            <a:spLocks/>
          </p:cNvSpPr>
          <p:nvPr/>
        </p:nvSpPr>
        <p:spPr>
          <a:xfrm>
            <a:off x="662215" y="123522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A </a:t>
            </a:r>
            <a:r>
              <a:rPr lang="pt-BR" sz="2000" err="1">
                <a:latin typeface="Barlow" pitchFamily="2" charset="77"/>
                <a:cs typeface="Helvetica" panose="020B0604020202020204" pitchFamily="34" charset="0"/>
              </a:rPr>
              <a:t>refatoração</a:t>
            </a: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 melhora o design do código</a:t>
            </a:r>
          </a:p>
          <a:p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A </a:t>
            </a:r>
            <a:r>
              <a:rPr lang="pt-BR" sz="2000" err="1">
                <a:latin typeface="Barlow" pitchFamily="2" charset="77"/>
                <a:cs typeface="Helvetica" panose="020B0604020202020204" pitchFamily="34" charset="0"/>
              </a:rPr>
              <a:t>refatoração</a:t>
            </a: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 torna o software mais fácil de entender</a:t>
            </a:r>
            <a:endParaRPr lang="en-US" sz="2000">
              <a:latin typeface="Barlow" pitchFamily="2" charset="77"/>
              <a:cs typeface="Helvetica" panose="020B0604020202020204" pitchFamily="34" charset="0"/>
            </a:endParaRPr>
          </a:p>
          <a:p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A </a:t>
            </a:r>
            <a:r>
              <a:rPr lang="pt-BR" sz="2000" err="1">
                <a:latin typeface="Barlow" pitchFamily="2" charset="77"/>
                <a:cs typeface="Helvetica" panose="020B0604020202020204" pitchFamily="34" charset="0"/>
              </a:rPr>
              <a:t>refatoração</a:t>
            </a: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 ajuda a encontrar bugs</a:t>
            </a:r>
          </a:p>
          <a:p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A </a:t>
            </a:r>
            <a:r>
              <a:rPr lang="pt-BR" sz="2000" err="1">
                <a:latin typeface="Barlow" pitchFamily="2" charset="77"/>
                <a:cs typeface="Helvetica" panose="020B0604020202020204" pitchFamily="34" charset="0"/>
              </a:rPr>
              <a:t>refatoração</a:t>
            </a:r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 ajuda a programar mais rápido</a:t>
            </a:r>
            <a:endParaRPr lang="en-US" sz="2000">
              <a:latin typeface="Barlow" pitchFamily="2" charset="7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83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Porque </a:t>
            </a:r>
            <a:r>
              <a:rPr kumimoji="0" lang="pt-BR" sz="3600" b="0" i="0" u="none" strike="noStrike" kern="1200" cap="none" spc="0" normalizeH="0" baseline="0" noProof="0" err="1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refatorar</a:t>
            </a: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 é importante?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EC057A1-11EF-FBE6-E119-44A17D576E0A}"/>
              </a:ext>
            </a:extLst>
          </p:cNvPr>
          <p:cNvSpPr txBox="1">
            <a:spLocks/>
          </p:cNvSpPr>
          <p:nvPr/>
        </p:nvSpPr>
        <p:spPr>
          <a:xfrm>
            <a:off x="662215" y="123522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>
                <a:solidFill>
                  <a:schemeClr val="bg2">
                    <a:lumMod val="90000"/>
                  </a:schemeClr>
                </a:solidFill>
                <a:latin typeface="Barlow" pitchFamily="2" charset="77"/>
                <a:cs typeface="Helvetica" panose="020B0604020202020204" pitchFamily="34" charset="0"/>
              </a:rPr>
              <a:t>A </a:t>
            </a:r>
            <a:r>
              <a:rPr lang="pt-BR" sz="2000" err="1">
                <a:solidFill>
                  <a:schemeClr val="bg2">
                    <a:lumMod val="90000"/>
                  </a:schemeClr>
                </a:solidFill>
                <a:latin typeface="Barlow" pitchFamily="2" charset="77"/>
                <a:cs typeface="Helvetica" panose="020B0604020202020204" pitchFamily="34" charset="0"/>
              </a:rPr>
              <a:t>refatoração</a:t>
            </a:r>
            <a:r>
              <a:rPr lang="pt-BR" sz="2000">
                <a:solidFill>
                  <a:schemeClr val="bg2">
                    <a:lumMod val="90000"/>
                  </a:schemeClr>
                </a:solidFill>
                <a:latin typeface="Barlow" pitchFamily="2" charset="77"/>
                <a:cs typeface="Helvetica" panose="020B0604020202020204" pitchFamily="34" charset="0"/>
              </a:rPr>
              <a:t> melhora o design do código</a:t>
            </a:r>
          </a:p>
          <a:p>
            <a:r>
              <a:rPr lang="pt-BR" sz="2000" b="1">
                <a:latin typeface="Barlow" pitchFamily="2" charset="77"/>
                <a:cs typeface="Helvetica" panose="020B0604020202020204" pitchFamily="34" charset="0"/>
              </a:rPr>
              <a:t>A </a:t>
            </a:r>
            <a:r>
              <a:rPr lang="pt-BR" sz="2000" b="1" err="1">
                <a:latin typeface="Barlow" pitchFamily="2" charset="77"/>
                <a:cs typeface="Helvetica" panose="020B0604020202020204" pitchFamily="34" charset="0"/>
              </a:rPr>
              <a:t>refatoração</a:t>
            </a:r>
            <a:r>
              <a:rPr lang="pt-BR" sz="2000" b="1">
                <a:latin typeface="Barlow" pitchFamily="2" charset="77"/>
                <a:cs typeface="Helvetica" panose="020B0604020202020204" pitchFamily="34" charset="0"/>
              </a:rPr>
              <a:t> torna o software mais fácil de entender</a:t>
            </a:r>
            <a:endParaRPr lang="en-US" sz="2000" b="1">
              <a:latin typeface="Barlow" pitchFamily="2" charset="77"/>
              <a:cs typeface="Helvetica" panose="020B0604020202020204" pitchFamily="34" charset="0"/>
            </a:endParaRPr>
          </a:p>
          <a:p>
            <a:r>
              <a:rPr lang="pt-BR" sz="2000">
                <a:solidFill>
                  <a:schemeClr val="bg2">
                    <a:lumMod val="90000"/>
                  </a:schemeClr>
                </a:solidFill>
                <a:latin typeface="Barlow" pitchFamily="2" charset="77"/>
                <a:cs typeface="Helvetica" panose="020B0604020202020204" pitchFamily="34" charset="0"/>
              </a:rPr>
              <a:t>A </a:t>
            </a:r>
            <a:r>
              <a:rPr lang="pt-BR" sz="2000" err="1">
                <a:solidFill>
                  <a:schemeClr val="bg2">
                    <a:lumMod val="90000"/>
                  </a:schemeClr>
                </a:solidFill>
                <a:latin typeface="Barlow" pitchFamily="2" charset="77"/>
                <a:cs typeface="Helvetica" panose="020B0604020202020204" pitchFamily="34" charset="0"/>
              </a:rPr>
              <a:t>refatoração</a:t>
            </a:r>
            <a:r>
              <a:rPr lang="pt-BR" sz="2000">
                <a:solidFill>
                  <a:schemeClr val="bg2">
                    <a:lumMod val="90000"/>
                  </a:schemeClr>
                </a:solidFill>
                <a:latin typeface="Barlow" pitchFamily="2" charset="77"/>
                <a:cs typeface="Helvetica" panose="020B0604020202020204" pitchFamily="34" charset="0"/>
              </a:rPr>
              <a:t> ajuda a encontrar bugs</a:t>
            </a:r>
          </a:p>
          <a:p>
            <a:r>
              <a:rPr lang="pt-BR" sz="2000" b="1">
                <a:latin typeface="Barlow" pitchFamily="2" charset="77"/>
                <a:cs typeface="Helvetica" panose="020B0604020202020204" pitchFamily="34" charset="0"/>
              </a:rPr>
              <a:t>A </a:t>
            </a:r>
            <a:r>
              <a:rPr lang="pt-BR" sz="2000" b="1" err="1">
                <a:latin typeface="Barlow" pitchFamily="2" charset="77"/>
                <a:cs typeface="Helvetica" panose="020B0604020202020204" pitchFamily="34" charset="0"/>
              </a:rPr>
              <a:t>refatoração</a:t>
            </a:r>
            <a:r>
              <a:rPr lang="pt-BR" sz="2000" b="1">
                <a:latin typeface="Barlow" pitchFamily="2" charset="77"/>
                <a:cs typeface="Helvetica" panose="020B0604020202020204" pitchFamily="34" charset="0"/>
              </a:rPr>
              <a:t> ajuda a programar mais rápido</a:t>
            </a:r>
            <a:endParaRPr lang="en-US" sz="2000" b="1">
              <a:latin typeface="Barlow" pitchFamily="2" charset="7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6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Porque </a:t>
            </a:r>
            <a:r>
              <a:rPr kumimoji="0" lang="pt-BR" sz="3600" b="0" i="0" u="none" strike="noStrike" kern="1200" cap="none" spc="0" normalizeH="0" baseline="0" noProof="0" err="1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refatorar</a:t>
            </a: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 é importante?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EC057A1-11EF-FBE6-E119-44A17D576E0A}"/>
              </a:ext>
            </a:extLst>
          </p:cNvPr>
          <p:cNvSpPr txBox="1">
            <a:spLocks/>
          </p:cNvSpPr>
          <p:nvPr/>
        </p:nvSpPr>
        <p:spPr>
          <a:xfrm>
            <a:off x="662215" y="1235224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strike="sngStrike">
                <a:solidFill>
                  <a:schemeClr val="bg2"/>
                </a:solidFill>
                <a:latin typeface="Barlow" pitchFamily="2" charset="77"/>
                <a:cs typeface="Helvetica" panose="020B0604020202020204" pitchFamily="34" charset="0"/>
              </a:rPr>
              <a:t>A </a:t>
            </a:r>
            <a:r>
              <a:rPr lang="pt-BR" sz="2000" strike="sngStrike" err="1">
                <a:solidFill>
                  <a:schemeClr val="bg2"/>
                </a:solidFill>
                <a:latin typeface="Barlow" pitchFamily="2" charset="77"/>
                <a:cs typeface="Helvetica" panose="020B0604020202020204" pitchFamily="34" charset="0"/>
              </a:rPr>
              <a:t>refatoração</a:t>
            </a:r>
            <a:r>
              <a:rPr lang="pt-BR" sz="2000" strike="sngStrike">
                <a:solidFill>
                  <a:schemeClr val="bg2"/>
                </a:solidFill>
                <a:latin typeface="Barlow" pitchFamily="2" charset="77"/>
                <a:cs typeface="Helvetica" panose="020B0604020202020204" pitchFamily="34" charset="0"/>
              </a:rPr>
              <a:t> melhora o design do código</a:t>
            </a:r>
          </a:p>
          <a:p>
            <a:r>
              <a:rPr lang="pt-BR" sz="2000" strike="sngStrike">
                <a:solidFill>
                  <a:schemeClr val="bg2"/>
                </a:solidFill>
                <a:latin typeface="Barlow" pitchFamily="2" charset="77"/>
                <a:cs typeface="Helvetica" panose="020B0604020202020204" pitchFamily="34" charset="0"/>
              </a:rPr>
              <a:t>A </a:t>
            </a:r>
            <a:r>
              <a:rPr lang="pt-BR" sz="2000" strike="sngStrike" err="1">
                <a:solidFill>
                  <a:schemeClr val="bg2"/>
                </a:solidFill>
                <a:latin typeface="Barlow" pitchFamily="2" charset="77"/>
                <a:cs typeface="Helvetica" panose="020B0604020202020204" pitchFamily="34" charset="0"/>
              </a:rPr>
              <a:t>refatoração</a:t>
            </a:r>
            <a:r>
              <a:rPr lang="pt-BR" sz="2000" strike="sngStrike">
                <a:solidFill>
                  <a:schemeClr val="bg2"/>
                </a:solidFill>
                <a:latin typeface="Barlow" pitchFamily="2" charset="77"/>
                <a:cs typeface="Helvetica" panose="020B0604020202020204" pitchFamily="34" charset="0"/>
              </a:rPr>
              <a:t> torna o software mais fácil de entender</a:t>
            </a:r>
            <a:endParaRPr lang="en-US" sz="2000" strike="sngStrike">
              <a:solidFill>
                <a:schemeClr val="bg2"/>
              </a:solidFill>
              <a:latin typeface="Barlow" pitchFamily="2" charset="77"/>
              <a:cs typeface="Helvetica" panose="020B0604020202020204" pitchFamily="34" charset="0"/>
            </a:endParaRPr>
          </a:p>
          <a:p>
            <a:r>
              <a:rPr lang="pt-BR" sz="2000" strike="sngStrike">
                <a:solidFill>
                  <a:schemeClr val="bg2"/>
                </a:solidFill>
                <a:latin typeface="Barlow" pitchFamily="2" charset="77"/>
                <a:cs typeface="Helvetica" panose="020B0604020202020204" pitchFamily="34" charset="0"/>
              </a:rPr>
              <a:t>A </a:t>
            </a:r>
            <a:r>
              <a:rPr lang="pt-BR" sz="2000" strike="sngStrike" err="1">
                <a:solidFill>
                  <a:schemeClr val="bg2"/>
                </a:solidFill>
                <a:latin typeface="Barlow" pitchFamily="2" charset="77"/>
                <a:cs typeface="Helvetica" panose="020B0604020202020204" pitchFamily="34" charset="0"/>
              </a:rPr>
              <a:t>refatoração</a:t>
            </a:r>
            <a:r>
              <a:rPr lang="pt-BR" sz="2000" strike="sngStrike">
                <a:solidFill>
                  <a:schemeClr val="bg2"/>
                </a:solidFill>
                <a:latin typeface="Barlow" pitchFamily="2" charset="77"/>
                <a:cs typeface="Helvetica" panose="020B0604020202020204" pitchFamily="34" charset="0"/>
              </a:rPr>
              <a:t> ajuda a encontrar bugs</a:t>
            </a:r>
          </a:p>
          <a:p>
            <a:r>
              <a:rPr lang="pt-BR" sz="2000" strike="sngStrike">
                <a:solidFill>
                  <a:schemeClr val="bg2"/>
                </a:solidFill>
                <a:latin typeface="Barlow" pitchFamily="2" charset="77"/>
                <a:cs typeface="Helvetica" panose="020B0604020202020204" pitchFamily="34" charset="0"/>
              </a:rPr>
              <a:t>A </a:t>
            </a:r>
            <a:r>
              <a:rPr lang="pt-BR" sz="2000" strike="sngStrike" err="1">
                <a:solidFill>
                  <a:schemeClr val="bg2"/>
                </a:solidFill>
                <a:latin typeface="Barlow" pitchFamily="2" charset="77"/>
                <a:cs typeface="Helvetica" panose="020B0604020202020204" pitchFamily="34" charset="0"/>
              </a:rPr>
              <a:t>refatoração</a:t>
            </a:r>
            <a:r>
              <a:rPr lang="pt-BR" sz="2000" strike="sngStrike">
                <a:solidFill>
                  <a:schemeClr val="bg2"/>
                </a:solidFill>
                <a:latin typeface="Barlow" pitchFamily="2" charset="77"/>
                <a:cs typeface="Helvetica" panose="020B0604020202020204" pitchFamily="34" charset="0"/>
              </a:rPr>
              <a:t> ajuda a programar mais rápido</a:t>
            </a:r>
            <a:endParaRPr lang="en-US" sz="2000" strike="sngStrike">
              <a:solidFill>
                <a:schemeClr val="bg2"/>
              </a:solidFill>
              <a:latin typeface="Barlow" pitchFamily="2" charset="77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BAE17-834C-AA42-52D5-6BB8DE2EC965}"/>
              </a:ext>
            </a:extLst>
          </p:cNvPr>
          <p:cNvSpPr txBox="1"/>
          <p:nvPr/>
        </p:nvSpPr>
        <p:spPr>
          <a:xfrm>
            <a:off x="662215" y="1579446"/>
            <a:ext cx="5780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Porque é muito mais barato ($)</a:t>
            </a:r>
            <a:endParaRPr lang="en-US" sz="2800" b="1">
              <a:solidFill>
                <a:schemeClr val="accent6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9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8720F244-E558-451C-8E40-81BFC98041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8720F244-E558-451C-8E40-81BFC9804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5">
            <a:extLst>
              <a:ext uri="{FF2B5EF4-FFF2-40B4-BE49-F238E27FC236}">
                <a16:creationId xmlns:a16="http://schemas.microsoft.com/office/drawing/2014/main" id="{D8E59A5C-6857-601B-9F24-108AAD0F571F}"/>
              </a:ext>
            </a:extLst>
          </p:cNvPr>
          <p:cNvSpPr txBox="1">
            <a:spLocks/>
          </p:cNvSpPr>
          <p:nvPr/>
        </p:nvSpPr>
        <p:spPr>
          <a:xfrm>
            <a:off x="662215" y="132425"/>
            <a:ext cx="9571671" cy="76468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6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>
                <a:ln>
                  <a:noFill/>
                </a:ln>
                <a:solidFill>
                  <a:srgbClr val="E7441F"/>
                </a:solidFill>
                <a:effectLst/>
                <a:uLnTx/>
                <a:uFillTx/>
                <a:latin typeface="Barlow SemiBold" panose="00000700000000000000" pitchFamily="2" charset="0"/>
              </a:rPr>
              <a:t>Qual a relação econômica?</a:t>
            </a:r>
            <a:endParaRPr kumimoji="0" lang="pt-BR" sz="3600" b="0" u="none" strike="noStrike" kern="1200" cap="none" spc="0" normalizeH="0" baseline="0" noProof="0">
              <a:ln>
                <a:noFill/>
              </a:ln>
              <a:solidFill>
                <a:srgbClr val="E7441F"/>
              </a:solidFill>
              <a:effectLst/>
              <a:uLnTx/>
              <a:uFillTx/>
              <a:latin typeface="Barlow SemiBold" panose="0000070000000000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C859A2-B3C8-FBAD-2627-C4223FAC903D}"/>
              </a:ext>
            </a:extLst>
          </p:cNvPr>
          <p:cNvGrpSpPr/>
          <p:nvPr/>
        </p:nvGrpSpPr>
        <p:grpSpPr>
          <a:xfrm>
            <a:off x="10409596" y="314036"/>
            <a:ext cx="1671568" cy="6543964"/>
            <a:chOff x="10104796" y="314036"/>
            <a:chExt cx="1671568" cy="6543964"/>
          </a:xfrm>
        </p:grpSpPr>
        <p:pic>
          <p:nvPicPr>
            <p:cNvPr id="5" name="Imagem 9">
              <a:extLst>
                <a:ext uri="{FF2B5EF4-FFF2-40B4-BE49-F238E27FC236}">
                  <a16:creationId xmlns:a16="http://schemas.microsoft.com/office/drawing/2014/main" id="{63D07406-4C17-0657-B9BC-080E89C1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98674" y="405115"/>
              <a:ext cx="1430540" cy="6022426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7B8696-B529-7F22-CB95-2B2E4C4A309A}"/>
                </a:ext>
              </a:extLst>
            </p:cNvPr>
            <p:cNvGrpSpPr/>
            <p:nvPr/>
          </p:nvGrpSpPr>
          <p:grpSpPr>
            <a:xfrm>
              <a:off x="10104796" y="514769"/>
              <a:ext cx="1596258" cy="5902888"/>
              <a:chOff x="10104796" y="514769"/>
              <a:chExt cx="1596258" cy="5902888"/>
            </a:xfrm>
          </p:grpSpPr>
          <p:pic>
            <p:nvPicPr>
              <p:cNvPr id="8" name="Imagem 15" descr="Ícone&#10;&#10;Descrição gerada automaticamente">
                <a:extLst>
                  <a:ext uri="{FF2B5EF4-FFF2-40B4-BE49-F238E27FC236}">
                    <a16:creationId xmlns:a16="http://schemas.microsoft.com/office/drawing/2014/main" id="{5362B5ED-C8E6-5B13-22A4-1FC0C59156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564"/>
              <a:stretch/>
            </p:blipFill>
            <p:spPr>
              <a:xfrm>
                <a:off x="10262812" y="514769"/>
                <a:ext cx="1366402" cy="1440911"/>
              </a:xfrm>
              <a:prstGeom prst="rect">
                <a:avLst/>
              </a:prstGeom>
            </p:spPr>
          </p:pic>
          <p:pic>
            <p:nvPicPr>
              <p:cNvPr id="9" name="Imagem 16" descr="Ícone&#10;&#10;Descrição gerada automaticamente">
                <a:extLst>
                  <a:ext uri="{FF2B5EF4-FFF2-40B4-BE49-F238E27FC236}">
                    <a16:creationId xmlns:a16="http://schemas.microsoft.com/office/drawing/2014/main" id="{81B3C3C8-2C70-8786-132E-1E8E61033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30" r="35140"/>
              <a:stretch/>
            </p:blipFill>
            <p:spPr>
              <a:xfrm>
                <a:off x="10104796" y="2728667"/>
                <a:ext cx="1596258" cy="1459771"/>
              </a:xfrm>
              <a:prstGeom prst="rect">
                <a:avLst/>
              </a:prstGeom>
            </p:spPr>
          </p:pic>
          <p:pic>
            <p:nvPicPr>
              <p:cNvPr id="11" name="Imagem 17" descr="Ícone&#10;&#10;Descrição gerada automaticamente">
                <a:extLst>
                  <a:ext uri="{FF2B5EF4-FFF2-40B4-BE49-F238E27FC236}">
                    <a16:creationId xmlns:a16="http://schemas.microsoft.com/office/drawing/2014/main" id="{733A96E6-8698-80F8-0A86-0C5E9A3067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758"/>
              <a:stretch/>
            </p:blipFill>
            <p:spPr>
              <a:xfrm>
                <a:off x="10319656" y="5029200"/>
                <a:ext cx="1254865" cy="1388457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2DDB09-FC30-4FAC-B912-6403E5AF07E9}"/>
                </a:ext>
              </a:extLst>
            </p:cNvPr>
            <p:cNvSpPr/>
            <p:nvPr/>
          </p:nvSpPr>
          <p:spPr>
            <a:xfrm>
              <a:off x="10198674" y="314036"/>
              <a:ext cx="1577690" cy="6543964"/>
            </a:xfrm>
            <a:prstGeom prst="rect">
              <a:avLst/>
            </a:prstGeom>
            <a:solidFill>
              <a:schemeClr val="bg1">
                <a:alpha val="7815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FC20D6E-2E09-32B9-DCA9-A40CAE81261D}"/>
              </a:ext>
            </a:extLst>
          </p:cNvPr>
          <p:cNvSpPr txBox="1">
            <a:spLocks/>
          </p:cNvSpPr>
          <p:nvPr/>
        </p:nvSpPr>
        <p:spPr>
          <a:xfrm>
            <a:off x="662215" y="1235224"/>
            <a:ext cx="10515600" cy="2936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Dívidas técnicas - Ação ativa (Intencional ou não)</a:t>
            </a:r>
          </a:p>
          <a:p>
            <a:r>
              <a:rPr lang="pt-BR" sz="2000">
                <a:latin typeface="Barlow" pitchFamily="2" charset="77"/>
                <a:cs typeface="Helvetica" panose="020B0604020202020204" pitchFamily="34" charset="0"/>
              </a:rPr>
              <a:t>Atualização de bibliotecas - Ação Passiva (Não intencional)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000">
              <a:latin typeface="Barlow" pitchFamily="2" charset="7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317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Macintosh PowerPoint</Application>
  <PresentationFormat>Widescreen</PresentationFormat>
  <Paragraphs>150</Paragraphs>
  <Slides>34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Barlow</vt:lpstr>
      <vt:lpstr>Barlow SemiBold</vt:lpstr>
      <vt:lpstr>Calibri</vt:lpstr>
      <vt:lpstr>Calibri Light</vt:lpstr>
      <vt:lpstr>Helvetica</vt:lpstr>
      <vt:lpstr>JetBrains Mono</vt:lpstr>
      <vt:lpstr>Roboto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tempo = R$ Custo = (funcionalidade / tempo)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rev-list --objects --all | awk '$2 ~ /\.java/' | awk '{print $2}' | sort -k2 | uniq -c | sort -rn | head -n 5000 &gt; output.txt</vt:lpstr>
      <vt:lpstr>git rev-list --objects --all | awk '$2 ~ /\.java/' | awk '{print $2}' | sort -k2 | uniq -c | sort -rn | head -n 5000 &gt; output.txt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 Cunha</dc:creator>
  <cp:lastModifiedBy>Filipe Cunha</cp:lastModifiedBy>
  <cp:revision>1</cp:revision>
  <dcterms:created xsi:type="dcterms:W3CDTF">2022-11-03T16:58:57Z</dcterms:created>
  <dcterms:modified xsi:type="dcterms:W3CDTF">2022-11-03T16:59:48Z</dcterms:modified>
</cp:coreProperties>
</file>