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08" r:id="rId2"/>
    <p:sldId id="14473" r:id="rId3"/>
    <p:sldId id="14524" r:id="rId4"/>
    <p:sldId id="14525" r:id="rId5"/>
    <p:sldId id="14526" r:id="rId6"/>
    <p:sldId id="14527" r:id="rId7"/>
    <p:sldId id="14528" r:id="rId8"/>
    <p:sldId id="14530" r:id="rId9"/>
    <p:sldId id="14531" r:id="rId10"/>
    <p:sldId id="14532" r:id="rId11"/>
    <p:sldId id="14533" r:id="rId12"/>
    <p:sldId id="14534" r:id="rId13"/>
    <p:sldId id="14523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4CD-42A0-E387-3226-77D75A24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7500-31F7-7845-FFB4-47CACBC76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D88D-AFA0-49AB-0CE1-76237806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7403-AABE-2736-7958-109CB435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39CA-27D2-7BA7-DFD4-A9A536A7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653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CC8F-88FD-F694-CDB8-13466DB3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0A66-C883-4D75-9E9D-EED4681BC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A573-6DCD-7395-8BE5-944DF507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3077-A0CA-4A6F-51FC-C458FBDD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6D8B-26B6-A867-3892-6EEB9AF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76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B967B-8EFA-F058-6864-E4FCA5C6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E28B4-8E63-8A62-9B9A-5782A3A6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070A-CBD2-EF44-2EC7-44B4E754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614D-217A-EFBC-F46B-4930CDE7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4572-727E-D954-70BE-1A32B8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9855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93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876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Fonte/footnote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45" y="172212"/>
            <a:ext cx="11612879" cy="731520"/>
          </a:xfrm>
        </p:spPr>
        <p:txBody>
          <a:bodyPr vert="horz">
            <a:normAutofit/>
          </a:bodyPr>
          <a:lstStyle>
            <a:lvl1pPr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9411565" y="42665"/>
            <a:ext cx="2529159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2AE938-173A-4771-9259-7AB04BBBE2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/>
          <a:lstStyle>
            <a:lvl2pPr marL="685800" indent="-228600">
              <a:buFont typeface="Arial" panose="020B0604020202020204" pitchFamily="34" charset="0"/>
              <a:buChar char="−"/>
              <a:defRPr/>
            </a:lvl2pPr>
            <a:lvl3pPr marL="1314450" indent="-400050">
              <a:buFont typeface="Arial" panose="020B0604020202020204" pitchFamily="34" charset="0"/>
              <a:buChar char="−"/>
              <a:defRPr/>
            </a:lvl3pPr>
            <a:lvl4pPr marL="1771650" indent="-400050">
              <a:buFont typeface="Arial" panose="020B0604020202020204" pitchFamily="34" charset="0"/>
              <a:buChar char="−"/>
              <a:defRPr/>
            </a:lvl4pPr>
            <a:lvl5pPr marL="2228850" indent="-40005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3399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3135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 e/</a:t>
            </a:r>
            <a:r>
              <a:rPr lang="en-US" err="1"/>
              <a:t>ou</a:t>
            </a:r>
            <a:r>
              <a:rPr lang="en-US"/>
              <a:t>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45" y="172212"/>
            <a:ext cx="11610153" cy="73152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9411565" y="48820"/>
            <a:ext cx="2528565" cy="1108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7F1D-FE56-4F5B-BC76-A2ACEC34FF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Font typeface="Arial" panose="020B0604020202020204" pitchFamily="34" charset="0"/>
              <a:buChar char="−"/>
              <a:defRPr/>
            </a:lvl2pPr>
            <a:lvl3pPr marL="1314450" indent="-400050">
              <a:buFont typeface="Arial" panose="020B0604020202020204" pitchFamily="34" charset="0"/>
              <a:buChar char="−"/>
              <a:defRPr/>
            </a:lvl3pPr>
            <a:lvl4pPr marL="1771650" indent="-400050">
              <a:buFont typeface="Arial" panose="020B0604020202020204" pitchFamily="34" charset="0"/>
              <a:buChar char="−"/>
              <a:defRPr/>
            </a:lvl4pPr>
            <a:lvl5pPr marL="2228850" indent="-40005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1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750F-38CC-7C38-4226-F9229FE9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AF0B-4EA4-437B-DEBB-5716A712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3E76-B4C9-DA69-C118-105022C0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7F00-17A3-B7F7-0B35-B84FC142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8A71-2869-5C07-AFD8-64D7D15D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0859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09A3-2B8E-00E9-CC7D-CA535C60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B62F-6393-5B68-18C4-06B7502E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F14E-B935-56B2-E5A2-DC8F49B7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8C15-B999-B656-F44A-F56386B8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C84-6447-89B8-E84B-8DDF11C1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96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3B19-02CD-9024-5988-0103F337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C8E7-C365-4EA6-340E-D45962A5E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E090-EADF-1DDE-860A-D6F03168C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96FA-5795-BC4E-89F2-5ABD5EB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2B6D3-62D1-5867-75C5-DB10AFA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0E2C-E268-9D4A-5BF9-611EBF53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24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C3A-D633-EA86-B503-9A0713C1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109D-97B9-29E7-33F5-DE731069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0A7AC-76D6-5273-CC1D-1342606C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3A6EB-1C91-0D7C-08AA-16570693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B0D7-5D93-4B77-1BCB-76D00BA3D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79F43-E365-6D29-60B5-5935213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493F6-B964-E108-4970-B7CE08E9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BF38F-4AEA-CCCA-6377-11D55E1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30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DD7-BD44-FBB8-B5D2-53F706EF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6D44-5DA5-EE9D-6AD5-84285D0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6B8C9-09C4-7D0E-70B0-08B0A78E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836EB-EC0E-C5E5-25EC-D0B58D93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35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784A-1A3C-4207-17AA-2938F8D0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46FBF-7C22-970D-DF89-4979AD1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D9EC-160E-005A-6BC1-9A097F25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560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05A8-81D5-C479-1B81-36EFA2E9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7FAA-4B16-9A7C-8104-DC661E44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2155D-0CBE-71E2-9459-5D2EC01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45C91-BBE3-4442-4CC1-B4FCD748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A54E1-398E-CB79-ABD7-4E74DCEC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F070-FF55-BAD6-5F32-CA87C4B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6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8D8-4F25-306B-2B46-923D976F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463D7-EC5C-36A2-43F0-4D142A5A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B78AA-7ADC-ACCE-4077-3FE8CA5A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44BF-DF5D-263F-3C07-970B5A6C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4AA8F-1A87-E5B1-620F-B74F194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63D8-12A9-958D-E040-2792162E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7585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5676D-09AF-3A82-1CB8-13DA742D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D63A-1AC7-AEBE-91F5-C71B6DBE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B659-06B1-72CB-FFB1-2CB8A6E94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FEE0-DA8B-9040-90F5-769D63E0BE3B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424E-D9AD-21FE-BC61-69769BB95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A755-CF0B-04BA-F573-81561B96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2784-F77B-0047-A0FC-D078CB4511B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29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gif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10.svg"/><Relationship Id="rId11" Type="http://schemas.openxmlformats.org/officeDocument/2006/relationships/image" Target="../media/image1.emf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svg"/><Relationship Id="rId9" Type="http://schemas.openxmlformats.org/officeDocument/2006/relationships/image" Target="../media/image14.jpe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FF71C7C-3B5D-CDF1-C70B-AE6A9D3B4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Métricas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06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: Cantos Arredondados 32">
            <a:extLst>
              <a:ext uri="{FF2B5EF4-FFF2-40B4-BE49-F238E27FC236}">
                <a16:creationId xmlns:a16="http://schemas.microsoft.com/office/drawing/2014/main" id="{74D934EA-F74C-FABD-6988-A905739BE6B5}"/>
              </a:ext>
            </a:extLst>
          </p:cNvPr>
          <p:cNvSpPr/>
          <p:nvPr/>
        </p:nvSpPr>
        <p:spPr>
          <a:xfrm>
            <a:off x="6271771" y="4506356"/>
            <a:ext cx="4323561" cy="1574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Retângulo: Cantos Arredondados 31">
            <a:extLst>
              <a:ext uri="{FF2B5EF4-FFF2-40B4-BE49-F238E27FC236}">
                <a16:creationId xmlns:a16="http://schemas.microsoft.com/office/drawing/2014/main" id="{E52E925B-6231-4D37-FBC6-69DBAF728138}"/>
              </a:ext>
            </a:extLst>
          </p:cNvPr>
          <p:cNvSpPr/>
          <p:nvPr/>
        </p:nvSpPr>
        <p:spPr>
          <a:xfrm>
            <a:off x="1596670" y="4496943"/>
            <a:ext cx="4323561" cy="1574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Retângulo: Cantos Arredondados 27">
            <a:extLst>
              <a:ext uri="{FF2B5EF4-FFF2-40B4-BE49-F238E27FC236}">
                <a16:creationId xmlns:a16="http://schemas.microsoft.com/office/drawing/2014/main" id="{2CAD852F-E09E-1A2D-4574-275CC720653E}"/>
              </a:ext>
            </a:extLst>
          </p:cNvPr>
          <p:cNvSpPr/>
          <p:nvPr/>
        </p:nvSpPr>
        <p:spPr>
          <a:xfrm>
            <a:off x="6225032" y="2002361"/>
            <a:ext cx="4323561" cy="15743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7" name="Retângulo: Cantos Arredondados 26">
            <a:extLst>
              <a:ext uri="{FF2B5EF4-FFF2-40B4-BE49-F238E27FC236}">
                <a16:creationId xmlns:a16="http://schemas.microsoft.com/office/drawing/2014/main" id="{5BB1D79C-0645-3A56-DA30-D3ED2D0C4B47}"/>
              </a:ext>
            </a:extLst>
          </p:cNvPr>
          <p:cNvSpPr/>
          <p:nvPr/>
        </p:nvSpPr>
        <p:spPr>
          <a:xfrm>
            <a:off x="1596671" y="2003805"/>
            <a:ext cx="4323561" cy="15743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A1EE385-17A0-3AAA-6D5E-89E7D39E0D8A}"/>
              </a:ext>
            </a:extLst>
          </p:cNvPr>
          <p:cNvSpPr txBox="1"/>
          <p:nvPr/>
        </p:nvSpPr>
        <p:spPr>
          <a:xfrm>
            <a:off x="0" y="1436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Estabilidade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CA6171E2-1ED6-06CE-2D87-E90FC53DC2AF}"/>
              </a:ext>
            </a:extLst>
          </p:cNvPr>
          <p:cNvSpPr txBox="1"/>
          <p:nvPr/>
        </p:nvSpPr>
        <p:spPr>
          <a:xfrm>
            <a:off x="1596671" y="2003805"/>
            <a:ext cx="43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Tempo para restauração</a:t>
            </a:r>
            <a:r>
              <a:rPr lang="en-US" sz="2400"/>
              <a:t> </a:t>
            </a:r>
          </a:p>
          <a:p>
            <a:pPr algn="ctr"/>
            <a:r>
              <a:rPr lang="en-US" sz="2400"/>
              <a:t>de </a:t>
            </a:r>
            <a:r>
              <a:rPr lang="en-US" sz="2400" err="1"/>
              <a:t>serviços</a:t>
            </a:r>
            <a:endParaRPr lang="pt-BR" sz="240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B62AA47-A5C6-0307-A8AF-A7D029B85AD1}"/>
              </a:ext>
            </a:extLst>
          </p:cNvPr>
          <p:cNvSpPr txBox="1"/>
          <p:nvPr/>
        </p:nvSpPr>
        <p:spPr>
          <a:xfrm>
            <a:off x="6225032" y="1978128"/>
            <a:ext cx="43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Qualidade de entrega </a:t>
            </a:r>
          </a:p>
          <a:p>
            <a:pPr algn="ctr"/>
            <a:r>
              <a:rPr lang="pt-BR" sz="2400"/>
              <a:t>(taxa de falha)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2B56A47-D9F8-75CD-DC04-8D7BCE1628C2}"/>
              </a:ext>
            </a:extLst>
          </p:cNvPr>
          <p:cNvSpPr txBox="1"/>
          <p:nvPr/>
        </p:nvSpPr>
        <p:spPr>
          <a:xfrm>
            <a:off x="1596671" y="3116474"/>
            <a:ext cx="43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Quantidade de bugs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607599DD-6C27-F477-F077-402CC1DEE765}"/>
              </a:ext>
            </a:extLst>
          </p:cNvPr>
          <p:cNvSpPr txBox="1"/>
          <p:nvPr/>
        </p:nvSpPr>
        <p:spPr>
          <a:xfrm>
            <a:off x="6225032" y="3119181"/>
            <a:ext cx="43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Quantidade de bugs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EB9B6779-1B08-7824-3CE3-7364882A7AC2}"/>
              </a:ext>
            </a:extLst>
          </p:cNvPr>
          <p:cNvSpPr txBox="1"/>
          <p:nvPr/>
        </p:nvSpPr>
        <p:spPr>
          <a:xfrm>
            <a:off x="0" y="39309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Entregas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D8A5498-4F46-FE6D-5D42-5EC4D0122904}"/>
              </a:ext>
            </a:extLst>
          </p:cNvPr>
          <p:cNvSpPr txBox="1"/>
          <p:nvPr/>
        </p:nvSpPr>
        <p:spPr>
          <a:xfrm>
            <a:off x="1596670" y="4506366"/>
            <a:ext cx="43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Lead time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C1EF0A6F-9248-DA4F-AF36-9DE3979C94A9}"/>
              </a:ext>
            </a:extLst>
          </p:cNvPr>
          <p:cNvSpPr txBox="1"/>
          <p:nvPr/>
        </p:nvSpPr>
        <p:spPr>
          <a:xfrm>
            <a:off x="6271770" y="4521702"/>
            <a:ext cx="432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Frequência de entrega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88E812AE-30DA-4560-A85C-1F1C9D398E56}"/>
              </a:ext>
            </a:extLst>
          </p:cNvPr>
          <p:cNvSpPr txBox="1"/>
          <p:nvPr/>
        </p:nvSpPr>
        <p:spPr>
          <a:xfrm>
            <a:off x="1596670" y="5602981"/>
            <a:ext cx="43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Quantidade de entregas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39DD1036-2126-9C74-62B2-4F71B39B939D}"/>
              </a:ext>
            </a:extLst>
          </p:cNvPr>
          <p:cNvSpPr txBox="1"/>
          <p:nvPr/>
        </p:nvSpPr>
        <p:spPr>
          <a:xfrm>
            <a:off x="6271770" y="5618812"/>
            <a:ext cx="432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/>
              <a:t>Quantidade de entregas</a:t>
            </a:r>
          </a:p>
        </p:txBody>
      </p:sp>
      <p:pic>
        <p:nvPicPr>
          <p:cNvPr id="29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53B6F3A6-6CB8-3D12-8F5D-15D13ED77F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2344" y="1679919"/>
            <a:ext cx="1150152" cy="1478767"/>
          </a:xfrm>
          <a:prstGeom prst="rect">
            <a:avLst/>
          </a:prstGeom>
        </p:spPr>
      </p:pic>
      <p:pic>
        <p:nvPicPr>
          <p:cNvPr id="30" name="Imagem 30" descr="Forma&#10;&#10;Descrição gerada automaticamente com confiança média">
            <a:extLst>
              <a:ext uri="{FF2B5EF4-FFF2-40B4-BE49-F238E27FC236}">
                <a16:creationId xmlns:a16="http://schemas.microsoft.com/office/drawing/2014/main" id="{1D9979CE-FA11-250A-C01B-6D4A21044F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1736" y="1657188"/>
            <a:ext cx="1150152" cy="1478767"/>
          </a:xfrm>
          <a:prstGeom prst="rect">
            <a:avLst/>
          </a:prstGeom>
        </p:spPr>
      </p:pic>
      <p:pic>
        <p:nvPicPr>
          <p:cNvPr id="31" name="Imagem 33" descr="Forma&#10;&#10;Descrição gerada automaticamente com confiança média">
            <a:extLst>
              <a:ext uri="{FF2B5EF4-FFF2-40B4-BE49-F238E27FC236}">
                <a16:creationId xmlns:a16="http://schemas.microsoft.com/office/drawing/2014/main" id="{C077B174-C488-392B-7D8C-48F7655020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3374" y="4008934"/>
            <a:ext cx="1150152" cy="1478767"/>
          </a:xfrm>
          <a:prstGeom prst="rect">
            <a:avLst/>
          </a:prstGeom>
        </p:spPr>
      </p:pic>
      <p:pic>
        <p:nvPicPr>
          <p:cNvPr id="32" name="Imagem 34" descr="Forma&#10;&#10;Descrição gerada automaticamente com confiança média">
            <a:extLst>
              <a:ext uri="{FF2B5EF4-FFF2-40B4-BE49-F238E27FC236}">
                <a16:creationId xmlns:a16="http://schemas.microsoft.com/office/drawing/2014/main" id="{ACE95866-4981-A8AD-3418-414EB473EC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1736" y="3959179"/>
            <a:ext cx="1150152" cy="14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Painel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15" y="208745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2C878C-78ED-6F10-61B7-3675529482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09" y="1203359"/>
            <a:ext cx="8412480" cy="5257800"/>
          </a:xfrm>
          <a:prstGeom prst="roundRect">
            <a:avLst>
              <a:gd name="adj" fmla="val 2789"/>
            </a:avLst>
          </a:prstGeom>
        </p:spPr>
      </p:pic>
      <p:pic>
        <p:nvPicPr>
          <p:cNvPr id="5" name="Imagem 2" descr="Ícone&#10;&#10;Descrição gerada automaticamente">
            <a:extLst>
              <a:ext uri="{FF2B5EF4-FFF2-40B4-BE49-F238E27FC236}">
                <a16:creationId xmlns:a16="http://schemas.microsoft.com/office/drawing/2014/main" id="{553DD844-65BC-AF48-0D71-F292F9967D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6937" y="2623128"/>
            <a:ext cx="2306274" cy="23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Conclusão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7E1E53-14AA-575A-BF83-B03B3E9BFB26}"/>
              </a:ext>
            </a:extLst>
          </p:cNvPr>
          <p:cNvSpPr txBox="1">
            <a:spLocks/>
          </p:cNvSpPr>
          <p:nvPr/>
        </p:nvSpPr>
        <p:spPr>
          <a:xfrm>
            <a:off x="562785" y="1262573"/>
            <a:ext cx="10391541" cy="216642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Vários </a:t>
            </a:r>
            <a:r>
              <a:rPr lang="pt-BR" sz="1800" err="1">
                <a:solidFill>
                  <a:schemeClr val="bg1"/>
                </a:solidFill>
                <a:latin typeface="Barlow" panose="00000500000000000000" pitchFamily="2" charset="0"/>
              </a:rPr>
              <a:t>deploys</a:t>
            </a: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 ao dia e não apenas quando agrupamos os pacotes demonstram maior efetividade.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Qualquer entrega que leve mais de uma semana para ser concluído e verificado é grande demais.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Tudo que não é medido não é possível de ser melhorado.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Processos, métricas, cultura e técnica andam juntos!</a:t>
            </a: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38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9AC5EC-DC44-7AEE-C963-2FBEFB23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5" y="3557591"/>
            <a:ext cx="3362868" cy="2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A47302-AFA0-9901-11E2-1D185C2A12D1}"/>
              </a:ext>
            </a:extLst>
          </p:cNvPr>
          <p:cNvSpPr txBox="1">
            <a:spLocks/>
          </p:cNvSpPr>
          <p:nvPr/>
        </p:nvSpPr>
        <p:spPr>
          <a:xfrm>
            <a:off x="4243298" y="3927729"/>
            <a:ext cx="7020918" cy="312697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1800">
                <a:solidFill>
                  <a:schemeClr val="bg1"/>
                </a:solidFill>
                <a:latin typeface="Barlow" panose="00000500000000000000" pitchFamily="2" charset="0"/>
              </a:rPr>
              <a:t>DORA nos fornece o conhecimento e metodologia para entregarmos o melhor dos nossos times, agora precisamos trabalhar e entender melhor nossas necessidades e aplicar isto com nossas ferramentas.</a:t>
            </a:r>
          </a:p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3600" err="1">
                <a:solidFill>
                  <a:schemeClr val="bg1"/>
                </a:solidFill>
                <a:latin typeface="Barlow" panose="00000500000000000000" pitchFamily="2" charset="0"/>
              </a:rPr>
              <a:t>Think</a:t>
            </a:r>
            <a:r>
              <a:rPr lang="pt-BR" sz="3600">
                <a:solidFill>
                  <a:schemeClr val="bg1"/>
                </a:solidFill>
                <a:latin typeface="Barlow" panose="00000500000000000000" pitchFamily="2" charset="0"/>
              </a:rPr>
              <a:t> Big, Start </a:t>
            </a:r>
            <a:r>
              <a:rPr lang="pt-BR" sz="3600" err="1">
                <a:solidFill>
                  <a:schemeClr val="bg1"/>
                </a:solidFill>
                <a:latin typeface="Barlow" panose="00000500000000000000" pitchFamily="2" charset="0"/>
              </a:rPr>
              <a:t>Small</a:t>
            </a:r>
            <a:r>
              <a:rPr lang="pt-BR" sz="3600">
                <a:solidFill>
                  <a:schemeClr val="bg1"/>
                </a:solidFill>
                <a:latin typeface="Barlow" panose="00000500000000000000" pitchFamily="2" charset="0"/>
              </a:rPr>
              <a:t>, </a:t>
            </a:r>
            <a:r>
              <a:rPr lang="pt-BR" sz="3600" err="1">
                <a:solidFill>
                  <a:schemeClr val="bg1"/>
                </a:solidFill>
                <a:latin typeface="Barlow" panose="00000500000000000000" pitchFamily="2" charset="0"/>
              </a:rPr>
              <a:t>Learn</a:t>
            </a:r>
            <a:r>
              <a:rPr lang="pt-BR" sz="3600">
                <a:solidFill>
                  <a:schemeClr val="bg1"/>
                </a:solidFill>
                <a:latin typeface="Barlow" panose="000005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53932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3">
            <a:extLst>
              <a:ext uri="{FF2B5EF4-FFF2-40B4-BE49-F238E27FC236}">
                <a16:creationId xmlns:a16="http://schemas.microsoft.com/office/drawing/2014/main" id="{48A3A373-9351-8514-3173-F6B6A195219E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bg1"/>
                </a:solidFill>
              </a:rPr>
              <a:t>v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29" name="Gráfico 5">
            <a:extLst>
              <a:ext uri="{FF2B5EF4-FFF2-40B4-BE49-F238E27FC236}">
                <a16:creationId xmlns:a16="http://schemas.microsoft.com/office/drawing/2014/main" id="{D77B7262-6F5B-DE15-7098-BC288FA3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30" name="Gráfico 8">
            <a:extLst>
              <a:ext uri="{FF2B5EF4-FFF2-40B4-BE49-F238E27FC236}">
                <a16:creationId xmlns:a16="http://schemas.microsoft.com/office/drawing/2014/main" id="{C709D688-75FF-2363-4890-56E8D131A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31" name="Conector reto 11">
            <a:extLst>
              <a:ext uri="{FF2B5EF4-FFF2-40B4-BE49-F238E27FC236}">
                <a16:creationId xmlns:a16="http://schemas.microsoft.com/office/drawing/2014/main" id="{0F58ABE0-933B-2B66-E3C7-49C6D699893E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21">
            <a:extLst>
              <a:ext uri="{FF2B5EF4-FFF2-40B4-BE49-F238E27FC236}">
                <a16:creationId xmlns:a16="http://schemas.microsoft.com/office/drawing/2014/main" id="{752E73BB-9C8F-02BF-1747-FC8E58BC8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pic>
        <p:nvPicPr>
          <p:cNvPr id="38" name="Imagem 5" descr="Texto&#10;&#10;Descrição gerada automaticamente">
            <a:extLst>
              <a:ext uri="{FF2B5EF4-FFF2-40B4-BE49-F238E27FC236}">
                <a16:creationId xmlns:a16="http://schemas.microsoft.com/office/drawing/2014/main" id="{1942DC2F-B6AE-4DBB-EB4C-D4DB6CF13C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814" y="1069279"/>
            <a:ext cx="1494046" cy="1175159"/>
          </a:xfrm>
          <a:prstGeom prst="rect">
            <a:avLst/>
          </a:prstGeom>
        </p:spPr>
      </p:pic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ítulo 1">
            <a:extLst>
              <a:ext uri="{FF2B5EF4-FFF2-40B4-BE49-F238E27FC236}">
                <a16:creationId xmlns:a16="http://schemas.microsoft.com/office/drawing/2014/main" id="{F969902A-4CD5-4D71-9CB3-8D2F6F1FCCC5}"/>
              </a:ext>
            </a:extLst>
          </p:cNvPr>
          <p:cNvSpPr txBox="1">
            <a:spLocks/>
          </p:cNvSpPr>
          <p:nvPr/>
        </p:nvSpPr>
        <p:spPr>
          <a:xfrm>
            <a:off x="195943" y="78620"/>
            <a:ext cx="11782697" cy="9934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109637E-D6A6-34B5-1DFA-4F01BD216968}"/>
              </a:ext>
            </a:extLst>
          </p:cNvPr>
          <p:cNvSpPr txBox="1">
            <a:spLocks/>
          </p:cNvSpPr>
          <p:nvPr/>
        </p:nvSpPr>
        <p:spPr>
          <a:xfrm>
            <a:off x="4661734" y="1583547"/>
            <a:ext cx="5995451" cy="271119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400">
                <a:solidFill>
                  <a:schemeClr val="bg1"/>
                </a:solidFill>
                <a:latin typeface="Barlow" panose="00000500000000000000" pitchFamily="2" charset="0"/>
              </a:rPr>
              <a:t>Dúvidas?</a:t>
            </a:r>
            <a:br>
              <a:rPr lang="pt-BR" sz="240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400">
                <a:solidFill>
                  <a:schemeClr val="bg1"/>
                </a:solidFill>
                <a:latin typeface="Barlow" panose="00000500000000000000" pitchFamily="2" charset="0"/>
              </a:rPr>
              <a:t>      47 98825-1982</a:t>
            </a:r>
          </a:p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400">
                <a:solidFill>
                  <a:schemeClr val="bg1"/>
                </a:solidFill>
                <a:latin typeface="Barlow" panose="00000500000000000000" pitchFamily="2" charset="0"/>
              </a:rPr>
              <a:t>       linkedin.com/in/</a:t>
            </a:r>
            <a:r>
              <a:rPr lang="pt-BR" sz="2400" err="1">
                <a:solidFill>
                  <a:schemeClr val="bg1"/>
                </a:solidFill>
                <a:latin typeface="Barlow" panose="00000500000000000000" pitchFamily="2" charset="0"/>
              </a:rPr>
              <a:t>emerson-tavares</a:t>
            </a:r>
            <a:endParaRPr lang="pt-BR" sz="240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Barlow" panose="00000500000000000000" pitchFamily="2" charset="0"/>
              </a:rPr>
              <a:t>Emerson Tavares, </a:t>
            </a:r>
            <a:r>
              <a:rPr lang="pt-BR" sz="2400">
                <a:solidFill>
                  <a:schemeClr val="bg1"/>
                </a:solidFill>
                <a:latin typeface="Barlow" panose="00000500000000000000" pitchFamily="2" charset="0"/>
              </a:rPr>
              <a:t>Head Eng. Software</a:t>
            </a:r>
          </a:p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endParaRPr lang="pt-BR" sz="240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1EA7D9-C744-4F78-C626-6550A099D7D8}"/>
              </a:ext>
            </a:extLst>
          </p:cNvPr>
          <p:cNvSpPr txBox="1">
            <a:spLocks/>
          </p:cNvSpPr>
          <p:nvPr/>
        </p:nvSpPr>
        <p:spPr>
          <a:xfrm>
            <a:off x="4661734" y="524660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 SemiBold" panose="00000700000000000000" pitchFamily="2" charset="0"/>
              </a:rPr>
              <a:t>Muito obrigado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7" name="Imagem 9" descr="Ícone&#10;&#10;Descrição gerada automaticamente">
            <a:extLst>
              <a:ext uri="{FF2B5EF4-FFF2-40B4-BE49-F238E27FC236}">
                <a16:creationId xmlns:a16="http://schemas.microsoft.com/office/drawing/2014/main" id="{044A30B1-87EA-5DF1-3D1C-5E80B9DF6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1552" y="2082504"/>
            <a:ext cx="282709" cy="282709"/>
          </a:xfrm>
          <a:prstGeom prst="rect">
            <a:avLst/>
          </a:prstGeom>
        </p:spPr>
      </p:pic>
      <p:pic>
        <p:nvPicPr>
          <p:cNvPr id="8" name="Imagem 11" descr="Ícone&#10;&#10;Descrição gerada automaticamente">
            <a:extLst>
              <a:ext uri="{FF2B5EF4-FFF2-40B4-BE49-F238E27FC236}">
                <a16:creationId xmlns:a16="http://schemas.microsoft.com/office/drawing/2014/main" id="{0409E20B-88B7-F147-450F-4D957FA353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0841" y="2669309"/>
            <a:ext cx="355505" cy="3555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EC60C-C53B-B091-3A13-F11F3027CEEE}"/>
              </a:ext>
            </a:extLst>
          </p:cNvPr>
          <p:cNvGrpSpPr/>
          <p:nvPr/>
        </p:nvGrpSpPr>
        <p:grpSpPr>
          <a:xfrm>
            <a:off x="4661734" y="4184073"/>
            <a:ext cx="2143619" cy="2143619"/>
            <a:chOff x="4661734" y="4184073"/>
            <a:chExt cx="2143619" cy="21436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E199DDD-F98A-2674-186D-A4A97300D811}"/>
                </a:ext>
              </a:extLst>
            </p:cNvPr>
            <p:cNvSpPr/>
            <p:nvPr/>
          </p:nvSpPr>
          <p:spPr>
            <a:xfrm>
              <a:off x="4661734" y="4184073"/>
              <a:ext cx="2143619" cy="2143619"/>
            </a:xfrm>
            <a:prstGeom prst="roundRect">
              <a:avLst>
                <a:gd name="adj" fmla="val 80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chemeClr val="bg1"/>
                </a:solidFill>
              </a:endParaRPr>
            </a:p>
          </p:txBody>
        </p:sp>
        <p:pic>
          <p:nvPicPr>
            <p:cNvPr id="9" name="Imagem 13">
              <a:extLst>
                <a:ext uri="{FF2B5EF4-FFF2-40B4-BE49-F238E27FC236}">
                  <a16:creationId xmlns:a16="http://schemas.microsoft.com/office/drawing/2014/main" id="{40A97D96-D1ED-00A6-21C1-586F01157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13965" y="4333285"/>
              <a:ext cx="1824662" cy="184265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EEA6F-FB77-DA02-399A-27417E1875A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7908" t="225" r="17121" b="-225"/>
          <a:stretch/>
        </p:blipFill>
        <p:spPr>
          <a:xfrm>
            <a:off x="550816" y="546197"/>
            <a:ext cx="3783348" cy="5845216"/>
          </a:xfrm>
          <a:prstGeom prst="roundRect">
            <a:avLst>
              <a:gd name="adj" fmla="val 3972"/>
            </a:avLst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4885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1">
            <a:extLst>
              <a:ext uri="{FF2B5EF4-FFF2-40B4-BE49-F238E27FC236}">
                <a16:creationId xmlns:a16="http://schemas.microsoft.com/office/drawing/2014/main" id="{845EF484-D81B-9027-3514-63AEC6D5E86F}"/>
              </a:ext>
            </a:extLst>
          </p:cNvPr>
          <p:cNvSpPr/>
          <p:nvPr/>
        </p:nvSpPr>
        <p:spPr>
          <a:xfrm>
            <a:off x="-12356" y="-12357"/>
            <a:ext cx="12215242" cy="68843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E7441F"/>
              </a:gs>
              <a:gs pos="26000">
                <a:srgbClr val="E73D2E"/>
              </a:gs>
              <a:gs pos="100000">
                <a:srgbClr val="E621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ítulo 1">
            <a:extLst>
              <a:ext uri="{FF2B5EF4-FFF2-40B4-BE49-F238E27FC236}">
                <a16:creationId xmlns:a16="http://schemas.microsoft.com/office/drawing/2014/main" id="{F969902A-4CD5-4D71-9CB3-8D2F6F1FCCC5}"/>
              </a:ext>
            </a:extLst>
          </p:cNvPr>
          <p:cNvSpPr txBox="1">
            <a:spLocks/>
          </p:cNvSpPr>
          <p:nvPr/>
        </p:nvSpPr>
        <p:spPr>
          <a:xfrm>
            <a:off x="195943" y="78620"/>
            <a:ext cx="11782697" cy="9934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42BC2B1-9D79-2289-052D-D56F75C9A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039121"/>
            <a:ext cx="1235065" cy="2939143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5E2B293-2787-AF0B-E0F0-4877AFC0273A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9F6CCB3F-1842-DA17-73C6-1BFB438D3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338F077-54B8-27A3-DEA3-1E3332FDFD8B}"/>
              </a:ext>
            </a:extLst>
          </p:cNvPr>
          <p:cNvSpPr txBox="1">
            <a:spLocks/>
          </p:cNvSpPr>
          <p:nvPr/>
        </p:nvSpPr>
        <p:spPr>
          <a:xfrm>
            <a:off x="1542180" y="3399848"/>
            <a:ext cx="5662184" cy="863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Emerson Tavares – Head Eng. Software </a:t>
            </a: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nstech</a:t>
            </a:r>
            <a:endParaRPr lang="pt-BR" sz="2400" b="0" i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AB6327-0D71-F2F3-C688-C325BC6135AF}"/>
              </a:ext>
            </a:extLst>
          </p:cNvPr>
          <p:cNvSpPr txBox="1">
            <a:spLocks/>
          </p:cNvSpPr>
          <p:nvPr/>
        </p:nvSpPr>
        <p:spPr>
          <a:xfrm>
            <a:off x="1608229" y="2932292"/>
            <a:ext cx="8663410" cy="4967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SemiBold" panose="00000700000000000000" pitchFamily="2" charset="0"/>
              </a:rPr>
              <a:t>O futuro com o DORA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8E09244-69A6-444E-A412-C14AA857B931}"/>
              </a:ext>
            </a:extLst>
          </p:cNvPr>
          <p:cNvSpPr txBox="1">
            <a:spLocks/>
          </p:cNvSpPr>
          <p:nvPr/>
        </p:nvSpPr>
        <p:spPr>
          <a:xfrm>
            <a:off x="2438401" y="2337349"/>
            <a:ext cx="7075054" cy="293914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A </a:t>
            </a: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nstech</a:t>
            </a: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precisa de uma forma de entender em que nível as empresas do grupo estão, </a:t>
            </a:r>
            <a:r>
              <a:rPr lang="pt-BR" sz="2000" b="1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enxergar os gargalos e agir para suportar sua evolução</a:t>
            </a: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, permitindo assim contribuir ainda mais no nosso sonho grande: Mudar o mundo através da logística. Por isso estamos adotando o </a:t>
            </a:r>
            <a:r>
              <a:rPr lang="pt-BR" sz="2000" b="1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DORA</a:t>
            </a: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como nosso </a:t>
            </a:r>
            <a:r>
              <a:rPr lang="pt-BR" sz="2000" b="1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guia oficial </a:t>
            </a: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nessa jornada.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Antes de falar do DORA, vamos refletir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7E1E53-14AA-575A-BF83-B03B3E9BFB26}"/>
              </a:ext>
            </a:extLst>
          </p:cNvPr>
          <p:cNvSpPr txBox="1">
            <a:spLocks/>
          </p:cNvSpPr>
          <p:nvPr/>
        </p:nvSpPr>
        <p:spPr>
          <a:xfrm>
            <a:off x="562785" y="1262572"/>
            <a:ext cx="10391541" cy="390979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Você em algum momento já parou para se perguntar o que poderia fazer diferente em sua estrutura para ganhar maior qualidade e produtividade?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Já teve algum problema em trabalhar com pacotes grandes de versões em produção?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Precisa dar visibilidade e foco em seus produtos?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Como manter seu time engajado e focado em suas metas?</a:t>
            </a:r>
          </a:p>
        </p:txBody>
      </p:sp>
    </p:spTree>
    <p:extLst>
      <p:ext uri="{BB962C8B-B14F-4D97-AF65-F5344CB8AC3E}">
        <p14:creationId xmlns:p14="http://schemas.microsoft.com/office/powerpoint/2010/main" val="88919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é o 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7E1E53-14AA-575A-BF83-B03B3E9BFB26}"/>
              </a:ext>
            </a:extLst>
          </p:cNvPr>
          <p:cNvSpPr txBox="1">
            <a:spLocks/>
          </p:cNvSpPr>
          <p:nvPr/>
        </p:nvSpPr>
        <p:spPr>
          <a:xfrm>
            <a:off x="562785" y="1262572"/>
            <a:ext cx="10391541" cy="390979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Dora é um estudo que levou 6 anos de pesquisa e dados, com mais de 32 mil profissionais de todo o mundo, e fornece uma ótima visão das melhores práticas e como impulsionar o alto desempenho do time na entrega de software.</a:t>
            </a:r>
          </a:p>
          <a:p>
            <a:pPr fontAlgn="base">
              <a:lnSpc>
                <a:spcPct val="110000"/>
              </a:lnSpc>
              <a:spcBef>
                <a:spcPts val="1800"/>
              </a:spcBef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Os pesquisadores compararam empresas com desempenho de elite às empresas com baixo desempenho e descobriram que, em média, as empresas com desempenho de elite tinham: 208 vezes mais implantações de código frequentes, tempo de execução 106 vezes mais rápido desde a conclusão do código até a implantação, recuperação de incidentes 2.604 vezes mais rápida e taxa de falha de alteração 7 vezes menor</a:t>
            </a: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03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8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é o 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03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261213D-BF1D-DCD9-D073-AB3A3821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6" y="1477978"/>
            <a:ext cx="5535170" cy="51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8609A2-F6DA-F632-B4E1-25F5B35F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315" y="1404826"/>
            <a:ext cx="4175729" cy="53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Porque o                       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7E1E53-14AA-575A-BF83-B03B3E9BFB26}"/>
              </a:ext>
            </a:extLst>
          </p:cNvPr>
          <p:cNvSpPr txBox="1">
            <a:spLocks/>
          </p:cNvSpPr>
          <p:nvPr/>
        </p:nvSpPr>
        <p:spPr>
          <a:xfrm>
            <a:off x="562785" y="1262572"/>
            <a:ext cx="10391541" cy="361422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O DORA trata suas capacidades focadas em: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Técnica (12)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Processos (5)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Métricas (5)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Cultura (4)</a:t>
            </a:r>
          </a:p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Desta maneira você poderá entender onde está o seu gargalo e aplicar as capacidades em cima da sua necessidade.</a:t>
            </a: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03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pic>
        <p:nvPicPr>
          <p:cNvPr id="13" name="Picture 12" descr="DORA research program">
            <a:extLst>
              <a:ext uri="{FF2B5EF4-FFF2-40B4-BE49-F238E27FC236}">
                <a16:creationId xmlns:a16="http://schemas.microsoft.com/office/drawing/2014/main" id="{679FEEA8-2F79-EF1F-578F-A1D88B7C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52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6EB336-4364-EE08-73F6-E151F68D0C62}"/>
              </a:ext>
            </a:extLst>
          </p:cNvPr>
          <p:cNvGrpSpPr/>
          <p:nvPr/>
        </p:nvGrpSpPr>
        <p:grpSpPr>
          <a:xfrm>
            <a:off x="435215" y="1324081"/>
            <a:ext cx="11082543" cy="5103460"/>
            <a:chOff x="233680" y="1035304"/>
            <a:chExt cx="12123726" cy="5582920"/>
          </a:xfrm>
        </p:grpSpPr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161B5985-A324-DC17-4DB9-62B906339D46}"/>
                </a:ext>
              </a:extLst>
            </p:cNvPr>
            <p:cNvSpPr/>
            <p:nvPr/>
          </p:nvSpPr>
          <p:spPr>
            <a:xfrm>
              <a:off x="233680" y="10353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Version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control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16" name="Oval 42">
              <a:extLst>
                <a:ext uri="{FF2B5EF4-FFF2-40B4-BE49-F238E27FC236}">
                  <a16:creationId xmlns:a16="http://schemas.microsoft.com/office/drawing/2014/main" id="{CBDB18BC-5B72-C823-15F9-E959C00221DE}"/>
                </a:ext>
              </a:extLst>
            </p:cNvPr>
            <p:cNvSpPr/>
            <p:nvPr/>
          </p:nvSpPr>
          <p:spPr>
            <a:xfrm>
              <a:off x="1717040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Trunk-based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development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17" name="Oval 43">
              <a:extLst>
                <a:ext uri="{FF2B5EF4-FFF2-40B4-BE49-F238E27FC236}">
                  <a16:creationId xmlns:a16="http://schemas.microsoft.com/office/drawing/2014/main" id="{481CBB8F-6FFF-4A14-CD70-1CBC45EE8250}"/>
                </a:ext>
              </a:extLst>
            </p:cNvPr>
            <p:cNvSpPr/>
            <p:nvPr/>
          </p:nvSpPr>
          <p:spPr>
            <a:xfrm>
              <a:off x="3200400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Continuous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integration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18" name="Oval 44">
              <a:extLst>
                <a:ext uri="{FF2B5EF4-FFF2-40B4-BE49-F238E27FC236}">
                  <a16:creationId xmlns:a16="http://schemas.microsoft.com/office/drawing/2014/main" id="{8415E36C-4A47-40CD-DEF0-7C2B89FB3E6A}"/>
                </a:ext>
              </a:extLst>
            </p:cNvPr>
            <p:cNvSpPr/>
            <p:nvPr/>
          </p:nvSpPr>
          <p:spPr>
            <a:xfrm>
              <a:off x="4683760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>
                  <a:solidFill>
                    <a:schemeClr val="tx1"/>
                  </a:solidFill>
                </a:rPr>
                <a:t>Deployment </a:t>
              </a:r>
              <a:r>
                <a:rPr lang="pt-BR" sz="1100" err="1">
                  <a:solidFill>
                    <a:schemeClr val="tx1"/>
                  </a:solidFill>
                </a:rPr>
                <a:t>automation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844470BC-27C7-A34F-EABC-F54097066D6B}"/>
                </a:ext>
              </a:extLst>
            </p:cNvPr>
            <p:cNvSpPr/>
            <p:nvPr/>
          </p:nvSpPr>
          <p:spPr>
            <a:xfrm>
              <a:off x="6167120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Continuous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testing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0" name="Oval 46">
              <a:extLst>
                <a:ext uri="{FF2B5EF4-FFF2-40B4-BE49-F238E27FC236}">
                  <a16:creationId xmlns:a16="http://schemas.microsoft.com/office/drawing/2014/main" id="{E68C4DC7-EA73-18CB-DAE4-4F7DF6C73D31}"/>
                </a:ext>
              </a:extLst>
            </p:cNvPr>
            <p:cNvSpPr/>
            <p:nvPr/>
          </p:nvSpPr>
          <p:spPr>
            <a:xfrm>
              <a:off x="7650480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Continuous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>
                  <a:solidFill>
                    <a:schemeClr val="tx1"/>
                  </a:solidFill>
                </a:rPr>
                <a:t>delivery</a:t>
              </a:r>
            </a:p>
          </p:txBody>
        </p:sp>
        <p:sp>
          <p:nvSpPr>
            <p:cNvPr id="21" name="Oval 47">
              <a:extLst>
                <a:ext uri="{FF2B5EF4-FFF2-40B4-BE49-F238E27FC236}">
                  <a16:creationId xmlns:a16="http://schemas.microsoft.com/office/drawing/2014/main" id="{31CC2DA6-C590-1740-4E97-5AB1197DF760}"/>
                </a:ext>
              </a:extLst>
            </p:cNvPr>
            <p:cNvSpPr/>
            <p:nvPr/>
          </p:nvSpPr>
          <p:spPr>
            <a:xfrm>
              <a:off x="9113522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Architecture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3" name="Oval 48">
              <a:extLst>
                <a:ext uri="{FF2B5EF4-FFF2-40B4-BE49-F238E27FC236}">
                  <a16:creationId xmlns:a16="http://schemas.microsoft.com/office/drawing/2014/main" id="{1FF30E2B-DC8A-2D9E-1B13-2B06C3A194F6}"/>
                </a:ext>
              </a:extLst>
            </p:cNvPr>
            <p:cNvSpPr/>
            <p:nvPr/>
          </p:nvSpPr>
          <p:spPr>
            <a:xfrm>
              <a:off x="10512556" y="108610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Version</a:t>
              </a:r>
              <a:r>
                <a:rPr lang="pt-BR" sz="1100">
                  <a:solidFill>
                    <a:schemeClr val="tx1"/>
                  </a:solidFill>
                </a:rPr>
                <a:t> Test data management</a:t>
              </a:r>
            </a:p>
          </p:txBody>
        </p:sp>
        <p:sp>
          <p:nvSpPr>
            <p:cNvPr id="24" name="Oval 49">
              <a:extLst>
                <a:ext uri="{FF2B5EF4-FFF2-40B4-BE49-F238E27FC236}">
                  <a16:creationId xmlns:a16="http://schemas.microsoft.com/office/drawing/2014/main" id="{79E2540E-CC4D-3DDF-0AFB-41742C531104}"/>
                </a:ext>
              </a:extLst>
            </p:cNvPr>
            <p:cNvSpPr/>
            <p:nvPr/>
          </p:nvSpPr>
          <p:spPr>
            <a:xfrm>
              <a:off x="284476" y="246786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Shifting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left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on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security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5" name="Oval 50">
              <a:extLst>
                <a:ext uri="{FF2B5EF4-FFF2-40B4-BE49-F238E27FC236}">
                  <a16:creationId xmlns:a16="http://schemas.microsoft.com/office/drawing/2014/main" id="{37E208F0-DAFB-46DD-1095-1039E5FDF865}"/>
                </a:ext>
              </a:extLst>
            </p:cNvPr>
            <p:cNvSpPr/>
            <p:nvPr/>
          </p:nvSpPr>
          <p:spPr>
            <a:xfrm>
              <a:off x="1767836" y="251866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Database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change</a:t>
              </a:r>
              <a:r>
                <a:rPr lang="pt-BR" sz="1100">
                  <a:solidFill>
                    <a:schemeClr val="tx1"/>
                  </a:solidFill>
                </a:rPr>
                <a:t> management</a:t>
              </a: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06517960-6E92-E37C-B2DC-6B6DA6655441}"/>
                </a:ext>
              </a:extLst>
            </p:cNvPr>
            <p:cNvSpPr/>
            <p:nvPr/>
          </p:nvSpPr>
          <p:spPr>
            <a:xfrm>
              <a:off x="3251196" y="246786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infrastructure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7" name="Oval 52">
              <a:extLst>
                <a:ext uri="{FF2B5EF4-FFF2-40B4-BE49-F238E27FC236}">
                  <a16:creationId xmlns:a16="http://schemas.microsoft.com/office/drawing/2014/main" id="{60293DFE-61C6-1F35-1A4F-78B4D728E3FE}"/>
                </a:ext>
              </a:extLst>
            </p:cNvPr>
            <p:cNvSpPr/>
            <p:nvPr/>
          </p:nvSpPr>
          <p:spPr>
            <a:xfrm>
              <a:off x="4734556" y="2467864"/>
              <a:ext cx="1330960" cy="1330960"/>
            </a:xfrm>
            <a:prstGeom prst="ellipse">
              <a:avLst/>
            </a:prstGeom>
            <a:solidFill>
              <a:srgbClr val="2EB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Code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Maintainabil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ty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8" name="Oval 53">
              <a:extLst>
                <a:ext uri="{FF2B5EF4-FFF2-40B4-BE49-F238E27FC236}">
                  <a16:creationId xmlns:a16="http://schemas.microsoft.com/office/drawing/2014/main" id="{D9D39530-8EB9-44CA-C37B-A8AB5D263211}"/>
                </a:ext>
              </a:extLst>
            </p:cNvPr>
            <p:cNvSpPr/>
            <p:nvPr/>
          </p:nvSpPr>
          <p:spPr>
            <a:xfrm>
              <a:off x="6217916" y="2467864"/>
              <a:ext cx="1330960" cy="133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>
                  <a:solidFill>
                    <a:schemeClr val="tx1"/>
                  </a:solidFill>
                </a:rPr>
                <a:t>Team </a:t>
              </a:r>
              <a:r>
                <a:rPr lang="pt-BR" sz="1100" err="1">
                  <a:solidFill>
                    <a:schemeClr val="tx1"/>
                  </a:solidFill>
                </a:rPr>
                <a:t>experimentation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29" name="Oval 54">
              <a:extLst>
                <a:ext uri="{FF2B5EF4-FFF2-40B4-BE49-F238E27FC236}">
                  <a16:creationId xmlns:a16="http://schemas.microsoft.com/office/drawing/2014/main" id="{9D8BB9A4-DEA1-6815-0BB0-7F7F8980634D}"/>
                </a:ext>
              </a:extLst>
            </p:cNvPr>
            <p:cNvSpPr/>
            <p:nvPr/>
          </p:nvSpPr>
          <p:spPr>
            <a:xfrm>
              <a:off x="7701276" y="2467864"/>
              <a:ext cx="1330960" cy="133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Version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Streamlining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change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approval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0" name="Oval 55">
              <a:extLst>
                <a:ext uri="{FF2B5EF4-FFF2-40B4-BE49-F238E27FC236}">
                  <a16:creationId xmlns:a16="http://schemas.microsoft.com/office/drawing/2014/main" id="{D8F478E9-837E-04AA-8370-631428C32FE2}"/>
                </a:ext>
              </a:extLst>
            </p:cNvPr>
            <p:cNvSpPr/>
            <p:nvPr/>
          </p:nvSpPr>
          <p:spPr>
            <a:xfrm>
              <a:off x="9164318" y="2467864"/>
              <a:ext cx="1330960" cy="133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Customer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>
                  <a:solidFill>
                    <a:schemeClr val="tx1"/>
                  </a:solidFill>
                </a:rPr>
                <a:t>feedback</a:t>
              </a:r>
            </a:p>
          </p:txBody>
        </p:sp>
        <p:sp>
          <p:nvSpPr>
            <p:cNvPr id="31" name="Oval 56">
              <a:extLst>
                <a:ext uri="{FF2B5EF4-FFF2-40B4-BE49-F238E27FC236}">
                  <a16:creationId xmlns:a16="http://schemas.microsoft.com/office/drawing/2014/main" id="{B69C4427-8A1E-8540-C720-4C62890CAD6E}"/>
                </a:ext>
              </a:extLst>
            </p:cNvPr>
            <p:cNvSpPr/>
            <p:nvPr/>
          </p:nvSpPr>
          <p:spPr>
            <a:xfrm>
              <a:off x="10572496" y="2467864"/>
              <a:ext cx="1330960" cy="133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chemeClr val="tx1"/>
                  </a:solidFill>
                </a:rPr>
                <a:t>Visibility of work in the value stream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2" name="Oval 57">
              <a:extLst>
                <a:ext uri="{FF2B5EF4-FFF2-40B4-BE49-F238E27FC236}">
                  <a16:creationId xmlns:a16="http://schemas.microsoft.com/office/drawing/2014/main" id="{20A2945E-8846-9D8C-0874-3D1A0DCA588F}"/>
                </a:ext>
              </a:extLst>
            </p:cNvPr>
            <p:cNvSpPr/>
            <p:nvPr/>
          </p:nvSpPr>
          <p:spPr>
            <a:xfrm>
              <a:off x="284476" y="3872992"/>
              <a:ext cx="1330960" cy="133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Working</a:t>
              </a:r>
              <a:r>
                <a:rPr lang="pt-BR" sz="1100">
                  <a:solidFill>
                    <a:schemeClr val="tx1"/>
                  </a:solidFill>
                </a:rPr>
                <a:t> in </a:t>
              </a:r>
              <a:r>
                <a:rPr lang="pt-BR" sz="1100" err="1">
                  <a:solidFill>
                    <a:schemeClr val="tx1"/>
                  </a:solidFill>
                </a:rPr>
                <a:t>small</a:t>
              </a:r>
              <a:r>
                <a:rPr lang="pt-BR" sz="1100">
                  <a:solidFill>
                    <a:schemeClr val="tx1"/>
                  </a:solidFill>
                </a:rPr>
                <a:t> batches</a:t>
              </a:r>
            </a:p>
          </p:txBody>
        </p:sp>
        <p:sp>
          <p:nvSpPr>
            <p:cNvPr id="33" name="Oval 58">
              <a:extLst>
                <a:ext uri="{FF2B5EF4-FFF2-40B4-BE49-F238E27FC236}">
                  <a16:creationId xmlns:a16="http://schemas.microsoft.com/office/drawing/2014/main" id="{0589A2C5-42F7-7BD6-BDA5-CA68F5AA66A4}"/>
                </a:ext>
              </a:extLst>
            </p:cNvPr>
            <p:cNvSpPr/>
            <p:nvPr/>
          </p:nvSpPr>
          <p:spPr>
            <a:xfrm>
              <a:off x="1767836" y="3872992"/>
              <a:ext cx="1330960" cy="1330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chemeClr val="tx1"/>
                  </a:solidFill>
                </a:rPr>
                <a:t>Monitoring systems to inform business decisions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4" name="Oval 59">
              <a:extLst>
                <a:ext uri="{FF2B5EF4-FFF2-40B4-BE49-F238E27FC236}">
                  <a16:creationId xmlns:a16="http://schemas.microsoft.com/office/drawing/2014/main" id="{E17EA9B5-D1E8-EAAB-0863-F9A291A9C282}"/>
                </a:ext>
              </a:extLst>
            </p:cNvPr>
            <p:cNvSpPr/>
            <p:nvPr/>
          </p:nvSpPr>
          <p:spPr>
            <a:xfrm>
              <a:off x="3251196" y="3872992"/>
              <a:ext cx="1330960" cy="1330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Proactive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failure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notification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5" name="Oval 60">
              <a:extLst>
                <a:ext uri="{FF2B5EF4-FFF2-40B4-BE49-F238E27FC236}">
                  <a16:creationId xmlns:a16="http://schemas.microsoft.com/office/drawing/2014/main" id="{07AFC799-F9DD-FC27-9D06-E9C0790F4133}"/>
                </a:ext>
              </a:extLst>
            </p:cNvPr>
            <p:cNvSpPr/>
            <p:nvPr/>
          </p:nvSpPr>
          <p:spPr>
            <a:xfrm>
              <a:off x="4734556" y="3872992"/>
              <a:ext cx="1330960" cy="1330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Work</a:t>
              </a:r>
              <a:r>
                <a:rPr lang="pt-BR" sz="1100">
                  <a:solidFill>
                    <a:schemeClr val="tx1"/>
                  </a:solidFill>
                </a:rPr>
                <a:t> in </a:t>
              </a:r>
              <a:r>
                <a:rPr lang="pt-BR" sz="1100" err="1">
                  <a:solidFill>
                    <a:schemeClr val="tx1"/>
                  </a:solidFill>
                </a:rPr>
                <a:t>process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limits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6" name="Oval 61">
              <a:extLst>
                <a:ext uri="{FF2B5EF4-FFF2-40B4-BE49-F238E27FC236}">
                  <a16:creationId xmlns:a16="http://schemas.microsoft.com/office/drawing/2014/main" id="{166299E0-BBE0-5C72-54E6-30B1F40D1D99}"/>
                </a:ext>
              </a:extLst>
            </p:cNvPr>
            <p:cNvSpPr/>
            <p:nvPr/>
          </p:nvSpPr>
          <p:spPr>
            <a:xfrm>
              <a:off x="6217916" y="3872992"/>
              <a:ext cx="1330960" cy="1330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>
                  <a:solidFill>
                    <a:schemeClr val="tx1"/>
                  </a:solidFill>
                </a:rPr>
                <a:t>Visual management </a:t>
              </a:r>
              <a:r>
                <a:rPr lang="pt-BR" sz="1100" err="1">
                  <a:solidFill>
                    <a:schemeClr val="tx1"/>
                  </a:solidFill>
                </a:rPr>
                <a:t>capabilities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7" name="Oval 62">
              <a:extLst>
                <a:ext uri="{FF2B5EF4-FFF2-40B4-BE49-F238E27FC236}">
                  <a16:creationId xmlns:a16="http://schemas.microsoft.com/office/drawing/2014/main" id="{D00A6866-7654-16FB-4ECD-A4D2C2354E96}"/>
                </a:ext>
              </a:extLst>
            </p:cNvPr>
            <p:cNvSpPr/>
            <p:nvPr/>
          </p:nvSpPr>
          <p:spPr>
            <a:xfrm>
              <a:off x="7701276" y="3872992"/>
              <a:ext cx="1330960" cy="13309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Monitoring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and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observability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8" name="Oval 63">
              <a:extLst>
                <a:ext uri="{FF2B5EF4-FFF2-40B4-BE49-F238E27FC236}">
                  <a16:creationId xmlns:a16="http://schemas.microsoft.com/office/drawing/2014/main" id="{71AA6C7D-6BED-67B0-078B-955CEB3FE1E8}"/>
                </a:ext>
              </a:extLst>
            </p:cNvPr>
            <p:cNvSpPr/>
            <p:nvPr/>
          </p:nvSpPr>
          <p:spPr>
            <a:xfrm>
              <a:off x="9164318" y="3872992"/>
              <a:ext cx="1330960" cy="13309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Job</a:t>
              </a:r>
              <a:endParaRPr lang="pt-BR" sz="1100">
                <a:solidFill>
                  <a:schemeClr val="tx1"/>
                </a:solidFill>
              </a:endParaRP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Satisfaction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39" name="Oval 64">
              <a:extLst>
                <a:ext uri="{FF2B5EF4-FFF2-40B4-BE49-F238E27FC236}">
                  <a16:creationId xmlns:a16="http://schemas.microsoft.com/office/drawing/2014/main" id="{5E5C4183-1C1D-2D22-C6A0-A97CE8C9AFCF}"/>
                </a:ext>
              </a:extLst>
            </p:cNvPr>
            <p:cNvSpPr/>
            <p:nvPr/>
          </p:nvSpPr>
          <p:spPr>
            <a:xfrm>
              <a:off x="10572496" y="3872992"/>
              <a:ext cx="1330960" cy="13309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Westrum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organizational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culture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40" name="Oval 65">
              <a:extLst>
                <a:ext uri="{FF2B5EF4-FFF2-40B4-BE49-F238E27FC236}">
                  <a16:creationId xmlns:a16="http://schemas.microsoft.com/office/drawing/2014/main" id="{17C935B4-ED21-3785-8B07-B8E641375B8D}"/>
                </a:ext>
              </a:extLst>
            </p:cNvPr>
            <p:cNvSpPr/>
            <p:nvPr/>
          </p:nvSpPr>
          <p:spPr>
            <a:xfrm>
              <a:off x="304794" y="5287264"/>
              <a:ext cx="1330960" cy="13309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culture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sp>
          <p:nvSpPr>
            <p:cNvPr id="41" name="Oval 66">
              <a:extLst>
                <a:ext uri="{FF2B5EF4-FFF2-40B4-BE49-F238E27FC236}">
                  <a16:creationId xmlns:a16="http://schemas.microsoft.com/office/drawing/2014/main" id="{EEE0F6B1-F674-C5F0-4CE7-37F3481B0D0F}"/>
                </a:ext>
              </a:extLst>
            </p:cNvPr>
            <p:cNvSpPr/>
            <p:nvPr/>
          </p:nvSpPr>
          <p:spPr>
            <a:xfrm>
              <a:off x="1767836" y="5287264"/>
              <a:ext cx="1330960" cy="13309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100" err="1">
                  <a:solidFill>
                    <a:schemeClr val="tx1"/>
                  </a:solidFill>
                </a:rPr>
                <a:t>Transformational</a:t>
              </a:r>
              <a:r>
                <a:rPr lang="pt-BR" sz="1100">
                  <a:solidFill>
                    <a:schemeClr val="tx1"/>
                  </a:solidFill>
                </a:rPr>
                <a:t> </a:t>
              </a:r>
              <a:r>
                <a:rPr lang="pt-BR" sz="1100" err="1">
                  <a:solidFill>
                    <a:schemeClr val="tx1"/>
                  </a:solidFill>
                </a:rPr>
                <a:t>leadership</a:t>
              </a:r>
              <a:endParaRPr lang="pt-BR" sz="1100">
                <a:solidFill>
                  <a:schemeClr val="tx1"/>
                </a:solidFill>
              </a:endParaRPr>
            </a:p>
          </p:txBody>
        </p:sp>
        <p:grpSp>
          <p:nvGrpSpPr>
            <p:cNvPr id="42" name="Group 91">
              <a:extLst>
                <a:ext uri="{FF2B5EF4-FFF2-40B4-BE49-F238E27FC236}">
                  <a16:creationId xmlns:a16="http://schemas.microsoft.com/office/drawing/2014/main" id="{A557FC68-6C84-6DA4-B127-3CC80527A744}"/>
                </a:ext>
              </a:extLst>
            </p:cNvPr>
            <p:cNvGrpSpPr/>
            <p:nvPr/>
          </p:nvGrpSpPr>
          <p:grpSpPr>
            <a:xfrm>
              <a:off x="6671570" y="5578856"/>
              <a:ext cx="5685836" cy="794833"/>
              <a:chOff x="4810736" y="5280978"/>
              <a:chExt cx="5487914" cy="794833"/>
            </a:xfrm>
          </p:grpSpPr>
          <p:grpSp>
            <p:nvGrpSpPr>
              <p:cNvPr id="43" name="Group 86">
                <a:extLst>
                  <a:ext uri="{FF2B5EF4-FFF2-40B4-BE49-F238E27FC236}">
                    <a16:creationId xmlns:a16="http://schemas.microsoft.com/office/drawing/2014/main" id="{69D81F52-6A01-4825-9355-4584D81D9E9C}"/>
                  </a:ext>
                </a:extLst>
              </p:cNvPr>
              <p:cNvGrpSpPr/>
              <p:nvPr/>
            </p:nvGrpSpPr>
            <p:grpSpPr>
              <a:xfrm>
                <a:off x="4810736" y="5305326"/>
                <a:ext cx="2594610" cy="370361"/>
                <a:chOff x="2433316" y="6424563"/>
                <a:chExt cx="2594610" cy="370361"/>
              </a:xfrm>
            </p:grpSpPr>
            <p:sp>
              <p:nvSpPr>
                <p:cNvPr id="53" name="Oval 67">
                  <a:extLst>
                    <a:ext uri="{FF2B5EF4-FFF2-40B4-BE49-F238E27FC236}">
                      <a16:creationId xmlns:a16="http://schemas.microsoft.com/office/drawing/2014/main" id="{C3579C65-18FC-F637-A7F2-00FBF5DBDE07}"/>
                    </a:ext>
                  </a:extLst>
                </p:cNvPr>
                <p:cNvSpPr/>
                <p:nvPr/>
              </p:nvSpPr>
              <p:spPr>
                <a:xfrm>
                  <a:off x="2433316" y="6484769"/>
                  <a:ext cx="254000" cy="254000"/>
                </a:xfrm>
                <a:prstGeom prst="ellipse">
                  <a:avLst/>
                </a:prstGeom>
                <a:solidFill>
                  <a:srgbClr val="2EB3C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72">
                  <a:extLst>
                    <a:ext uri="{FF2B5EF4-FFF2-40B4-BE49-F238E27FC236}">
                      <a16:creationId xmlns:a16="http://schemas.microsoft.com/office/drawing/2014/main" id="{73985AB5-4F98-D1BE-9CB7-4C79053BF4F6}"/>
                    </a:ext>
                  </a:extLst>
                </p:cNvPr>
                <p:cNvSpPr txBox="1"/>
                <p:nvPr/>
              </p:nvSpPr>
              <p:spPr>
                <a:xfrm flipH="1">
                  <a:off x="2665725" y="6424563"/>
                  <a:ext cx="2362201" cy="370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600" err="1">
                      <a:solidFill>
                        <a:schemeClr val="bg1"/>
                      </a:solidFill>
                    </a:rPr>
                    <a:t>Technical</a:t>
                  </a:r>
                  <a:r>
                    <a:rPr lang="pt-BR" sz="16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1600" err="1">
                      <a:solidFill>
                        <a:schemeClr val="bg1"/>
                      </a:solidFill>
                    </a:rPr>
                    <a:t>Capabilities</a:t>
                  </a:r>
                  <a:endParaRPr lang="pt-BR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4" name="Group 88">
                <a:extLst>
                  <a:ext uri="{FF2B5EF4-FFF2-40B4-BE49-F238E27FC236}">
                    <a16:creationId xmlns:a16="http://schemas.microsoft.com/office/drawing/2014/main" id="{95B82DA3-D410-5A99-559D-FBABBF34F33B}"/>
                  </a:ext>
                </a:extLst>
              </p:cNvPr>
              <p:cNvGrpSpPr/>
              <p:nvPr/>
            </p:nvGrpSpPr>
            <p:grpSpPr>
              <a:xfrm>
                <a:off x="4810736" y="5705450"/>
                <a:ext cx="2237788" cy="370361"/>
                <a:chOff x="4810736" y="6404243"/>
                <a:chExt cx="2237788" cy="370361"/>
              </a:xfrm>
            </p:grpSpPr>
            <p:sp>
              <p:nvSpPr>
                <p:cNvPr id="51" name="Oval 69">
                  <a:extLst>
                    <a:ext uri="{FF2B5EF4-FFF2-40B4-BE49-F238E27FC236}">
                      <a16:creationId xmlns:a16="http://schemas.microsoft.com/office/drawing/2014/main" id="{03A24E7C-BAC3-A56C-FA14-DEFD88ADCF99}"/>
                    </a:ext>
                  </a:extLst>
                </p:cNvPr>
                <p:cNvSpPr/>
                <p:nvPr/>
              </p:nvSpPr>
              <p:spPr>
                <a:xfrm>
                  <a:off x="4810736" y="6450995"/>
                  <a:ext cx="254000" cy="254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73">
                  <a:extLst>
                    <a:ext uri="{FF2B5EF4-FFF2-40B4-BE49-F238E27FC236}">
                      <a16:creationId xmlns:a16="http://schemas.microsoft.com/office/drawing/2014/main" id="{82ADE1E2-394F-0559-88D6-B68F17A3D7A4}"/>
                    </a:ext>
                  </a:extLst>
                </p:cNvPr>
                <p:cNvSpPr txBox="1"/>
                <p:nvPr/>
              </p:nvSpPr>
              <p:spPr>
                <a:xfrm flipH="1">
                  <a:off x="5019036" y="6404243"/>
                  <a:ext cx="2029488" cy="370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600" err="1">
                      <a:solidFill>
                        <a:schemeClr val="bg1"/>
                      </a:solidFill>
                    </a:rPr>
                    <a:t>Process</a:t>
                  </a:r>
                  <a:r>
                    <a:rPr lang="pt-BR" sz="16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1600" err="1">
                      <a:solidFill>
                        <a:schemeClr val="bg1"/>
                      </a:solidFill>
                    </a:rPr>
                    <a:t>Capabilities</a:t>
                  </a:r>
                  <a:endParaRPr lang="pt-BR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 89">
                <a:extLst>
                  <a:ext uri="{FF2B5EF4-FFF2-40B4-BE49-F238E27FC236}">
                    <a16:creationId xmlns:a16="http://schemas.microsoft.com/office/drawing/2014/main" id="{24DB755A-156D-AF70-EF9E-1FCAE12CA997}"/>
                  </a:ext>
                </a:extLst>
              </p:cNvPr>
              <p:cNvGrpSpPr/>
              <p:nvPr/>
            </p:nvGrpSpPr>
            <p:grpSpPr>
              <a:xfrm>
                <a:off x="7355799" y="5280978"/>
                <a:ext cx="2942851" cy="370361"/>
                <a:chOff x="7061212" y="6410375"/>
                <a:chExt cx="2942851" cy="370361"/>
              </a:xfrm>
            </p:grpSpPr>
            <p:sp>
              <p:nvSpPr>
                <p:cNvPr id="49" name="Oval 70">
                  <a:extLst>
                    <a:ext uri="{FF2B5EF4-FFF2-40B4-BE49-F238E27FC236}">
                      <a16:creationId xmlns:a16="http://schemas.microsoft.com/office/drawing/2014/main" id="{8109C37A-EC7E-B8F8-B053-E287393D5D2B}"/>
                    </a:ext>
                  </a:extLst>
                </p:cNvPr>
                <p:cNvSpPr/>
                <p:nvPr/>
              </p:nvSpPr>
              <p:spPr>
                <a:xfrm>
                  <a:off x="7061212" y="6461155"/>
                  <a:ext cx="248920" cy="2489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Box 74">
                  <a:extLst>
                    <a:ext uri="{FF2B5EF4-FFF2-40B4-BE49-F238E27FC236}">
                      <a16:creationId xmlns:a16="http://schemas.microsoft.com/office/drawing/2014/main" id="{AF03839D-C683-DF87-F9DF-8963A441B375}"/>
                    </a:ext>
                  </a:extLst>
                </p:cNvPr>
                <p:cNvSpPr txBox="1"/>
                <p:nvPr/>
              </p:nvSpPr>
              <p:spPr>
                <a:xfrm flipH="1">
                  <a:off x="7292346" y="6410375"/>
                  <a:ext cx="2711717" cy="370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600" err="1">
                      <a:solidFill>
                        <a:schemeClr val="bg1"/>
                      </a:solidFill>
                    </a:rPr>
                    <a:t>Measurement</a:t>
                  </a:r>
                  <a:r>
                    <a:rPr lang="pt-BR" sz="16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1600" err="1">
                      <a:solidFill>
                        <a:schemeClr val="bg1"/>
                      </a:solidFill>
                    </a:rPr>
                    <a:t>Capabilities</a:t>
                  </a:r>
                  <a:endParaRPr lang="pt-BR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" name="Group 90">
                <a:extLst>
                  <a:ext uri="{FF2B5EF4-FFF2-40B4-BE49-F238E27FC236}">
                    <a16:creationId xmlns:a16="http://schemas.microsoft.com/office/drawing/2014/main" id="{9917309A-8D8F-B984-2817-DB106B883952}"/>
                  </a:ext>
                </a:extLst>
              </p:cNvPr>
              <p:cNvGrpSpPr/>
              <p:nvPr/>
            </p:nvGrpSpPr>
            <p:grpSpPr>
              <a:xfrm>
                <a:off x="7354562" y="5699770"/>
                <a:ext cx="2520954" cy="370361"/>
                <a:chOff x="9839958" y="6336566"/>
                <a:chExt cx="2520954" cy="370361"/>
              </a:xfrm>
            </p:grpSpPr>
            <p:sp>
              <p:nvSpPr>
                <p:cNvPr id="47" name="Oval 71">
                  <a:extLst>
                    <a:ext uri="{FF2B5EF4-FFF2-40B4-BE49-F238E27FC236}">
                      <a16:creationId xmlns:a16="http://schemas.microsoft.com/office/drawing/2014/main" id="{BB461731-FF75-EC02-6117-07D14DEAB7DD}"/>
                    </a:ext>
                  </a:extLst>
                </p:cNvPr>
                <p:cNvSpPr/>
                <p:nvPr/>
              </p:nvSpPr>
              <p:spPr>
                <a:xfrm>
                  <a:off x="9839958" y="6380480"/>
                  <a:ext cx="274320" cy="2743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75">
                  <a:extLst>
                    <a:ext uri="{FF2B5EF4-FFF2-40B4-BE49-F238E27FC236}">
                      <a16:creationId xmlns:a16="http://schemas.microsoft.com/office/drawing/2014/main" id="{4DD43132-19D1-AFF0-71E7-07695D76FA9F}"/>
                    </a:ext>
                  </a:extLst>
                </p:cNvPr>
                <p:cNvSpPr txBox="1"/>
                <p:nvPr/>
              </p:nvSpPr>
              <p:spPr>
                <a:xfrm flipH="1">
                  <a:off x="10082528" y="6336566"/>
                  <a:ext cx="2278384" cy="370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pt-BR" sz="1600">
                      <a:solidFill>
                        <a:schemeClr val="bg1"/>
                      </a:solidFill>
                    </a:rPr>
                    <a:t>Cultural </a:t>
                  </a:r>
                  <a:r>
                    <a:rPr lang="pt-BR" sz="1600" err="1">
                      <a:solidFill>
                        <a:schemeClr val="bg1"/>
                      </a:solidFill>
                    </a:rPr>
                    <a:t>Capabilities</a:t>
                  </a:r>
                  <a:endParaRPr lang="pt-BR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5" name="Title 5">
            <a:extLst>
              <a:ext uri="{FF2B5EF4-FFF2-40B4-BE49-F238E27FC236}">
                <a16:creationId xmlns:a16="http://schemas.microsoft.com/office/drawing/2014/main" id="{5E1B3CAE-E6E6-953F-BFC4-8AC740E19783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7789057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Capacidades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3">
            <a:extLst>
              <a:ext uri="{FF2B5EF4-FFF2-40B4-BE49-F238E27FC236}">
                <a16:creationId xmlns:a16="http://schemas.microsoft.com/office/drawing/2014/main" id="{35A8508A-A498-5C5F-0BA3-09ECC7FB5C52}"/>
              </a:ext>
            </a:extLst>
          </p:cNvPr>
          <p:cNvSpPr/>
          <p:nvPr/>
        </p:nvSpPr>
        <p:spPr>
          <a:xfrm>
            <a:off x="-11392" y="-40742"/>
            <a:ext cx="12257740" cy="6912719"/>
          </a:xfrm>
          <a:prstGeom prst="roundRect">
            <a:avLst>
              <a:gd name="adj" fmla="val 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err="1">
                <a:solidFill>
                  <a:schemeClr val="tx1"/>
                </a:solidFill>
              </a:rPr>
              <a:t>v</a:t>
            </a:r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70C95A7-3AF9-4F36-A469-3EEFAB14B0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70C95A7-3AF9-4F36-A469-3EEFAB14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áfico 5">
            <a:extLst>
              <a:ext uri="{FF2B5EF4-FFF2-40B4-BE49-F238E27FC236}">
                <a16:creationId xmlns:a16="http://schemas.microsoft.com/office/drawing/2014/main" id="{4B32DDE7-91E3-393F-DC7B-2F56AE84A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2431" y="2094304"/>
            <a:ext cx="1440909" cy="3429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0FFD1D-EE69-175A-4088-7D383F1F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9821" y="5523304"/>
            <a:ext cx="3223811" cy="3223811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A28B8C-E0CB-8609-F1EB-7F0DC0E6EC37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>
            <a:extLst>
              <a:ext uri="{FF2B5EF4-FFF2-40B4-BE49-F238E27FC236}">
                <a16:creationId xmlns:a16="http://schemas.microsoft.com/office/drawing/2014/main" id="{1538DBCD-6BBE-E948-3A8B-59C324B3E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2DE07C0F-2ECF-ADCA-065A-DBE18CCD3EC5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queremos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7E1E53-14AA-575A-BF83-B03B3E9BFB26}"/>
              </a:ext>
            </a:extLst>
          </p:cNvPr>
          <p:cNvSpPr txBox="1">
            <a:spLocks/>
          </p:cNvSpPr>
          <p:nvPr/>
        </p:nvSpPr>
        <p:spPr>
          <a:xfrm>
            <a:off x="562785" y="2841988"/>
            <a:ext cx="10391541" cy="361422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Para isto iremos focar em 4 pontos: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Frequência de entrega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Lead time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Tempo de ação sobre problemas em produção</a:t>
            </a:r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Percentual de problemas nas atualizações</a:t>
            </a:r>
          </a:p>
        </p:txBody>
      </p:sp>
      <p:pic>
        <p:nvPicPr>
          <p:cNvPr id="2" name="Picture 1" descr="DORA research program">
            <a:extLst>
              <a:ext uri="{FF2B5EF4-FFF2-40B4-BE49-F238E27FC236}">
                <a16:creationId xmlns:a16="http://schemas.microsoft.com/office/drawing/2014/main" id="{2C879BEE-7C1F-1AF8-2DBA-9BE94CF8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8" y="224289"/>
            <a:ext cx="1797681" cy="68836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D664912-E5FD-03C0-5DA3-478FF6A97D5B}"/>
              </a:ext>
            </a:extLst>
          </p:cNvPr>
          <p:cNvSpPr txBox="1">
            <a:spLocks/>
          </p:cNvSpPr>
          <p:nvPr/>
        </p:nvSpPr>
        <p:spPr>
          <a:xfrm>
            <a:off x="2305469" y="1404009"/>
            <a:ext cx="5952654" cy="53684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Produzir software com qualidade e produtividade</a:t>
            </a:r>
          </a:p>
        </p:txBody>
      </p:sp>
      <p:pic>
        <p:nvPicPr>
          <p:cNvPr id="13" name="Imagem 5" descr="Texto&#10;&#10;Descrição gerada automaticamente">
            <a:extLst>
              <a:ext uri="{FF2B5EF4-FFF2-40B4-BE49-F238E27FC236}">
                <a16:creationId xmlns:a16="http://schemas.microsoft.com/office/drawing/2014/main" id="{ECF7C2D9-B360-359A-85D1-0340578F6A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814" y="1069279"/>
            <a:ext cx="1494046" cy="1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68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Barlow</vt:lpstr>
      <vt:lpstr>Barlow SemiBold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Cunha</dc:creator>
  <cp:lastModifiedBy>Filipe Cunha</cp:lastModifiedBy>
  <cp:revision>1</cp:revision>
  <dcterms:created xsi:type="dcterms:W3CDTF">2022-11-03T16:56:53Z</dcterms:created>
  <dcterms:modified xsi:type="dcterms:W3CDTF">2022-11-03T16:57:51Z</dcterms:modified>
</cp:coreProperties>
</file>