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oppi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oppins-bold.fntdata"/><Relationship Id="rId16" Type="http://schemas.openxmlformats.org/officeDocument/2006/relationships/font" Target="fonts/Poppi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oppins-boldItalic.fntdata"/><Relationship Id="rId6" Type="http://schemas.openxmlformats.org/officeDocument/2006/relationships/slide" Target="slides/slide1.xml"/><Relationship Id="rId18" Type="http://schemas.openxmlformats.org/officeDocument/2006/relationships/font" Target="fonts/Poppi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736e8469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g1736e84693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736e846933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1736e846933_0_5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736e84693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g1736e846933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736e84693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g1736e846933_0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54f1c6c4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154f1c6c4a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736e846933_0_7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1736e846933_0_7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54f1c6c4a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154f1c6c4ac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54f1c6c4a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154f1c6c4ac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7376c9048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17376c9048c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54f1c6c4a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154f1c6c4ac_0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/>
        </p:nvSpPr>
        <p:spPr>
          <a:xfrm>
            <a:off x="8361407" y="4812600"/>
            <a:ext cx="67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600">
                <a:solidFill>
                  <a:srgbClr val="0C0C0C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sz="600">
              <a:solidFill>
                <a:srgbClr val="0C0C0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Text&#10;&#10;Description automatically generated with medium confidence" id="52" name="Google Shape;5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9987" y="198604"/>
            <a:ext cx="1027236" cy="369806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1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4"/>
          <p:cNvPicPr preferRelativeResize="0"/>
          <p:nvPr/>
        </p:nvPicPr>
        <p:blipFill rotWithShape="1">
          <a:blip r:embed="rId3">
            <a:alphaModFix/>
          </a:blip>
          <a:srcRect b="826" l="0" r="0" t="835"/>
          <a:stretch/>
        </p:blipFill>
        <p:spPr>
          <a:xfrm>
            <a:off x="0" y="25"/>
            <a:ext cx="9144000" cy="55546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4"/>
          <p:cNvSpPr txBox="1"/>
          <p:nvPr/>
        </p:nvSpPr>
        <p:spPr>
          <a:xfrm>
            <a:off x="8361407" y="4812600"/>
            <a:ext cx="67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388865" y="1596967"/>
            <a:ext cx="85758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7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TI do Zero ao Pro</a:t>
            </a:r>
            <a:endParaRPr b="1" sz="7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1350" y="200975"/>
            <a:ext cx="1783450" cy="707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3"/>
          <p:cNvPicPr preferRelativeResize="0"/>
          <p:nvPr/>
        </p:nvPicPr>
        <p:blipFill rotWithShape="1">
          <a:blip r:embed="rId3">
            <a:alphaModFix/>
          </a:blip>
          <a:srcRect b="826" l="0" r="0" t="835"/>
          <a:stretch/>
        </p:blipFill>
        <p:spPr>
          <a:xfrm>
            <a:off x="0" y="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3"/>
          <p:cNvSpPr txBox="1"/>
          <p:nvPr/>
        </p:nvSpPr>
        <p:spPr>
          <a:xfrm>
            <a:off x="311221" y="4550550"/>
            <a:ext cx="47955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</a:pPr>
            <a:r>
              <a:rPr lang="pt-BR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https://www.linkedin.com/in/pedrobrocaldi/</a:t>
            </a:r>
            <a:endParaRPr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9" name="Google Shape;149;p23"/>
          <p:cNvSpPr txBox="1"/>
          <p:nvPr/>
        </p:nvSpPr>
        <p:spPr>
          <a:xfrm>
            <a:off x="311216" y="765151"/>
            <a:ext cx="4272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Obrigado!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0" name="Google Shape;150;p23"/>
          <p:cNvSpPr/>
          <p:nvPr/>
        </p:nvSpPr>
        <p:spPr>
          <a:xfrm>
            <a:off x="432932" y="3262609"/>
            <a:ext cx="825900" cy="825900"/>
          </a:xfrm>
          <a:prstGeom prst="ellipse">
            <a:avLst/>
          </a:prstGeom>
          <a:solidFill>
            <a:srgbClr val="D8D8D8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9975" y="179763"/>
            <a:ext cx="1027250" cy="40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3"/>
          <p:cNvPicPr preferRelativeResize="0"/>
          <p:nvPr>
            <p:ph idx="2" type="pic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2931" y="3262600"/>
            <a:ext cx="825900" cy="8259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8361407" y="4812600"/>
            <a:ext cx="67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800" u="none" cap="none" strike="noStrike">
                <a:solidFill>
                  <a:srgbClr val="0C0C0C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b="0" i="0" sz="800" u="none" cap="none" strike="noStrike">
              <a:solidFill>
                <a:srgbClr val="0C0C0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Text&#10;&#10;Description automatically generated with medium confidence" id="67" name="Google Shape;6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9987" y="198604"/>
            <a:ext cx="1027236" cy="369806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311225" y="765150"/>
            <a:ext cx="39837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Descrição do tema do módulo: </a:t>
            </a:r>
            <a:r>
              <a:rPr b="1" lang="pt-BR" sz="2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Pensamento computacional e os primeiros passos no TI</a:t>
            </a:r>
            <a:endParaRPr b="1" sz="21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4834600" y="846873"/>
            <a:ext cx="21453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Pensamento Computacional</a:t>
            </a:r>
            <a:endParaRPr sz="1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Icon&#10;&#10;Description automatically generated with medium confidence" id="70" name="Google Shape;7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3438" y="888747"/>
            <a:ext cx="191151" cy="1911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&#10;&#10;Description automatically generated with medium confidence" id="71" name="Google Shape;7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3438" y="1614225"/>
            <a:ext cx="191151" cy="1911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&#10;&#10;Description automatically generated with medium confidence" id="72" name="Google Shape;7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3438" y="2339706"/>
            <a:ext cx="191151" cy="1911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&#10;&#10;Description automatically generated with medium confidence" id="73" name="Google Shape;7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3438" y="3066658"/>
            <a:ext cx="191151" cy="1911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&#10;&#10;Description automatically generated with medium confidence" id="74" name="Google Shape;7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3438" y="3789034"/>
            <a:ext cx="191151" cy="19115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4834600" y="1612748"/>
            <a:ext cx="21453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Ambientes e Projetos</a:t>
            </a:r>
            <a:endParaRPr sz="1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4834600" y="2298548"/>
            <a:ext cx="2145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Algoritmos</a:t>
            </a:r>
            <a:endParaRPr b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4834600" y="3039073"/>
            <a:ext cx="2145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Planejamento de projeto</a:t>
            </a:r>
            <a:endParaRPr b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4834600" y="3761448"/>
            <a:ext cx="2145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Primeiro código</a:t>
            </a:r>
            <a:endParaRPr b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6"/>
          <p:cNvPicPr preferRelativeResize="0"/>
          <p:nvPr/>
        </p:nvPicPr>
        <p:blipFill rotWithShape="1">
          <a:blip r:embed="rId3">
            <a:alphaModFix/>
          </a:blip>
          <a:srcRect b="826" l="0" r="0" t="835"/>
          <a:stretch/>
        </p:blipFill>
        <p:spPr>
          <a:xfrm>
            <a:off x="0" y="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8361407" y="4812600"/>
            <a:ext cx="67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sz="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311224" y="765150"/>
            <a:ext cx="67167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Primeiro código</a:t>
            </a:r>
            <a:endParaRPr b="1"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432932" y="3262609"/>
            <a:ext cx="825900" cy="825900"/>
          </a:xfrm>
          <a:prstGeom prst="ellipse">
            <a:avLst/>
          </a:prstGeom>
          <a:solidFill>
            <a:srgbClr val="D8D8D8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9975" y="179775"/>
            <a:ext cx="1027250" cy="40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8770" r="28775" t="0"/>
          <a:stretch/>
        </p:blipFill>
        <p:spPr>
          <a:xfrm>
            <a:off x="0" y="0"/>
            <a:ext cx="34938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4106950" y="1746300"/>
            <a:ext cx="4947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Bibliotecas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Icon&#10;&#10;Description automatically generated with medium confidence" id="94" name="Google Shape;9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8678" y="1833134"/>
            <a:ext cx="191151" cy="19115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/>
        </p:nvSpPr>
        <p:spPr>
          <a:xfrm>
            <a:off x="4106950" y="2429975"/>
            <a:ext cx="4947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Funções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Icon&#10;&#10;Description automatically generated with medium confidence" id="96" name="Google Shape;9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8678" y="2476172"/>
            <a:ext cx="191151" cy="19115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4106950" y="3119213"/>
            <a:ext cx="4947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Função (Main)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Icon&#10;&#10;Description automatically generated with medium confidence" id="98" name="Google Shape;9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8678" y="3206047"/>
            <a:ext cx="191151" cy="19115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/>
        </p:nvSpPr>
        <p:spPr>
          <a:xfrm>
            <a:off x="73125" y="1833000"/>
            <a:ext cx="3368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pt-BR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Esteira de projeto</a:t>
            </a:r>
            <a:endParaRPr b="1"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/>
        </p:nvSpPr>
        <p:spPr>
          <a:xfrm>
            <a:off x="8361407" y="4812600"/>
            <a:ext cx="67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>
                <a:solidFill>
                  <a:srgbClr val="0C0C0C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sz="800">
              <a:solidFill>
                <a:srgbClr val="0C0C0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Text&#10;&#10;Description automatically generated with medium confidence" id="105" name="Google Shape;10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9987" y="198604"/>
            <a:ext cx="1027236" cy="369806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/>
        </p:nvSpPr>
        <p:spPr>
          <a:xfrm>
            <a:off x="311224" y="765150"/>
            <a:ext cx="7608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Bibliotecas</a:t>
            </a:r>
            <a:endParaRPr b="1" sz="30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593075" y="1544250"/>
            <a:ext cx="38295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Bibliotecas na nossa vida, são locais onde reunem muita informação, como livros e revistas. É um local onde pessoas vão buscar informações. O conceito </a:t>
            </a:r>
            <a:r>
              <a:rPr b="1" lang="pt-BR" sz="1800">
                <a:solidFill>
                  <a:schemeClr val="dk1"/>
                </a:solidFill>
              </a:rPr>
              <a:t>é o</a:t>
            </a:r>
            <a:r>
              <a:rPr lang="pt-BR" sz="1800">
                <a:solidFill>
                  <a:schemeClr val="dk1"/>
                </a:solidFill>
              </a:rPr>
              <a:t> mesmo em </a:t>
            </a:r>
            <a:r>
              <a:rPr b="1" lang="pt-BR" sz="1800">
                <a:solidFill>
                  <a:schemeClr val="dk1"/>
                </a:solidFill>
              </a:rPr>
              <a:t>programação</a:t>
            </a:r>
            <a:r>
              <a:rPr lang="pt-BR" sz="1800">
                <a:solidFill>
                  <a:schemeClr val="dk1"/>
                </a:solidFill>
              </a:rPr>
              <a:t>. Portanto, trata-se de uma coleção de recursos usados por programa de computador.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7525" y="1300563"/>
            <a:ext cx="2542375" cy="254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/>
        </p:nvSpPr>
        <p:spPr>
          <a:xfrm>
            <a:off x="593075" y="4377275"/>
            <a:ext cx="514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#include &lt;stdio.h&gt; //biblioteca de comunicação com o usuário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9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8770" r="28775" t="0"/>
          <a:stretch/>
        </p:blipFill>
        <p:spPr>
          <a:xfrm>
            <a:off x="0" y="0"/>
            <a:ext cx="34938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/>
        </p:nvSpPr>
        <p:spPr>
          <a:xfrm>
            <a:off x="73125" y="1833000"/>
            <a:ext cx="3368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pt-BR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Outros exemplos de bibliotecas</a:t>
            </a:r>
            <a:endParaRPr b="1"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3905250" y="1401900"/>
            <a:ext cx="49728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#include &lt;stdio.h&gt; //biblioteca de comunicação com o usuário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#include &lt;stdlib.h&gt; //biblioteca de alocação de espaço em memória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#include &lt;locale.h&gt; //biblioteca de alocações de texto por região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#include &lt;string.h&gt; //biblioteca responsável pela criação de strings</a:t>
            </a:r>
            <a:endParaRPr/>
          </a:p>
        </p:txBody>
      </p:sp>
      <p:sp>
        <p:nvSpPr>
          <p:cNvPr id="117" name="Google Shape;117;p19"/>
          <p:cNvSpPr txBox="1"/>
          <p:nvPr/>
        </p:nvSpPr>
        <p:spPr>
          <a:xfrm>
            <a:off x="5027100" y="4761175"/>
            <a:ext cx="3581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00"/>
              <a:t>Só lembrando</a:t>
            </a:r>
            <a:r>
              <a:rPr lang="pt-BR" sz="600"/>
              <a:t> que são só</a:t>
            </a:r>
            <a:r>
              <a:rPr lang="pt-BR" sz="600"/>
              <a:t> exemplos pessoal, a utilização delas, vamos criar no decorrer do curso</a:t>
            </a:r>
            <a:endParaRPr sz="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/>
        </p:nvSpPr>
        <p:spPr>
          <a:xfrm>
            <a:off x="8361407" y="4812600"/>
            <a:ext cx="67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>
                <a:solidFill>
                  <a:srgbClr val="0C0C0C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sz="800">
              <a:solidFill>
                <a:srgbClr val="0C0C0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Text&#10;&#10;Description automatically generated with medium confidence" id="123" name="Google Shape;12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9987" y="198604"/>
            <a:ext cx="1027236" cy="36980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0"/>
          <p:cNvSpPr txBox="1"/>
          <p:nvPr/>
        </p:nvSpPr>
        <p:spPr>
          <a:xfrm>
            <a:off x="311224" y="765150"/>
            <a:ext cx="7608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Funções</a:t>
            </a:r>
            <a:endParaRPr b="1" sz="30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593075" y="1877625"/>
            <a:ext cx="30834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A ideia básica de uma função, implementada em alguma linguagem de programação, é </a:t>
            </a:r>
            <a:r>
              <a:rPr b="1" lang="pt-BR" sz="1800">
                <a:solidFill>
                  <a:schemeClr val="dk1"/>
                </a:solidFill>
              </a:rPr>
              <a:t>encapsular </a:t>
            </a:r>
            <a:r>
              <a:rPr lang="pt-BR" sz="1800">
                <a:solidFill>
                  <a:schemeClr val="dk1"/>
                </a:solidFill>
              </a:rPr>
              <a:t>ou </a:t>
            </a:r>
            <a:r>
              <a:rPr b="1" lang="pt-BR" sz="1800">
                <a:solidFill>
                  <a:schemeClr val="dk1"/>
                </a:solidFill>
              </a:rPr>
              <a:t>agrupar </a:t>
            </a:r>
            <a:r>
              <a:rPr lang="pt-BR" sz="1800">
                <a:solidFill>
                  <a:schemeClr val="dk1"/>
                </a:solidFill>
              </a:rPr>
              <a:t>um código que poderá ser chamado por qualquer outro trecho do programa.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4375" y="1651668"/>
            <a:ext cx="3083401" cy="2135407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0"/>
          <p:cNvSpPr txBox="1"/>
          <p:nvPr/>
        </p:nvSpPr>
        <p:spPr>
          <a:xfrm>
            <a:off x="593075" y="44450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exemplo: </a:t>
            </a:r>
            <a:r>
              <a:rPr lang="pt-BR"/>
              <a:t>int main()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8770" r="28775" t="0"/>
          <a:stretch/>
        </p:blipFill>
        <p:spPr>
          <a:xfrm>
            <a:off x="0" y="0"/>
            <a:ext cx="34938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1"/>
          <p:cNvSpPr txBox="1"/>
          <p:nvPr/>
        </p:nvSpPr>
        <p:spPr>
          <a:xfrm>
            <a:off x="73125" y="1833000"/>
            <a:ext cx="3368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pt-BR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Tipos/exemplos de funções</a:t>
            </a:r>
            <a:endParaRPr b="1"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4069300" y="1509750"/>
            <a:ext cx="30000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char exemplo()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int </a:t>
            </a:r>
            <a:r>
              <a:rPr lang="pt-BR">
                <a:solidFill>
                  <a:schemeClr val="dk1"/>
                </a:solidFill>
              </a:rPr>
              <a:t>exemplo()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float </a:t>
            </a:r>
            <a:r>
              <a:rPr lang="pt-BR">
                <a:solidFill>
                  <a:schemeClr val="dk1"/>
                </a:solidFill>
              </a:rPr>
              <a:t>exemplo()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void </a:t>
            </a:r>
            <a:r>
              <a:rPr lang="pt-BR">
                <a:solidFill>
                  <a:schemeClr val="dk1"/>
                </a:solidFill>
              </a:rPr>
              <a:t>exemplo()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double </a:t>
            </a:r>
            <a:r>
              <a:rPr lang="pt-BR">
                <a:solidFill>
                  <a:schemeClr val="dk1"/>
                </a:solidFill>
              </a:rPr>
              <a:t>exemplo()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/>
        </p:nvSpPr>
        <p:spPr>
          <a:xfrm>
            <a:off x="8361407" y="4812600"/>
            <a:ext cx="67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>
                <a:solidFill>
                  <a:srgbClr val="0C0C0C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sz="800">
              <a:solidFill>
                <a:srgbClr val="0C0C0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Text&#10;&#10;Description automatically generated with medium confidence" id="140" name="Google Shape;14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9987" y="198604"/>
            <a:ext cx="1027236" cy="369806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2"/>
          <p:cNvSpPr txBox="1"/>
          <p:nvPr/>
        </p:nvSpPr>
        <p:spPr>
          <a:xfrm>
            <a:off x="311224" y="765150"/>
            <a:ext cx="7608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Função main()</a:t>
            </a:r>
            <a:endParaRPr b="1" sz="30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2" name="Google Shape;142;p22"/>
          <p:cNvSpPr txBox="1"/>
          <p:nvPr/>
        </p:nvSpPr>
        <p:spPr>
          <a:xfrm>
            <a:off x="619525" y="1999350"/>
            <a:ext cx="75759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A main função serve como ponto de partida para a execução do programa. Em geral, ela controla a execução direcionando as chamadas para outras funções no programa.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No nosso programa, a função main é a responsável por armazenar o menu, pois é desse ponto que o usuário ativa as outras funções ou partes do programa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