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Pessoal\Site\content\post\2020-08-31%20liquidity%20ratios\balanco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Pessoal\Site\content\post\2020-09-02%20leverage%20ratios\balanco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Pessoal\Site\content\post\2020-09-02%20leverage%20ratios\balanco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pt-BR" sz="2800"/>
              <a:t>Magazine Luiza S.A. - Liquidity Ratios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'Bal. Patrim.'!$A$60</c:f>
              <c:strCache>
                <c:ptCount val="1"/>
                <c:pt idx="0">
                  <c:v>Cash ratio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'Bal. Patrim.'!$B$2:$AN$2</c:f>
              <c:strCache>
                <c:ptCount val="39"/>
                <c:pt idx="0">
                  <c:v>30/06/2020</c:v>
                </c:pt>
                <c:pt idx="1">
                  <c:v>31/03/2020</c:v>
                </c:pt>
                <c:pt idx="2">
                  <c:v>31/12/2019</c:v>
                </c:pt>
                <c:pt idx="3">
                  <c:v>30/09/2019</c:v>
                </c:pt>
                <c:pt idx="4">
                  <c:v>30/06/2019</c:v>
                </c:pt>
                <c:pt idx="5">
                  <c:v>31/03/2019</c:v>
                </c:pt>
                <c:pt idx="6">
                  <c:v>31/12/2018</c:v>
                </c:pt>
                <c:pt idx="7">
                  <c:v>30/09/2018</c:v>
                </c:pt>
                <c:pt idx="8">
                  <c:v>30/06/2018</c:v>
                </c:pt>
                <c:pt idx="9">
                  <c:v>31/03/2018</c:v>
                </c:pt>
                <c:pt idx="10">
                  <c:v>31/12/2017</c:v>
                </c:pt>
                <c:pt idx="11">
                  <c:v>30/09/2017</c:v>
                </c:pt>
                <c:pt idx="12">
                  <c:v>30/06/2017</c:v>
                </c:pt>
                <c:pt idx="13">
                  <c:v>31/03/2017</c:v>
                </c:pt>
                <c:pt idx="14">
                  <c:v>31/12/2016</c:v>
                </c:pt>
                <c:pt idx="15">
                  <c:v>30/09/2016</c:v>
                </c:pt>
                <c:pt idx="16">
                  <c:v>30/06/2016</c:v>
                </c:pt>
                <c:pt idx="17">
                  <c:v>31/03/2016</c:v>
                </c:pt>
                <c:pt idx="18">
                  <c:v>31/12/2015</c:v>
                </c:pt>
                <c:pt idx="19">
                  <c:v>30/09/2015</c:v>
                </c:pt>
                <c:pt idx="20">
                  <c:v>30/06/2015</c:v>
                </c:pt>
                <c:pt idx="21">
                  <c:v>31/03/2015</c:v>
                </c:pt>
                <c:pt idx="22">
                  <c:v>31/12/2014</c:v>
                </c:pt>
                <c:pt idx="23">
                  <c:v>30/09/2014</c:v>
                </c:pt>
                <c:pt idx="24">
                  <c:v>30/06/2014</c:v>
                </c:pt>
                <c:pt idx="25">
                  <c:v>31/03/2014</c:v>
                </c:pt>
                <c:pt idx="26">
                  <c:v>31/12/2013</c:v>
                </c:pt>
                <c:pt idx="27">
                  <c:v>30/09/2013</c:v>
                </c:pt>
                <c:pt idx="28">
                  <c:v>30/06/2013</c:v>
                </c:pt>
                <c:pt idx="29">
                  <c:v>31/03/2013</c:v>
                </c:pt>
                <c:pt idx="30">
                  <c:v>31/12/2012</c:v>
                </c:pt>
                <c:pt idx="31">
                  <c:v>30/09/2012</c:v>
                </c:pt>
                <c:pt idx="32">
                  <c:v>30/06/2012</c:v>
                </c:pt>
                <c:pt idx="33">
                  <c:v>31/03/2012</c:v>
                </c:pt>
                <c:pt idx="34">
                  <c:v>31/12/2011</c:v>
                </c:pt>
                <c:pt idx="35">
                  <c:v>30/09/2011</c:v>
                </c:pt>
                <c:pt idx="36">
                  <c:v>30/06/2011</c:v>
                </c:pt>
                <c:pt idx="37">
                  <c:v>31/03/2011</c:v>
                </c:pt>
                <c:pt idx="38">
                  <c:v>31/12/2010</c:v>
                </c:pt>
              </c:strCache>
            </c:strRef>
          </c:cat>
          <c:val>
            <c:numRef>
              <c:f>'Bal. Patrim.'!$B$60:$AN$60</c:f>
              <c:numCache>
                <c:formatCode>#,##0.00</c:formatCode>
                <c:ptCount val="39"/>
                <c:pt idx="0">
                  <c:v>0.11531773665189639</c:v>
                </c:pt>
                <c:pt idx="1">
                  <c:v>6.5779711206973818E-2</c:v>
                </c:pt>
                <c:pt idx="2">
                  <c:v>3.8205892520006168E-2</c:v>
                </c:pt>
                <c:pt idx="3">
                  <c:v>3.7869787959948498E-2</c:v>
                </c:pt>
                <c:pt idx="4">
                  <c:v>0.12582979670450511</c:v>
                </c:pt>
                <c:pt idx="5">
                  <c:v>6.4316196117676E-2</c:v>
                </c:pt>
                <c:pt idx="6">
                  <c:v>0.1111767852570239</c:v>
                </c:pt>
                <c:pt idx="7">
                  <c:v>0.11312250328288065</c:v>
                </c:pt>
                <c:pt idx="8">
                  <c:v>0.18270093405267784</c:v>
                </c:pt>
                <c:pt idx="9">
                  <c:v>0.21461065931059511</c:v>
                </c:pt>
                <c:pt idx="10">
                  <c:v>9.978322200793481E-2</c:v>
                </c:pt>
                <c:pt idx="11">
                  <c:v>5.211762773080101E-2</c:v>
                </c:pt>
                <c:pt idx="12">
                  <c:v>8.5962307229290782E-2</c:v>
                </c:pt>
                <c:pt idx="13">
                  <c:v>8.7565936395238034E-2</c:v>
                </c:pt>
                <c:pt idx="14">
                  <c:v>0.16314583183169198</c:v>
                </c:pt>
                <c:pt idx="15">
                  <c:v>7.97713797963059E-2</c:v>
                </c:pt>
                <c:pt idx="16">
                  <c:v>7.2766409759128667E-2</c:v>
                </c:pt>
                <c:pt idx="17">
                  <c:v>0.16624055876975041</c:v>
                </c:pt>
                <c:pt idx="18">
                  <c:v>0.21478673315394459</c:v>
                </c:pt>
                <c:pt idx="19">
                  <c:v>0.1363446923439568</c:v>
                </c:pt>
                <c:pt idx="20">
                  <c:v>0.12034927859925854</c:v>
                </c:pt>
                <c:pt idx="21">
                  <c:v>0.13818702275511374</c:v>
                </c:pt>
                <c:pt idx="22">
                  <c:v>0.14556861884223493</c:v>
                </c:pt>
                <c:pt idx="23">
                  <c:v>5.8872751987281223E-2</c:v>
                </c:pt>
                <c:pt idx="24">
                  <c:v>0.14191362637565469</c:v>
                </c:pt>
                <c:pt idx="25">
                  <c:v>9.5183187475590694E-2</c:v>
                </c:pt>
                <c:pt idx="26">
                  <c:v>0.11089847754603732</c:v>
                </c:pt>
                <c:pt idx="27">
                  <c:v>0.11635145079820877</c:v>
                </c:pt>
                <c:pt idx="28">
                  <c:v>8.1315419275774681E-2</c:v>
                </c:pt>
                <c:pt idx="29">
                  <c:v>7.9707791892366875E-2</c:v>
                </c:pt>
                <c:pt idx="30">
                  <c:v>0.11730700605497642</c:v>
                </c:pt>
                <c:pt idx="31">
                  <c:v>3.0819879890048602E-2</c:v>
                </c:pt>
                <c:pt idx="32">
                  <c:v>4.5675837056887471E-2</c:v>
                </c:pt>
                <c:pt idx="33">
                  <c:v>6.0905599964942679E-2</c:v>
                </c:pt>
                <c:pt idx="34">
                  <c:v>5.4660440212321415E-2</c:v>
                </c:pt>
                <c:pt idx="35">
                  <c:v>2.8682982003591938E-2</c:v>
                </c:pt>
                <c:pt idx="36">
                  <c:v>1.7613238639678001E-2</c:v>
                </c:pt>
                <c:pt idx="37">
                  <c:v>4.9548761920418086E-2</c:v>
                </c:pt>
                <c:pt idx="38">
                  <c:v>0.12244090114706419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33-4141-8412-7B7BBDEB58F1}"/>
            </c:ext>
          </c:extLst>
        </c:ser>
        <c:ser>
          <c:idx val="1"/>
          <c:order val="1"/>
          <c:tx>
            <c:strRef>
              <c:f>'Bal. Patrim.'!$A$61</c:f>
              <c:strCache>
                <c:ptCount val="1"/>
                <c:pt idx="0">
                  <c:v>Cash ratio (STI)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'Bal. Patrim.'!$B$2:$AN$2</c:f>
              <c:strCache>
                <c:ptCount val="39"/>
                <c:pt idx="0">
                  <c:v>30/06/2020</c:v>
                </c:pt>
                <c:pt idx="1">
                  <c:v>31/03/2020</c:v>
                </c:pt>
                <c:pt idx="2">
                  <c:v>31/12/2019</c:v>
                </c:pt>
                <c:pt idx="3">
                  <c:v>30/09/2019</c:v>
                </c:pt>
                <c:pt idx="4">
                  <c:v>30/06/2019</c:v>
                </c:pt>
                <c:pt idx="5">
                  <c:v>31/03/2019</c:v>
                </c:pt>
                <c:pt idx="6">
                  <c:v>31/12/2018</c:v>
                </c:pt>
                <c:pt idx="7">
                  <c:v>30/09/2018</c:v>
                </c:pt>
                <c:pt idx="8">
                  <c:v>30/06/2018</c:v>
                </c:pt>
                <c:pt idx="9">
                  <c:v>31/03/2018</c:v>
                </c:pt>
                <c:pt idx="10">
                  <c:v>31/12/2017</c:v>
                </c:pt>
                <c:pt idx="11">
                  <c:v>30/09/2017</c:v>
                </c:pt>
                <c:pt idx="12">
                  <c:v>30/06/2017</c:v>
                </c:pt>
                <c:pt idx="13">
                  <c:v>31/03/2017</c:v>
                </c:pt>
                <c:pt idx="14">
                  <c:v>31/12/2016</c:v>
                </c:pt>
                <c:pt idx="15">
                  <c:v>30/09/2016</c:v>
                </c:pt>
                <c:pt idx="16">
                  <c:v>30/06/2016</c:v>
                </c:pt>
                <c:pt idx="17">
                  <c:v>31/03/2016</c:v>
                </c:pt>
                <c:pt idx="18">
                  <c:v>31/12/2015</c:v>
                </c:pt>
                <c:pt idx="19">
                  <c:v>30/09/2015</c:v>
                </c:pt>
                <c:pt idx="20">
                  <c:v>30/06/2015</c:v>
                </c:pt>
                <c:pt idx="21">
                  <c:v>31/03/2015</c:v>
                </c:pt>
                <c:pt idx="22">
                  <c:v>31/12/2014</c:v>
                </c:pt>
                <c:pt idx="23">
                  <c:v>30/09/2014</c:v>
                </c:pt>
                <c:pt idx="24">
                  <c:v>30/06/2014</c:v>
                </c:pt>
                <c:pt idx="25">
                  <c:v>31/03/2014</c:v>
                </c:pt>
                <c:pt idx="26">
                  <c:v>31/12/2013</c:v>
                </c:pt>
                <c:pt idx="27">
                  <c:v>30/09/2013</c:v>
                </c:pt>
                <c:pt idx="28">
                  <c:v>30/06/2013</c:v>
                </c:pt>
                <c:pt idx="29">
                  <c:v>31/03/2013</c:v>
                </c:pt>
                <c:pt idx="30">
                  <c:v>31/12/2012</c:v>
                </c:pt>
                <c:pt idx="31">
                  <c:v>30/09/2012</c:v>
                </c:pt>
                <c:pt idx="32">
                  <c:v>30/06/2012</c:v>
                </c:pt>
                <c:pt idx="33">
                  <c:v>31/03/2012</c:v>
                </c:pt>
                <c:pt idx="34">
                  <c:v>31/12/2011</c:v>
                </c:pt>
                <c:pt idx="35">
                  <c:v>30/09/2011</c:v>
                </c:pt>
                <c:pt idx="36">
                  <c:v>30/06/2011</c:v>
                </c:pt>
                <c:pt idx="37">
                  <c:v>31/03/2011</c:v>
                </c:pt>
                <c:pt idx="38">
                  <c:v>31/12/2010</c:v>
                </c:pt>
              </c:strCache>
            </c:strRef>
          </c:cat>
          <c:val>
            <c:numRef>
              <c:f>'Bal. Patrim.'!$B$61:$AN$61</c:f>
              <c:numCache>
                <c:formatCode>#,##0.00</c:formatCode>
                <c:ptCount val="39"/>
                <c:pt idx="0">
                  <c:v>0.31165194455849671</c:v>
                </c:pt>
                <c:pt idx="1">
                  <c:v>0.44317937369087379</c:v>
                </c:pt>
                <c:pt idx="2">
                  <c:v>0.59404591430368148</c:v>
                </c:pt>
                <c:pt idx="3">
                  <c:v>7.8629059488829894E-2</c:v>
                </c:pt>
                <c:pt idx="4">
                  <c:v>0.21453456632957749</c:v>
                </c:pt>
                <c:pt idx="5">
                  <c:v>0.11198150600386593</c:v>
                </c:pt>
                <c:pt idx="6">
                  <c:v>0.18709839347890014</c:v>
                </c:pt>
                <c:pt idx="7">
                  <c:v>0.18162995887760042</c:v>
                </c:pt>
                <c:pt idx="8">
                  <c:v>0.23179343063134647</c:v>
                </c:pt>
                <c:pt idx="9">
                  <c:v>0.29748811572487882</c:v>
                </c:pt>
                <c:pt idx="10">
                  <c:v>0.40431466099081159</c:v>
                </c:pt>
                <c:pt idx="11">
                  <c:v>0.35662930115560443</c:v>
                </c:pt>
                <c:pt idx="12">
                  <c:v>0.27957039374001119</c:v>
                </c:pt>
                <c:pt idx="13">
                  <c:v>0.2665442856530208</c:v>
                </c:pt>
                <c:pt idx="14">
                  <c:v>0.38615481923351952</c:v>
                </c:pt>
                <c:pt idx="15">
                  <c:v>0.27258644453322928</c:v>
                </c:pt>
                <c:pt idx="16">
                  <c:v>0.24403188452874852</c:v>
                </c:pt>
                <c:pt idx="17">
                  <c:v>0.28841372585947667</c:v>
                </c:pt>
                <c:pt idx="18">
                  <c:v>0.387886125145675</c:v>
                </c:pt>
                <c:pt idx="19">
                  <c:v>0.27004556440140509</c:v>
                </c:pt>
                <c:pt idx="20">
                  <c:v>0.2468740013325513</c:v>
                </c:pt>
                <c:pt idx="21">
                  <c:v>0.30310133872230399</c:v>
                </c:pt>
                <c:pt idx="22">
                  <c:v>0.30484366037801358</c:v>
                </c:pt>
                <c:pt idx="23">
                  <c:v>0.25185457749888718</c:v>
                </c:pt>
                <c:pt idx="24">
                  <c:v>0.2820449904873108</c:v>
                </c:pt>
                <c:pt idx="25">
                  <c:v>0.21908622508852602</c:v>
                </c:pt>
                <c:pt idx="26">
                  <c:v>0.30526853864554482</c:v>
                </c:pt>
                <c:pt idx="27">
                  <c:v>0.30564874224714628</c:v>
                </c:pt>
                <c:pt idx="28">
                  <c:v>0.32955186561907401</c:v>
                </c:pt>
                <c:pt idx="29">
                  <c:v>0.32898753445426826</c:v>
                </c:pt>
                <c:pt idx="30">
                  <c:v>0.16588652735456283</c:v>
                </c:pt>
                <c:pt idx="31">
                  <c:v>0.11619996912596604</c:v>
                </c:pt>
                <c:pt idx="32">
                  <c:v>0.12871112562389483</c:v>
                </c:pt>
                <c:pt idx="33">
                  <c:v>0.1171700162936883</c:v>
                </c:pt>
                <c:pt idx="34">
                  <c:v>7.8327571726453632E-2</c:v>
                </c:pt>
                <c:pt idx="35">
                  <c:v>0.12413865705489521</c:v>
                </c:pt>
                <c:pt idx="36">
                  <c:v>0.25660291372571897</c:v>
                </c:pt>
                <c:pt idx="37">
                  <c:v>0.10687588032693407</c:v>
                </c:pt>
                <c:pt idx="38">
                  <c:v>0.13983985917420683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33-4141-8412-7B7BBDEB58F1}"/>
            </c:ext>
          </c:extLst>
        </c:ser>
        <c:ser>
          <c:idx val="2"/>
          <c:order val="2"/>
          <c:tx>
            <c:strRef>
              <c:f>'Bal. Patrim.'!$A$62</c:f>
              <c:strCache>
                <c:ptCount val="1"/>
                <c:pt idx="0">
                  <c:v>Acid test ratio</c:v>
                </c:pt>
              </c:strCache>
            </c:strRef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'Bal. Patrim.'!$B$2:$AN$2</c:f>
              <c:strCache>
                <c:ptCount val="39"/>
                <c:pt idx="0">
                  <c:v>30/06/2020</c:v>
                </c:pt>
                <c:pt idx="1">
                  <c:v>31/03/2020</c:v>
                </c:pt>
                <c:pt idx="2">
                  <c:v>31/12/2019</c:v>
                </c:pt>
                <c:pt idx="3">
                  <c:v>30/09/2019</c:v>
                </c:pt>
                <c:pt idx="4">
                  <c:v>30/06/2019</c:v>
                </c:pt>
                <c:pt idx="5">
                  <c:v>31/03/2019</c:v>
                </c:pt>
                <c:pt idx="6">
                  <c:v>31/12/2018</c:v>
                </c:pt>
                <c:pt idx="7">
                  <c:v>30/09/2018</c:v>
                </c:pt>
                <c:pt idx="8">
                  <c:v>30/06/2018</c:v>
                </c:pt>
                <c:pt idx="9">
                  <c:v>31/03/2018</c:v>
                </c:pt>
                <c:pt idx="10">
                  <c:v>31/12/2017</c:v>
                </c:pt>
                <c:pt idx="11">
                  <c:v>30/09/2017</c:v>
                </c:pt>
                <c:pt idx="12">
                  <c:v>30/06/2017</c:v>
                </c:pt>
                <c:pt idx="13">
                  <c:v>31/03/2017</c:v>
                </c:pt>
                <c:pt idx="14">
                  <c:v>31/12/2016</c:v>
                </c:pt>
                <c:pt idx="15">
                  <c:v>30/09/2016</c:v>
                </c:pt>
                <c:pt idx="16">
                  <c:v>30/06/2016</c:v>
                </c:pt>
                <c:pt idx="17">
                  <c:v>31/03/2016</c:v>
                </c:pt>
                <c:pt idx="18">
                  <c:v>31/12/2015</c:v>
                </c:pt>
                <c:pt idx="19">
                  <c:v>30/09/2015</c:v>
                </c:pt>
                <c:pt idx="20">
                  <c:v>30/06/2015</c:v>
                </c:pt>
                <c:pt idx="21">
                  <c:v>31/03/2015</c:v>
                </c:pt>
                <c:pt idx="22">
                  <c:v>31/12/2014</c:v>
                </c:pt>
                <c:pt idx="23">
                  <c:v>30/09/2014</c:v>
                </c:pt>
                <c:pt idx="24">
                  <c:v>30/06/2014</c:v>
                </c:pt>
                <c:pt idx="25">
                  <c:v>31/03/2014</c:v>
                </c:pt>
                <c:pt idx="26">
                  <c:v>31/12/2013</c:v>
                </c:pt>
                <c:pt idx="27">
                  <c:v>30/09/2013</c:v>
                </c:pt>
                <c:pt idx="28">
                  <c:v>30/06/2013</c:v>
                </c:pt>
                <c:pt idx="29">
                  <c:v>31/03/2013</c:v>
                </c:pt>
                <c:pt idx="30">
                  <c:v>31/12/2012</c:v>
                </c:pt>
                <c:pt idx="31">
                  <c:v>30/09/2012</c:v>
                </c:pt>
                <c:pt idx="32">
                  <c:v>30/06/2012</c:v>
                </c:pt>
                <c:pt idx="33">
                  <c:v>31/03/2012</c:v>
                </c:pt>
                <c:pt idx="34">
                  <c:v>31/12/2011</c:v>
                </c:pt>
                <c:pt idx="35">
                  <c:v>30/09/2011</c:v>
                </c:pt>
                <c:pt idx="36">
                  <c:v>30/06/2011</c:v>
                </c:pt>
                <c:pt idx="37">
                  <c:v>31/03/2011</c:v>
                </c:pt>
                <c:pt idx="38">
                  <c:v>31/12/2010</c:v>
                </c:pt>
              </c:strCache>
            </c:strRef>
          </c:cat>
          <c:val>
            <c:numRef>
              <c:f>'Bal. Patrim.'!$B$62:$AN$62</c:f>
              <c:numCache>
                <c:formatCode>#,##0.00</c:formatCode>
                <c:ptCount val="39"/>
                <c:pt idx="0">
                  <c:v>0.94891838839249831</c:v>
                </c:pt>
                <c:pt idx="1">
                  <c:v>1.1018485618414209</c:v>
                </c:pt>
                <c:pt idx="2">
                  <c:v>1.1295594135221421</c:v>
                </c:pt>
                <c:pt idx="3">
                  <c:v>0.59170768069960145</c:v>
                </c:pt>
                <c:pt idx="4">
                  <c:v>0.69968512694590956</c:v>
                </c:pt>
                <c:pt idx="5">
                  <c:v>0.62486345150127531</c:v>
                </c:pt>
                <c:pt idx="6">
                  <c:v>0.66847482637115596</c:v>
                </c:pt>
                <c:pt idx="7">
                  <c:v>0.75209720782362288</c:v>
                </c:pt>
                <c:pt idx="8">
                  <c:v>0.73341436154966544</c:v>
                </c:pt>
                <c:pt idx="9">
                  <c:v>0.78490709463051189</c:v>
                </c:pt>
                <c:pt idx="10">
                  <c:v>0.79503269015957823</c:v>
                </c:pt>
                <c:pt idx="11">
                  <c:v>0.65443198300814187</c:v>
                </c:pt>
                <c:pt idx="12">
                  <c:v>0.54678415907345523</c:v>
                </c:pt>
                <c:pt idx="13">
                  <c:v>0.57454837567803851</c:v>
                </c:pt>
                <c:pt idx="14">
                  <c:v>0.63257912946952943</c:v>
                </c:pt>
                <c:pt idx="15">
                  <c:v>0.56592415654988548</c:v>
                </c:pt>
                <c:pt idx="16">
                  <c:v>0.55292471660282172</c:v>
                </c:pt>
                <c:pt idx="17">
                  <c:v>0.622540830507475</c:v>
                </c:pt>
                <c:pt idx="18">
                  <c:v>0.69828708316588184</c:v>
                </c:pt>
                <c:pt idx="19">
                  <c:v>0.72030887982043013</c:v>
                </c:pt>
                <c:pt idx="20">
                  <c:v>0.730578580105812</c:v>
                </c:pt>
                <c:pt idx="21">
                  <c:v>0.74729722577862745</c:v>
                </c:pt>
                <c:pt idx="22">
                  <c:v>0.6792227258031035</c:v>
                </c:pt>
                <c:pt idx="23">
                  <c:v>0.65989009797589604</c:v>
                </c:pt>
                <c:pt idx="24">
                  <c:v>0.7343045054204439</c:v>
                </c:pt>
                <c:pt idx="25">
                  <c:v>0.57205342452147923</c:v>
                </c:pt>
                <c:pt idx="26">
                  <c:v>0.66095657808726915</c:v>
                </c:pt>
                <c:pt idx="27">
                  <c:v>0.66761818077581803</c:v>
                </c:pt>
                <c:pt idx="28">
                  <c:v>0.7202742945461168</c:v>
                </c:pt>
                <c:pt idx="29">
                  <c:v>0.74121927457144854</c:v>
                </c:pt>
                <c:pt idx="30">
                  <c:v>0.83204779055178391</c:v>
                </c:pt>
                <c:pt idx="31">
                  <c:v>0.78445131862003026</c:v>
                </c:pt>
                <c:pt idx="32">
                  <c:v>0.85018619229199488</c:v>
                </c:pt>
                <c:pt idx="33">
                  <c:v>0.81971770886219941</c:v>
                </c:pt>
                <c:pt idx="34">
                  <c:v>0.72698828229542434</c:v>
                </c:pt>
                <c:pt idx="35">
                  <c:v>0.82197046965454712</c:v>
                </c:pt>
                <c:pt idx="36">
                  <c:v>0.89106919442337984</c:v>
                </c:pt>
                <c:pt idx="37">
                  <c:v>0.76233215032472568</c:v>
                </c:pt>
                <c:pt idx="38">
                  <c:v>0.76167391897770353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833-4141-8412-7B7BBDEB58F1}"/>
            </c:ext>
          </c:extLst>
        </c:ser>
        <c:ser>
          <c:idx val="3"/>
          <c:order val="3"/>
          <c:tx>
            <c:strRef>
              <c:f>'Bal. Patrim.'!$A$63</c:f>
              <c:strCache>
                <c:ptCount val="1"/>
                <c:pt idx="0">
                  <c:v>Current Ratio</c:v>
                </c:pt>
              </c:strCache>
            </c:strRef>
          </c:tx>
          <c:spPr>
            <a:ln w="127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'Bal. Patrim.'!$B$2:$AN$2</c:f>
              <c:strCache>
                <c:ptCount val="39"/>
                <c:pt idx="0">
                  <c:v>30/06/2020</c:v>
                </c:pt>
                <c:pt idx="1">
                  <c:v>31/03/2020</c:v>
                </c:pt>
                <c:pt idx="2">
                  <c:v>31/12/2019</c:v>
                </c:pt>
                <c:pt idx="3">
                  <c:v>30/09/2019</c:v>
                </c:pt>
                <c:pt idx="4">
                  <c:v>30/06/2019</c:v>
                </c:pt>
                <c:pt idx="5">
                  <c:v>31/03/2019</c:v>
                </c:pt>
                <c:pt idx="6">
                  <c:v>31/12/2018</c:v>
                </c:pt>
                <c:pt idx="7">
                  <c:v>30/09/2018</c:v>
                </c:pt>
                <c:pt idx="8">
                  <c:v>30/06/2018</c:v>
                </c:pt>
                <c:pt idx="9">
                  <c:v>31/03/2018</c:v>
                </c:pt>
                <c:pt idx="10">
                  <c:v>31/12/2017</c:v>
                </c:pt>
                <c:pt idx="11">
                  <c:v>30/09/2017</c:v>
                </c:pt>
                <c:pt idx="12">
                  <c:v>30/06/2017</c:v>
                </c:pt>
                <c:pt idx="13">
                  <c:v>31/03/2017</c:v>
                </c:pt>
                <c:pt idx="14">
                  <c:v>31/12/2016</c:v>
                </c:pt>
                <c:pt idx="15">
                  <c:v>30/09/2016</c:v>
                </c:pt>
                <c:pt idx="16">
                  <c:v>30/06/2016</c:v>
                </c:pt>
                <c:pt idx="17">
                  <c:v>31/03/2016</c:v>
                </c:pt>
                <c:pt idx="18">
                  <c:v>31/12/2015</c:v>
                </c:pt>
                <c:pt idx="19">
                  <c:v>30/09/2015</c:v>
                </c:pt>
                <c:pt idx="20">
                  <c:v>30/06/2015</c:v>
                </c:pt>
                <c:pt idx="21">
                  <c:v>31/03/2015</c:v>
                </c:pt>
                <c:pt idx="22">
                  <c:v>31/12/2014</c:v>
                </c:pt>
                <c:pt idx="23">
                  <c:v>30/09/2014</c:v>
                </c:pt>
                <c:pt idx="24">
                  <c:v>30/06/2014</c:v>
                </c:pt>
                <c:pt idx="25">
                  <c:v>31/03/2014</c:v>
                </c:pt>
                <c:pt idx="26">
                  <c:v>31/12/2013</c:v>
                </c:pt>
                <c:pt idx="27">
                  <c:v>30/09/2013</c:v>
                </c:pt>
                <c:pt idx="28">
                  <c:v>30/06/2013</c:v>
                </c:pt>
                <c:pt idx="29">
                  <c:v>31/03/2013</c:v>
                </c:pt>
                <c:pt idx="30">
                  <c:v>31/12/2012</c:v>
                </c:pt>
                <c:pt idx="31">
                  <c:v>30/09/2012</c:v>
                </c:pt>
                <c:pt idx="32">
                  <c:v>30/06/2012</c:v>
                </c:pt>
                <c:pt idx="33">
                  <c:v>31/03/2012</c:v>
                </c:pt>
                <c:pt idx="34">
                  <c:v>31/12/2011</c:v>
                </c:pt>
                <c:pt idx="35">
                  <c:v>30/09/2011</c:v>
                </c:pt>
                <c:pt idx="36">
                  <c:v>30/06/2011</c:v>
                </c:pt>
                <c:pt idx="37">
                  <c:v>31/03/2011</c:v>
                </c:pt>
                <c:pt idx="38">
                  <c:v>31/12/2010</c:v>
                </c:pt>
              </c:strCache>
            </c:strRef>
          </c:cat>
          <c:val>
            <c:numRef>
              <c:f>'Bal. Patrim.'!$B$63:$AN$63</c:f>
              <c:numCache>
                <c:formatCode>#,##0.00</c:formatCode>
                <c:ptCount val="39"/>
                <c:pt idx="0">
                  <c:v>1.3876261098161404</c:v>
                </c:pt>
                <c:pt idx="1">
                  <c:v>1.7911835848047954</c:v>
                </c:pt>
                <c:pt idx="2">
                  <c:v>1.6046261647353339</c:v>
                </c:pt>
                <c:pt idx="3">
                  <c:v>1.0844272618577318</c:v>
                </c:pt>
                <c:pt idx="4">
                  <c:v>1.2137665864099552</c:v>
                </c:pt>
                <c:pt idx="5">
                  <c:v>1.169911034286786</c:v>
                </c:pt>
                <c:pt idx="6">
                  <c:v>1.1899923084999391</c:v>
                </c:pt>
                <c:pt idx="7">
                  <c:v>1.3207804271200496</c:v>
                </c:pt>
                <c:pt idx="8">
                  <c:v>1.3000602814186821</c:v>
                </c:pt>
                <c:pt idx="9">
                  <c:v>1.3212695744128917</c:v>
                </c:pt>
                <c:pt idx="10">
                  <c:v>1.2711728751798592</c:v>
                </c:pt>
                <c:pt idx="11">
                  <c:v>1.1053649375163346</c:v>
                </c:pt>
                <c:pt idx="12">
                  <c:v>1.0106571742875525</c:v>
                </c:pt>
                <c:pt idx="13">
                  <c:v>1.0737097364407249</c:v>
                </c:pt>
                <c:pt idx="14">
                  <c:v>1.0673715655748939</c:v>
                </c:pt>
                <c:pt idx="15">
                  <c:v>1.0237702605156962</c:v>
                </c:pt>
                <c:pt idx="16">
                  <c:v>1.0343606993906391</c:v>
                </c:pt>
                <c:pt idx="17">
                  <c:v>1.1396483552417132</c:v>
                </c:pt>
                <c:pt idx="18">
                  <c:v>1.1689634650941345</c:v>
                </c:pt>
                <c:pt idx="19">
                  <c:v>1.3295163446549079</c:v>
                </c:pt>
                <c:pt idx="20">
                  <c:v>1.415878086747137</c:v>
                </c:pt>
                <c:pt idx="21">
                  <c:v>1.4259353721388766</c:v>
                </c:pt>
                <c:pt idx="22">
                  <c:v>1.1993587179566929</c:v>
                </c:pt>
                <c:pt idx="23">
                  <c:v>1.222389083318395</c:v>
                </c:pt>
                <c:pt idx="24">
                  <c:v>1.2993357362950335</c:v>
                </c:pt>
                <c:pt idx="25">
                  <c:v>1.0833935313046541</c:v>
                </c:pt>
                <c:pt idx="26">
                  <c:v>1.1560375035879222</c:v>
                </c:pt>
                <c:pt idx="27">
                  <c:v>1.1751753285518656</c:v>
                </c:pt>
                <c:pt idx="28">
                  <c:v>1.2043366749957705</c:v>
                </c:pt>
                <c:pt idx="29">
                  <c:v>1.2515363426158104</c:v>
                </c:pt>
                <c:pt idx="30">
                  <c:v>1.1283488354564384</c:v>
                </c:pt>
                <c:pt idx="31">
                  <c:v>1.1912039678113298</c:v>
                </c:pt>
                <c:pt idx="32">
                  <c:v>1.2184805965554197</c:v>
                </c:pt>
                <c:pt idx="33">
                  <c:v>1.2119474653598665</c:v>
                </c:pt>
                <c:pt idx="34">
                  <c:v>1.1262946060180796</c:v>
                </c:pt>
                <c:pt idx="35">
                  <c:v>1.1902268080461622</c:v>
                </c:pt>
                <c:pt idx="36">
                  <c:v>1.2106613778218513</c:v>
                </c:pt>
                <c:pt idx="37">
                  <c:v>1.0546618842785536</c:v>
                </c:pt>
                <c:pt idx="38">
                  <c:v>1.078065614495396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833-4141-8412-7B7BBDEB58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7990799"/>
        <c:axId val="887990383"/>
      </c:lineChart>
      <c:catAx>
        <c:axId val="887990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7990383"/>
        <c:crosses val="autoZero"/>
        <c:auto val="1"/>
        <c:lblAlgn val="ctr"/>
        <c:lblOffset val="100"/>
        <c:noMultiLvlLbl val="0"/>
      </c:catAx>
      <c:valAx>
        <c:axId val="887990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7990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/>
              <a:t>Magazine Luiza S.A. - Leverage Ratios </a:t>
            </a:r>
          </a:p>
          <a:p>
            <a:pPr>
              <a:defRPr/>
            </a:pPr>
            <a:r>
              <a:rPr lang="pt-BR"/>
              <a:t>(Debt to equity, Net debt to equity and equity multiplier)</a:t>
            </a:r>
          </a:p>
        </c:rich>
      </c:tx>
      <c:layout>
        <c:manualLayout>
          <c:xMode val="edge"/>
          <c:yMode val="edge"/>
          <c:x val="0.10703724414486578"/>
          <c:y val="1.9047550625514876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6.2043797156063604E-2"/>
          <c:y val="0.12380952740796851"/>
          <c:w val="0.91484187179136922"/>
          <c:h val="0.61523811311959742"/>
        </c:manualLayout>
      </c:layout>
      <c:lineChart>
        <c:grouping val="standard"/>
        <c:varyColors val="0"/>
        <c:ser>
          <c:idx val="1"/>
          <c:order val="0"/>
          <c:tx>
            <c:strRef>
              <c:f>'Bal. Patrim.'!$A$61</c:f>
              <c:strCache>
                <c:ptCount val="1"/>
                <c:pt idx="0">
                  <c:v>Debt to equity</c:v>
                </c:pt>
              </c:strCache>
            </c:strRef>
          </c:tx>
          <c:spPr>
            <a:ln w="12700">
              <a:solidFill>
                <a:srgbClr val="FF6600"/>
              </a:solidFill>
              <a:prstDash val="solid"/>
            </a:ln>
          </c:spPr>
          <c:marker>
            <c:symbol val="none"/>
          </c:marker>
          <c:cat>
            <c:strRef>
              <c:f>'Bal. Patrim.'!$B$2:$AL$2</c:f>
              <c:strCache>
                <c:ptCount val="37"/>
                <c:pt idx="0">
                  <c:v>30/06/2020</c:v>
                </c:pt>
                <c:pt idx="1">
                  <c:v>31/03/2020</c:v>
                </c:pt>
                <c:pt idx="2">
                  <c:v>31/12/2019</c:v>
                </c:pt>
                <c:pt idx="3">
                  <c:v>30/09/2019</c:v>
                </c:pt>
                <c:pt idx="4">
                  <c:v>30/06/2019</c:v>
                </c:pt>
                <c:pt idx="5">
                  <c:v>31/03/2019</c:v>
                </c:pt>
                <c:pt idx="6">
                  <c:v>31/12/2018</c:v>
                </c:pt>
                <c:pt idx="7">
                  <c:v>30/09/2018</c:v>
                </c:pt>
                <c:pt idx="8">
                  <c:v>30/06/2018</c:v>
                </c:pt>
                <c:pt idx="9">
                  <c:v>31/03/2018</c:v>
                </c:pt>
                <c:pt idx="10">
                  <c:v>31/12/2017</c:v>
                </c:pt>
                <c:pt idx="11">
                  <c:v>30/09/2017</c:v>
                </c:pt>
                <c:pt idx="12">
                  <c:v>30/06/2017</c:v>
                </c:pt>
                <c:pt idx="13">
                  <c:v>31/03/2017</c:v>
                </c:pt>
                <c:pt idx="14">
                  <c:v>31/12/2016</c:v>
                </c:pt>
                <c:pt idx="15">
                  <c:v>30/09/2016</c:v>
                </c:pt>
                <c:pt idx="16">
                  <c:v>30/06/2016</c:v>
                </c:pt>
                <c:pt idx="17">
                  <c:v>31/03/2016</c:v>
                </c:pt>
                <c:pt idx="18">
                  <c:v>31/12/2015</c:v>
                </c:pt>
                <c:pt idx="19">
                  <c:v>30/09/2015</c:v>
                </c:pt>
                <c:pt idx="20">
                  <c:v>30/06/2015</c:v>
                </c:pt>
                <c:pt idx="21">
                  <c:v>31/03/2015</c:v>
                </c:pt>
                <c:pt idx="22">
                  <c:v>31/12/2014</c:v>
                </c:pt>
                <c:pt idx="23">
                  <c:v>30/09/2014</c:v>
                </c:pt>
                <c:pt idx="24">
                  <c:v>30/06/2014</c:v>
                </c:pt>
                <c:pt idx="25">
                  <c:v>31/03/2014</c:v>
                </c:pt>
                <c:pt idx="26">
                  <c:v>31/12/2013</c:v>
                </c:pt>
                <c:pt idx="27">
                  <c:v>30/09/2013</c:v>
                </c:pt>
                <c:pt idx="28">
                  <c:v>30/06/2013</c:v>
                </c:pt>
                <c:pt idx="29">
                  <c:v>31/03/2013</c:v>
                </c:pt>
                <c:pt idx="30">
                  <c:v>31/12/2012</c:v>
                </c:pt>
                <c:pt idx="31">
                  <c:v>30/09/2012</c:v>
                </c:pt>
                <c:pt idx="32">
                  <c:v>30/06/2012</c:v>
                </c:pt>
                <c:pt idx="33">
                  <c:v>31/03/2012</c:v>
                </c:pt>
                <c:pt idx="34">
                  <c:v>31/12/2011</c:v>
                </c:pt>
                <c:pt idx="35">
                  <c:v>30/09/2011</c:v>
                </c:pt>
                <c:pt idx="36">
                  <c:v>30/06/2011</c:v>
                </c:pt>
              </c:strCache>
            </c:strRef>
          </c:cat>
          <c:val>
            <c:numRef>
              <c:f>'Bal. Patrim.'!$B$61:$AL$61</c:f>
              <c:numCache>
                <c:formatCode>#,##0.00</c:formatCode>
                <c:ptCount val="37"/>
                <c:pt idx="0">
                  <c:v>1.7618305169988411</c:v>
                </c:pt>
                <c:pt idx="1">
                  <c:v>1.3525439369325143</c:v>
                </c:pt>
                <c:pt idx="2">
                  <c:v>1.6161580284025983</c:v>
                </c:pt>
                <c:pt idx="3">
                  <c:v>3.1497695006609168</c:v>
                </c:pt>
                <c:pt idx="4">
                  <c:v>2.8839173336894843</c:v>
                </c:pt>
                <c:pt idx="5">
                  <c:v>3.0037217723683542</c:v>
                </c:pt>
                <c:pt idx="6">
                  <c:v>2.8198998309616909</c:v>
                </c:pt>
                <c:pt idx="7">
                  <c:v>2.0855121651597406</c:v>
                </c:pt>
                <c:pt idx="8">
                  <c:v>2.2161259585514164</c:v>
                </c:pt>
                <c:pt idx="9">
                  <c:v>2.3704395816596744</c:v>
                </c:pt>
                <c:pt idx="10">
                  <c:v>2.577432621045125</c:v>
                </c:pt>
                <c:pt idx="11">
                  <c:v>5.9009819578318989</c:v>
                </c:pt>
                <c:pt idx="12">
                  <c:v>6.0571256929739459</c:v>
                </c:pt>
                <c:pt idx="13">
                  <c:v>6.7278524820609062</c:v>
                </c:pt>
                <c:pt idx="14">
                  <c:v>7.7371769676211395</c:v>
                </c:pt>
                <c:pt idx="15">
                  <c:v>6.4684378737426709</c:v>
                </c:pt>
                <c:pt idx="16">
                  <c:v>6.3782599466134693</c:v>
                </c:pt>
                <c:pt idx="17">
                  <c:v>6.5111840498678877</c:v>
                </c:pt>
                <c:pt idx="18">
                  <c:v>7.4391963631801961</c:v>
                </c:pt>
                <c:pt idx="19">
                  <c:v>5.6961703204970924</c:v>
                </c:pt>
                <c:pt idx="20">
                  <c:v>5.3242986719364129</c:v>
                </c:pt>
                <c:pt idx="21">
                  <c:v>5.4068299245478713</c:v>
                </c:pt>
                <c:pt idx="22">
                  <c:v>6.0116217036756083</c:v>
                </c:pt>
                <c:pt idx="23">
                  <c:v>5.282508976859507</c:v>
                </c:pt>
                <c:pt idx="24">
                  <c:v>5.3213079661510054</c:v>
                </c:pt>
                <c:pt idx="25">
                  <c:v>5.4240210448912718</c:v>
                </c:pt>
                <c:pt idx="26">
                  <c:v>5.7863942173516483</c:v>
                </c:pt>
                <c:pt idx="27">
                  <c:v>5.2391297585593861</c:v>
                </c:pt>
                <c:pt idx="28">
                  <c:v>5.3922759628309498</c:v>
                </c:pt>
                <c:pt idx="29">
                  <c:v>5.6610112624627522</c:v>
                </c:pt>
                <c:pt idx="30">
                  <c:v>8.1961505993584343</c:v>
                </c:pt>
                <c:pt idx="31">
                  <c:v>7.6349509116646699</c:v>
                </c:pt>
                <c:pt idx="32">
                  <c:v>7.4944264097657918</c:v>
                </c:pt>
                <c:pt idx="33">
                  <c:v>7.35589392949342</c:v>
                </c:pt>
                <c:pt idx="34">
                  <c:v>6.8547275450910128</c:v>
                </c:pt>
                <c:pt idx="35">
                  <c:v>5.9420558413125795</c:v>
                </c:pt>
                <c:pt idx="36">
                  <c:v>6.0116228336651139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0E-4A31-A210-CCAABE68D33B}"/>
            </c:ext>
          </c:extLst>
        </c:ser>
        <c:ser>
          <c:idx val="2"/>
          <c:order val="1"/>
          <c:tx>
            <c:strRef>
              <c:f>'Bal. Patrim.'!$A$63</c:f>
              <c:strCache>
                <c:ptCount val="1"/>
                <c:pt idx="0">
                  <c:v>Equity multiplier</c:v>
                </c:pt>
              </c:strCache>
            </c:strRef>
          </c:tx>
          <c:spPr>
            <a:ln w="12700">
              <a:solidFill>
                <a:srgbClr val="969696"/>
              </a:solidFill>
              <a:prstDash val="solid"/>
            </a:ln>
          </c:spPr>
          <c:marker>
            <c:symbol val="none"/>
          </c:marker>
          <c:cat>
            <c:strRef>
              <c:f>'Bal. Patrim.'!$B$2:$AL$2</c:f>
              <c:strCache>
                <c:ptCount val="37"/>
                <c:pt idx="0">
                  <c:v>30/06/2020</c:v>
                </c:pt>
                <c:pt idx="1">
                  <c:v>31/03/2020</c:v>
                </c:pt>
                <c:pt idx="2">
                  <c:v>31/12/2019</c:v>
                </c:pt>
                <c:pt idx="3">
                  <c:v>30/09/2019</c:v>
                </c:pt>
                <c:pt idx="4">
                  <c:v>30/06/2019</c:v>
                </c:pt>
                <c:pt idx="5">
                  <c:v>31/03/2019</c:v>
                </c:pt>
                <c:pt idx="6">
                  <c:v>31/12/2018</c:v>
                </c:pt>
                <c:pt idx="7">
                  <c:v>30/09/2018</c:v>
                </c:pt>
                <c:pt idx="8">
                  <c:v>30/06/2018</c:v>
                </c:pt>
                <c:pt idx="9">
                  <c:v>31/03/2018</c:v>
                </c:pt>
                <c:pt idx="10">
                  <c:v>31/12/2017</c:v>
                </c:pt>
                <c:pt idx="11">
                  <c:v>30/09/2017</c:v>
                </c:pt>
                <c:pt idx="12">
                  <c:v>30/06/2017</c:v>
                </c:pt>
                <c:pt idx="13">
                  <c:v>31/03/2017</c:v>
                </c:pt>
                <c:pt idx="14">
                  <c:v>31/12/2016</c:v>
                </c:pt>
                <c:pt idx="15">
                  <c:v>30/09/2016</c:v>
                </c:pt>
                <c:pt idx="16">
                  <c:v>30/06/2016</c:v>
                </c:pt>
                <c:pt idx="17">
                  <c:v>31/03/2016</c:v>
                </c:pt>
                <c:pt idx="18">
                  <c:v>31/12/2015</c:v>
                </c:pt>
                <c:pt idx="19">
                  <c:v>30/09/2015</c:v>
                </c:pt>
                <c:pt idx="20">
                  <c:v>30/06/2015</c:v>
                </c:pt>
                <c:pt idx="21">
                  <c:v>31/03/2015</c:v>
                </c:pt>
                <c:pt idx="22">
                  <c:v>31/12/2014</c:v>
                </c:pt>
                <c:pt idx="23">
                  <c:v>30/09/2014</c:v>
                </c:pt>
                <c:pt idx="24">
                  <c:v>30/06/2014</c:v>
                </c:pt>
                <c:pt idx="25">
                  <c:v>31/03/2014</c:v>
                </c:pt>
                <c:pt idx="26">
                  <c:v>31/12/2013</c:v>
                </c:pt>
                <c:pt idx="27">
                  <c:v>30/09/2013</c:v>
                </c:pt>
                <c:pt idx="28">
                  <c:v>30/06/2013</c:v>
                </c:pt>
                <c:pt idx="29">
                  <c:v>31/03/2013</c:v>
                </c:pt>
                <c:pt idx="30">
                  <c:v>31/12/2012</c:v>
                </c:pt>
                <c:pt idx="31">
                  <c:v>30/09/2012</c:v>
                </c:pt>
                <c:pt idx="32">
                  <c:v>30/06/2012</c:v>
                </c:pt>
                <c:pt idx="33">
                  <c:v>31/03/2012</c:v>
                </c:pt>
                <c:pt idx="34">
                  <c:v>31/12/2011</c:v>
                </c:pt>
                <c:pt idx="35">
                  <c:v>30/09/2011</c:v>
                </c:pt>
                <c:pt idx="36">
                  <c:v>30/06/2011</c:v>
                </c:pt>
              </c:strCache>
            </c:strRef>
          </c:cat>
          <c:val>
            <c:numRef>
              <c:f>'Bal. Patrim.'!$B$63:$AL$63</c:f>
              <c:numCache>
                <c:formatCode>#,##0.00</c:formatCode>
                <c:ptCount val="37"/>
                <c:pt idx="0">
                  <c:v>2.7618305169988413</c:v>
                </c:pt>
                <c:pt idx="1">
                  <c:v>2.3525439369325145</c:v>
                </c:pt>
                <c:pt idx="2">
                  <c:v>2.6161580284025985</c:v>
                </c:pt>
                <c:pt idx="3">
                  <c:v>4.1497695006609172</c:v>
                </c:pt>
                <c:pt idx="4">
                  <c:v>3.8839173336894848</c:v>
                </c:pt>
                <c:pt idx="5">
                  <c:v>4.0037217723683547</c:v>
                </c:pt>
                <c:pt idx="6">
                  <c:v>3.8198998309616909</c:v>
                </c:pt>
                <c:pt idx="7">
                  <c:v>3.0855121651597406</c:v>
                </c:pt>
                <c:pt idx="8">
                  <c:v>3.2161259585514168</c:v>
                </c:pt>
                <c:pt idx="9">
                  <c:v>3.3704395816596748</c:v>
                </c:pt>
                <c:pt idx="10">
                  <c:v>3.577432621045125</c:v>
                </c:pt>
                <c:pt idx="11">
                  <c:v>6.9009819578318989</c:v>
                </c:pt>
                <c:pt idx="12">
                  <c:v>7.0571256929739459</c:v>
                </c:pt>
                <c:pt idx="13">
                  <c:v>7.7278524820609062</c:v>
                </c:pt>
                <c:pt idx="14">
                  <c:v>8.7371769676211386</c:v>
                </c:pt>
                <c:pt idx="15">
                  <c:v>7.4684378737426709</c:v>
                </c:pt>
                <c:pt idx="16">
                  <c:v>7.3782599466134693</c:v>
                </c:pt>
                <c:pt idx="17">
                  <c:v>7.5111840498678886</c:v>
                </c:pt>
                <c:pt idx="18">
                  <c:v>8.4391963631801961</c:v>
                </c:pt>
                <c:pt idx="19">
                  <c:v>6.6961703204970924</c:v>
                </c:pt>
                <c:pt idx="20">
                  <c:v>6.324298671936412</c:v>
                </c:pt>
                <c:pt idx="21">
                  <c:v>6.4068299245478713</c:v>
                </c:pt>
                <c:pt idx="22">
                  <c:v>7.0116217036756092</c:v>
                </c:pt>
                <c:pt idx="23">
                  <c:v>6.282508976859507</c:v>
                </c:pt>
                <c:pt idx="24">
                  <c:v>6.3213079661510054</c:v>
                </c:pt>
                <c:pt idx="25">
                  <c:v>6.4240210448912718</c:v>
                </c:pt>
                <c:pt idx="26">
                  <c:v>6.7863942173516483</c:v>
                </c:pt>
                <c:pt idx="27">
                  <c:v>6.2391297585593861</c:v>
                </c:pt>
                <c:pt idx="28">
                  <c:v>6.3922759628309498</c:v>
                </c:pt>
                <c:pt idx="29">
                  <c:v>6.6610112624627522</c:v>
                </c:pt>
                <c:pt idx="30">
                  <c:v>9.1961505993584343</c:v>
                </c:pt>
                <c:pt idx="31">
                  <c:v>8.6349509116646708</c:v>
                </c:pt>
                <c:pt idx="32">
                  <c:v>8.4944264097657918</c:v>
                </c:pt>
                <c:pt idx="33">
                  <c:v>8.3558939294934191</c:v>
                </c:pt>
                <c:pt idx="34">
                  <c:v>7.8547275450910137</c:v>
                </c:pt>
                <c:pt idx="35">
                  <c:v>6.9420558413125795</c:v>
                </c:pt>
                <c:pt idx="36">
                  <c:v>7.0116228336651139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0E-4A31-A210-CCAABE68D33B}"/>
            </c:ext>
          </c:extLst>
        </c:ser>
        <c:ser>
          <c:idx val="4"/>
          <c:order val="2"/>
          <c:tx>
            <c:strRef>
              <c:f>'Bal. Patrim.'!$A$62</c:f>
              <c:strCache>
                <c:ptCount val="1"/>
                <c:pt idx="0">
                  <c:v>Net debt to equity</c:v>
                </c:pt>
              </c:strCache>
            </c:strRef>
          </c:tx>
          <c:marker>
            <c:symbol val="none"/>
          </c:marker>
          <c:cat>
            <c:strRef>
              <c:f>'Bal. Patrim.'!$B$2:$AL$2</c:f>
              <c:strCache>
                <c:ptCount val="37"/>
                <c:pt idx="0">
                  <c:v>30/06/2020</c:v>
                </c:pt>
                <c:pt idx="1">
                  <c:v>31/03/2020</c:v>
                </c:pt>
                <c:pt idx="2">
                  <c:v>31/12/2019</c:v>
                </c:pt>
                <c:pt idx="3">
                  <c:v>30/09/2019</c:v>
                </c:pt>
                <c:pt idx="4">
                  <c:v>30/06/2019</c:v>
                </c:pt>
                <c:pt idx="5">
                  <c:v>31/03/2019</c:v>
                </c:pt>
                <c:pt idx="6">
                  <c:v>31/12/2018</c:v>
                </c:pt>
                <c:pt idx="7">
                  <c:v>30/09/2018</c:v>
                </c:pt>
                <c:pt idx="8">
                  <c:v>30/06/2018</c:v>
                </c:pt>
                <c:pt idx="9">
                  <c:v>31/03/2018</c:v>
                </c:pt>
                <c:pt idx="10">
                  <c:v>31/12/2017</c:v>
                </c:pt>
                <c:pt idx="11">
                  <c:v>30/09/2017</c:v>
                </c:pt>
                <c:pt idx="12">
                  <c:v>30/06/2017</c:v>
                </c:pt>
                <c:pt idx="13">
                  <c:v>31/03/2017</c:v>
                </c:pt>
                <c:pt idx="14">
                  <c:v>31/12/2016</c:v>
                </c:pt>
                <c:pt idx="15">
                  <c:v>30/09/2016</c:v>
                </c:pt>
                <c:pt idx="16">
                  <c:v>30/06/2016</c:v>
                </c:pt>
                <c:pt idx="17">
                  <c:v>31/03/2016</c:v>
                </c:pt>
                <c:pt idx="18">
                  <c:v>31/12/2015</c:v>
                </c:pt>
                <c:pt idx="19">
                  <c:v>30/09/2015</c:v>
                </c:pt>
                <c:pt idx="20">
                  <c:v>30/06/2015</c:v>
                </c:pt>
                <c:pt idx="21">
                  <c:v>31/03/2015</c:v>
                </c:pt>
                <c:pt idx="22">
                  <c:v>31/12/2014</c:v>
                </c:pt>
                <c:pt idx="23">
                  <c:v>30/09/2014</c:v>
                </c:pt>
                <c:pt idx="24">
                  <c:v>30/06/2014</c:v>
                </c:pt>
                <c:pt idx="25">
                  <c:v>31/03/2014</c:v>
                </c:pt>
                <c:pt idx="26">
                  <c:v>31/12/2013</c:v>
                </c:pt>
                <c:pt idx="27">
                  <c:v>30/09/2013</c:v>
                </c:pt>
                <c:pt idx="28">
                  <c:v>30/06/2013</c:v>
                </c:pt>
                <c:pt idx="29">
                  <c:v>31/03/2013</c:v>
                </c:pt>
                <c:pt idx="30">
                  <c:v>31/12/2012</c:v>
                </c:pt>
                <c:pt idx="31">
                  <c:v>30/09/2012</c:v>
                </c:pt>
                <c:pt idx="32">
                  <c:v>30/06/2012</c:v>
                </c:pt>
                <c:pt idx="33">
                  <c:v>31/03/2012</c:v>
                </c:pt>
                <c:pt idx="34">
                  <c:v>31/12/2011</c:v>
                </c:pt>
                <c:pt idx="35">
                  <c:v>30/09/2011</c:v>
                </c:pt>
                <c:pt idx="36">
                  <c:v>30/06/2011</c:v>
                </c:pt>
              </c:strCache>
            </c:strRef>
          </c:cat>
          <c:val>
            <c:numRef>
              <c:f>'Bal. Patrim.'!$B$62:$AL$62</c:f>
              <c:numCache>
                <c:formatCode>#,##0.00</c:formatCode>
                <c:ptCount val="37"/>
                <c:pt idx="0">
                  <c:v>1.6135841161375843</c:v>
                </c:pt>
                <c:pt idx="1">
                  <c:v>1.3008833209755077</c:v>
                </c:pt>
                <c:pt idx="2">
                  <c:v>1.575741832567775</c:v>
                </c:pt>
                <c:pt idx="3">
                  <c:v>3.0803204776478563</c:v>
                </c:pt>
                <c:pt idx="4">
                  <c:v>2.6827871905286087</c:v>
                </c:pt>
                <c:pt idx="5">
                  <c:v>2.8832187649212324</c:v>
                </c:pt>
                <c:pt idx="6">
                  <c:v>2.5597520852986477</c:v>
                </c:pt>
                <c:pt idx="7">
                  <c:v>1.9043035738879401</c:v>
                </c:pt>
                <c:pt idx="8">
                  <c:v>1.9052145910597817</c:v>
                </c:pt>
                <c:pt idx="9">
                  <c:v>1.9918679177709868</c:v>
                </c:pt>
                <c:pt idx="10">
                  <c:v>2.378439567621812</c:v>
                </c:pt>
                <c:pt idx="11">
                  <c:v>5.693707973595032</c:v>
                </c:pt>
                <c:pt idx="12">
                  <c:v>5.7023002434168975</c:v>
                </c:pt>
                <c:pt idx="13">
                  <c:v>6.3540358695607333</c:v>
                </c:pt>
                <c:pt idx="14">
                  <c:v>6.8911023406920693</c:v>
                </c:pt>
                <c:pt idx="15">
                  <c:v>6.1315754353108298</c:v>
                </c:pt>
                <c:pt idx="16">
                  <c:v>6.0855509586033385</c:v>
                </c:pt>
                <c:pt idx="17">
                  <c:v>5.8914217328690039</c:v>
                </c:pt>
                <c:pt idx="18">
                  <c:v>6.5067682980927337</c:v>
                </c:pt>
                <c:pt idx="19">
                  <c:v>5.3174238417892603</c:v>
                </c:pt>
                <c:pt idx="20">
                  <c:v>5.0158273600777106</c:v>
                </c:pt>
                <c:pt idx="21">
                  <c:v>5.031986890226519</c:v>
                </c:pt>
                <c:pt idx="22">
                  <c:v>5.4653155304042125</c:v>
                </c:pt>
                <c:pt idx="23">
                  <c:v>5.1033908601007081</c:v>
                </c:pt>
                <c:pt idx="24">
                  <c:v>4.9164993158563641</c:v>
                </c:pt>
                <c:pt idx="25">
                  <c:v>5.0862860799553724</c:v>
                </c:pt>
                <c:pt idx="26">
                  <c:v>5.3828503909917869</c:v>
                </c:pt>
                <c:pt idx="27">
                  <c:v>4.8659348282388031</c:v>
                </c:pt>
                <c:pt idx="28">
                  <c:v>5.1292939754424083</c:v>
                </c:pt>
                <c:pt idx="29">
                  <c:v>5.4141670095473335</c:v>
                </c:pt>
                <c:pt idx="30">
                  <c:v>7.5092455746178528</c:v>
                </c:pt>
                <c:pt idx="31">
                  <c:v>7.471423749847018</c:v>
                </c:pt>
                <c:pt idx="32">
                  <c:v>7.2615760897620705</c:v>
                </c:pt>
                <c:pt idx="33">
                  <c:v>7.0527600607081506</c:v>
                </c:pt>
                <c:pt idx="34">
                  <c:v>6.575931540116505</c:v>
                </c:pt>
                <c:pt idx="35">
                  <c:v>5.8201354019926796</c:v>
                </c:pt>
                <c:pt idx="36">
                  <c:v>5.9346721867718895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80E-4A31-A210-CCAABE68D3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29851936"/>
        <c:axId val="1"/>
      </c:lineChart>
      <c:catAx>
        <c:axId val="112985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rgbClr val="E3E3E3"/>
            </a:solidFill>
            <a:prstDash val="solid"/>
          </a:ln>
        </c:spPr>
        <c:txPr>
          <a:bodyPr rot="-5400000" vert="horz"/>
          <a:lstStyle/>
          <a:p>
            <a:pPr>
              <a:defRPr sz="900"/>
            </a:pPr>
            <a:endParaRPr lang="pt-BR"/>
          </a:p>
        </c:txPr>
        <c:crossAx val="1"/>
        <c:crosses val="autoZero"/>
        <c:auto val="0"/>
        <c:lblAlgn val="ctr"/>
        <c:lblOffset val="100"/>
        <c:tickLblSkip val="2"/>
        <c:tickMarkSkip val="1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rgbClr val="E3E3E3"/>
              </a:solidFill>
              <a:prstDash val="solid"/>
            </a:ln>
          </c:spPr>
        </c:majorGridlines>
        <c:numFmt formatCode="#,##0.00" sourceLinked="1"/>
        <c:majorTickMark val="none"/>
        <c:minorTickMark val="none"/>
        <c:tickLblPos val="nextTo"/>
        <c:spPr>
          <a:ln w="6350">
            <a:noFill/>
          </a:ln>
        </c:spPr>
        <c:txPr>
          <a:bodyPr rot="0" vert="horz"/>
          <a:lstStyle/>
          <a:p>
            <a:pPr>
              <a:defRPr/>
            </a:pPr>
            <a:endParaRPr lang="pt-BR"/>
          </a:p>
        </c:txPr>
        <c:crossAx val="1129851936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6.3351444073329613E-2"/>
          <c:y val="0.9180950562149881"/>
          <c:w val="0.8832537367569937"/>
          <c:h val="8.190487142715408E-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1400"/>
          </a:pPr>
          <a:endParaRPr lang="pt-BR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/>
              <a:t>Magazine Luiza S.A. - Leverage Ratios </a:t>
            </a:r>
          </a:p>
          <a:p>
            <a:pPr>
              <a:defRPr/>
            </a:pPr>
            <a:r>
              <a:rPr lang="pt-BR"/>
              <a:t>(Total debt &amp; Net Total Debt ratios)</a:t>
            </a:r>
          </a:p>
        </c:rich>
      </c:tx>
      <c:layout>
        <c:manualLayout>
          <c:xMode val="edge"/>
          <c:yMode val="edge"/>
          <c:x val="0.20697376839411388"/>
          <c:y val="2.208891315592850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6.2043797156063604E-2"/>
          <c:y val="0.12380952740796851"/>
          <c:w val="0.91484187179136922"/>
          <c:h val="0.61523811311959742"/>
        </c:manualLayout>
      </c:layout>
      <c:lineChart>
        <c:grouping val="standard"/>
        <c:varyColors val="0"/>
        <c:ser>
          <c:idx val="0"/>
          <c:order val="0"/>
          <c:tx>
            <c:strRef>
              <c:f>'Bal. Patrim.'!$A$59</c:f>
              <c:strCache>
                <c:ptCount val="1"/>
                <c:pt idx="0">
                  <c:v>Total debt ratio</c:v>
                </c:pt>
              </c:strCache>
            </c:strRef>
          </c:tx>
          <c:spPr>
            <a:ln w="12700">
              <a:solidFill>
                <a:srgbClr val="33CCCC"/>
              </a:solidFill>
              <a:prstDash val="solid"/>
            </a:ln>
          </c:spPr>
          <c:marker>
            <c:symbol val="none"/>
          </c:marker>
          <c:cat>
            <c:strRef>
              <c:f>'Bal. Patrim.'!$B$2:$AL$2</c:f>
              <c:strCache>
                <c:ptCount val="37"/>
                <c:pt idx="0">
                  <c:v>30/06/2020</c:v>
                </c:pt>
                <c:pt idx="1">
                  <c:v>31/03/2020</c:v>
                </c:pt>
                <c:pt idx="2">
                  <c:v>31/12/2019</c:v>
                </c:pt>
                <c:pt idx="3">
                  <c:v>30/09/2019</c:v>
                </c:pt>
                <c:pt idx="4">
                  <c:v>30/06/2019</c:v>
                </c:pt>
                <c:pt idx="5">
                  <c:v>31/03/2019</c:v>
                </c:pt>
                <c:pt idx="6">
                  <c:v>31/12/2018</c:v>
                </c:pt>
                <c:pt idx="7">
                  <c:v>30/09/2018</c:v>
                </c:pt>
                <c:pt idx="8">
                  <c:v>30/06/2018</c:v>
                </c:pt>
                <c:pt idx="9">
                  <c:v>31/03/2018</c:v>
                </c:pt>
                <c:pt idx="10">
                  <c:v>31/12/2017</c:v>
                </c:pt>
                <c:pt idx="11">
                  <c:v>30/09/2017</c:v>
                </c:pt>
                <c:pt idx="12">
                  <c:v>30/06/2017</c:v>
                </c:pt>
                <c:pt idx="13">
                  <c:v>31/03/2017</c:v>
                </c:pt>
                <c:pt idx="14">
                  <c:v>31/12/2016</c:v>
                </c:pt>
                <c:pt idx="15">
                  <c:v>30/09/2016</c:v>
                </c:pt>
                <c:pt idx="16">
                  <c:v>30/06/2016</c:v>
                </c:pt>
                <c:pt idx="17">
                  <c:v>31/03/2016</c:v>
                </c:pt>
                <c:pt idx="18">
                  <c:v>31/12/2015</c:v>
                </c:pt>
                <c:pt idx="19">
                  <c:v>30/09/2015</c:v>
                </c:pt>
                <c:pt idx="20">
                  <c:v>30/06/2015</c:v>
                </c:pt>
                <c:pt idx="21">
                  <c:v>31/03/2015</c:v>
                </c:pt>
                <c:pt idx="22">
                  <c:v>31/12/2014</c:v>
                </c:pt>
                <c:pt idx="23">
                  <c:v>30/09/2014</c:v>
                </c:pt>
                <c:pt idx="24">
                  <c:v>30/06/2014</c:v>
                </c:pt>
                <c:pt idx="25">
                  <c:v>31/03/2014</c:v>
                </c:pt>
                <c:pt idx="26">
                  <c:v>31/12/2013</c:v>
                </c:pt>
                <c:pt idx="27">
                  <c:v>30/09/2013</c:v>
                </c:pt>
                <c:pt idx="28">
                  <c:v>30/06/2013</c:v>
                </c:pt>
                <c:pt idx="29">
                  <c:v>31/03/2013</c:v>
                </c:pt>
                <c:pt idx="30">
                  <c:v>31/12/2012</c:v>
                </c:pt>
                <c:pt idx="31">
                  <c:v>30/09/2012</c:v>
                </c:pt>
                <c:pt idx="32">
                  <c:v>30/06/2012</c:v>
                </c:pt>
                <c:pt idx="33">
                  <c:v>31/03/2012</c:v>
                </c:pt>
                <c:pt idx="34">
                  <c:v>31/12/2011</c:v>
                </c:pt>
                <c:pt idx="35">
                  <c:v>30/09/2011</c:v>
                </c:pt>
                <c:pt idx="36">
                  <c:v>30/06/2011</c:v>
                </c:pt>
              </c:strCache>
            </c:strRef>
          </c:cat>
          <c:val>
            <c:numRef>
              <c:f>'Bal. Patrim.'!$B$59:$AL$59</c:f>
              <c:numCache>
                <c:formatCode>#,##0.00</c:formatCode>
                <c:ptCount val="37"/>
                <c:pt idx="0">
                  <c:v>0.63792130116418011</c:v>
                </c:pt>
                <c:pt idx="1">
                  <c:v>0.57492823649283187</c:v>
                </c:pt>
                <c:pt idx="2">
                  <c:v>0.61776009356338824</c:v>
                </c:pt>
                <c:pt idx="3">
                  <c:v>0.75902276021819182</c:v>
                </c:pt>
                <c:pt idx="4">
                  <c:v>0.74252799066398745</c:v>
                </c:pt>
                <c:pt idx="5">
                  <c:v>0.75023239454312485</c:v>
                </c:pt>
                <c:pt idx="6">
                  <c:v>0.73821303064163291</c:v>
                </c:pt>
                <c:pt idx="7">
                  <c:v>0.67590469702516021</c:v>
                </c:pt>
                <c:pt idx="8">
                  <c:v>0.68906690444101493</c:v>
                </c:pt>
                <c:pt idx="9">
                  <c:v>0.7033027960383792</c:v>
                </c:pt>
                <c:pt idx="10">
                  <c:v>0.72046992747892591</c:v>
                </c:pt>
                <c:pt idx="11">
                  <c:v>0.85509308586655508</c:v>
                </c:pt>
                <c:pt idx="12">
                  <c:v>0.8582992505014333</c:v>
                </c:pt>
                <c:pt idx="13">
                  <c:v>0.87059794395385326</c:v>
                </c:pt>
                <c:pt idx="14">
                  <c:v>0.8855465554027494</c:v>
                </c:pt>
                <c:pt idx="15">
                  <c:v>0.86610319093424171</c:v>
                </c:pt>
                <c:pt idx="16">
                  <c:v>0.86446668899772394</c:v>
                </c:pt>
                <c:pt idx="17">
                  <c:v>0.86686519816837815</c:v>
                </c:pt>
                <c:pt idx="18">
                  <c:v>0.88150530489337209</c:v>
                </c:pt>
                <c:pt idx="19">
                  <c:v>0.85066090733400501</c:v>
                </c:pt>
                <c:pt idx="20">
                  <c:v>0.8418797005211941</c:v>
                </c:pt>
                <c:pt idx="21">
                  <c:v>0.84391656844698115</c:v>
                </c:pt>
                <c:pt idx="22">
                  <c:v>0.85737964164898062</c:v>
                </c:pt>
                <c:pt idx="23">
                  <c:v>0.84082792341669232</c:v>
                </c:pt>
                <c:pt idx="24">
                  <c:v>0.84180489143152881</c:v>
                </c:pt>
                <c:pt idx="25">
                  <c:v>0.84433425840109078</c:v>
                </c:pt>
                <c:pt idx="26">
                  <c:v>0.85264634385029225</c:v>
                </c:pt>
                <c:pt idx="27">
                  <c:v>0.83972123698371359</c:v>
                </c:pt>
                <c:pt idx="28">
                  <c:v>0.84356119701109877</c:v>
                </c:pt>
                <c:pt idx="29">
                  <c:v>0.84987264536912477</c:v>
                </c:pt>
                <c:pt idx="30">
                  <c:v>0.89125884910260555</c:v>
                </c:pt>
                <c:pt idx="31">
                  <c:v>0.88419158253127605</c:v>
                </c:pt>
                <c:pt idx="32">
                  <c:v>0.88227574744183679</c:v>
                </c:pt>
                <c:pt idx="33">
                  <c:v>0.88032399544106887</c:v>
                </c:pt>
                <c:pt idx="34">
                  <c:v>0.8726881366337178</c:v>
                </c:pt>
                <c:pt idx="35">
                  <c:v>0.8559504528832883</c:v>
                </c:pt>
                <c:pt idx="36">
                  <c:v>0.85737966463360371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60-41FF-A905-359678EC8CBB}"/>
            </c:ext>
          </c:extLst>
        </c:ser>
        <c:ser>
          <c:idx val="3"/>
          <c:order val="1"/>
          <c:tx>
            <c:strRef>
              <c:f>'Bal. Patrim.'!$A$60</c:f>
              <c:strCache>
                <c:ptCount val="1"/>
                <c:pt idx="0">
                  <c:v>Net total debt ratio</c:v>
                </c:pt>
              </c:strCache>
            </c:strRef>
          </c:tx>
          <c:spPr>
            <a:ln w="12700">
              <a:solidFill>
                <a:srgbClr val="FFCC00"/>
              </a:solidFill>
              <a:prstDash val="solid"/>
            </a:ln>
          </c:spPr>
          <c:marker>
            <c:symbol val="none"/>
          </c:marker>
          <c:cat>
            <c:strRef>
              <c:f>'Bal. Patrim.'!$B$2:$AL$2</c:f>
              <c:strCache>
                <c:ptCount val="37"/>
                <c:pt idx="0">
                  <c:v>30/06/2020</c:v>
                </c:pt>
                <c:pt idx="1">
                  <c:v>31/03/2020</c:v>
                </c:pt>
                <c:pt idx="2">
                  <c:v>31/12/2019</c:v>
                </c:pt>
                <c:pt idx="3">
                  <c:v>30/09/2019</c:v>
                </c:pt>
                <c:pt idx="4">
                  <c:v>30/06/2019</c:v>
                </c:pt>
                <c:pt idx="5">
                  <c:v>31/03/2019</c:v>
                </c:pt>
                <c:pt idx="6">
                  <c:v>31/12/2018</c:v>
                </c:pt>
                <c:pt idx="7">
                  <c:v>30/09/2018</c:v>
                </c:pt>
                <c:pt idx="8">
                  <c:v>30/06/2018</c:v>
                </c:pt>
                <c:pt idx="9">
                  <c:v>31/03/2018</c:v>
                </c:pt>
                <c:pt idx="10">
                  <c:v>31/12/2017</c:v>
                </c:pt>
                <c:pt idx="11">
                  <c:v>30/09/2017</c:v>
                </c:pt>
                <c:pt idx="12">
                  <c:v>30/06/2017</c:v>
                </c:pt>
                <c:pt idx="13">
                  <c:v>31/03/2017</c:v>
                </c:pt>
                <c:pt idx="14">
                  <c:v>31/12/2016</c:v>
                </c:pt>
                <c:pt idx="15">
                  <c:v>30/09/2016</c:v>
                </c:pt>
                <c:pt idx="16">
                  <c:v>30/06/2016</c:v>
                </c:pt>
                <c:pt idx="17">
                  <c:v>31/03/2016</c:v>
                </c:pt>
                <c:pt idx="18">
                  <c:v>31/12/2015</c:v>
                </c:pt>
                <c:pt idx="19">
                  <c:v>30/09/2015</c:v>
                </c:pt>
                <c:pt idx="20">
                  <c:v>30/06/2015</c:v>
                </c:pt>
                <c:pt idx="21">
                  <c:v>31/03/2015</c:v>
                </c:pt>
                <c:pt idx="22">
                  <c:v>31/12/2014</c:v>
                </c:pt>
                <c:pt idx="23">
                  <c:v>30/09/2014</c:v>
                </c:pt>
                <c:pt idx="24">
                  <c:v>30/06/2014</c:v>
                </c:pt>
                <c:pt idx="25">
                  <c:v>31/03/2014</c:v>
                </c:pt>
                <c:pt idx="26">
                  <c:v>31/12/2013</c:v>
                </c:pt>
                <c:pt idx="27">
                  <c:v>30/09/2013</c:v>
                </c:pt>
                <c:pt idx="28">
                  <c:v>30/06/2013</c:v>
                </c:pt>
                <c:pt idx="29">
                  <c:v>31/03/2013</c:v>
                </c:pt>
                <c:pt idx="30">
                  <c:v>31/12/2012</c:v>
                </c:pt>
                <c:pt idx="31">
                  <c:v>30/09/2012</c:v>
                </c:pt>
                <c:pt idx="32">
                  <c:v>30/06/2012</c:v>
                </c:pt>
                <c:pt idx="33">
                  <c:v>31/03/2012</c:v>
                </c:pt>
                <c:pt idx="34">
                  <c:v>31/12/2011</c:v>
                </c:pt>
                <c:pt idx="35">
                  <c:v>30/09/2011</c:v>
                </c:pt>
                <c:pt idx="36">
                  <c:v>30/06/2011</c:v>
                </c:pt>
              </c:strCache>
            </c:strRef>
          </c:cat>
          <c:val>
            <c:numRef>
              <c:f>'Bal. Patrim.'!$B$60:$AL$60</c:f>
              <c:numCache>
                <c:formatCode>#,##0.00</c:formatCode>
                <c:ptCount val="37"/>
                <c:pt idx="0">
                  <c:v>0.58424443723324293</c:v>
                </c:pt>
                <c:pt idx="1">
                  <c:v>0.55296876736412059</c:v>
                </c:pt>
                <c:pt idx="2">
                  <c:v>0.60231141064896154</c:v>
                </c:pt>
                <c:pt idx="3">
                  <c:v>0.74228712634696126</c:v>
                </c:pt>
                <c:pt idx="4">
                  <c:v>0.69074260856631686</c:v>
                </c:pt>
                <c:pt idx="5">
                  <c:v>0.72013464692270523</c:v>
                </c:pt>
                <c:pt idx="6">
                  <c:v>0.67010974071909346</c:v>
                </c:pt>
                <c:pt idx="7">
                  <c:v>0.61717584373528211</c:v>
                </c:pt>
                <c:pt idx="8">
                  <c:v>0.59239427050236371</c:v>
                </c:pt>
                <c:pt idx="9">
                  <c:v>0.59098164186350721</c:v>
                </c:pt>
                <c:pt idx="10">
                  <c:v>0.66484538482431721</c:v>
                </c:pt>
                <c:pt idx="11">
                  <c:v>0.82505765243064633</c:v>
                </c:pt>
                <c:pt idx="12">
                  <c:v>0.80802021835803373</c:v>
                </c:pt>
                <c:pt idx="13">
                  <c:v>0.82222530571212515</c:v>
                </c:pt>
                <c:pt idx="14">
                  <c:v>0.78871039996438363</c:v>
                </c:pt>
                <c:pt idx="15">
                  <c:v>0.82099838533410774</c:v>
                </c:pt>
                <c:pt idx="16">
                  <c:v>0.82479487069258539</c:v>
                </c:pt>
                <c:pt idx="17">
                  <c:v>0.78435326491202495</c:v>
                </c:pt>
                <c:pt idx="18">
                  <c:v>0.77101752561197034</c:v>
                </c:pt>
                <c:pt idx="19">
                  <c:v>0.79409925185333696</c:v>
                </c:pt>
                <c:pt idx="20">
                  <c:v>0.79310412430947608</c:v>
                </c:pt>
                <c:pt idx="21">
                  <c:v>0.78540978135635864</c:v>
                </c:pt>
                <c:pt idx="22">
                  <c:v>0.77946525944764</c:v>
                </c:pt>
                <c:pt idx="23">
                  <c:v>0.81231732081850283</c:v>
                </c:pt>
                <c:pt idx="24">
                  <c:v>0.77776614304871183</c:v>
                </c:pt>
                <c:pt idx="25">
                  <c:v>0.79176049462046227</c:v>
                </c:pt>
                <c:pt idx="26">
                  <c:v>0.79318268561952388</c:v>
                </c:pt>
                <c:pt idx="27">
                  <c:v>0.77990601518798142</c:v>
                </c:pt>
                <c:pt idx="28">
                  <c:v>0.80242060969639306</c:v>
                </c:pt>
                <c:pt idx="29">
                  <c:v>0.81281457067309815</c:v>
                </c:pt>
                <c:pt idx="30">
                  <c:v>0.81656400615511149</c:v>
                </c:pt>
                <c:pt idx="31">
                  <c:v>0.86525376070802185</c:v>
                </c:pt>
                <c:pt idx="32">
                  <c:v>0.85486361756146956</c:v>
                </c:pt>
                <c:pt idx="33">
                  <c:v>0.84404614517835663</c:v>
                </c:pt>
                <c:pt idx="34">
                  <c:v>0.83719409774133791</c:v>
                </c:pt>
                <c:pt idx="35">
                  <c:v>0.83838786881498628</c:v>
                </c:pt>
                <c:pt idx="36">
                  <c:v>0.84640493756703095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60-41FF-A905-359678EC8C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29851936"/>
        <c:axId val="1"/>
      </c:lineChart>
      <c:catAx>
        <c:axId val="112985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rgbClr val="E3E3E3"/>
            </a:solidFill>
            <a:prstDash val="solid"/>
          </a:ln>
        </c:spPr>
        <c:txPr>
          <a:bodyPr rot="-5400000" vert="horz"/>
          <a:lstStyle/>
          <a:p>
            <a:pPr>
              <a:defRPr sz="900"/>
            </a:pPr>
            <a:endParaRPr lang="pt-BR"/>
          </a:p>
        </c:txPr>
        <c:crossAx val="1"/>
        <c:crosses val="autoZero"/>
        <c:auto val="0"/>
        <c:lblAlgn val="ctr"/>
        <c:lblOffset val="100"/>
        <c:tickLblSkip val="2"/>
        <c:tickMarkSkip val="1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rgbClr val="E3E3E3"/>
              </a:solidFill>
              <a:prstDash val="solid"/>
            </a:ln>
          </c:spPr>
        </c:majorGridlines>
        <c:numFmt formatCode="#,##0.00" sourceLinked="1"/>
        <c:majorTickMark val="none"/>
        <c:minorTickMark val="none"/>
        <c:tickLblPos val="nextTo"/>
        <c:spPr>
          <a:ln w="6350">
            <a:noFill/>
          </a:ln>
        </c:spPr>
        <c:txPr>
          <a:bodyPr rot="0" vert="horz"/>
          <a:lstStyle/>
          <a:p>
            <a:pPr>
              <a:defRPr/>
            </a:pPr>
            <a:endParaRPr lang="pt-BR"/>
          </a:p>
        </c:txPr>
        <c:crossAx val="1129851936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6.3351444073329613E-2"/>
          <c:y val="0.9180950562149881"/>
          <c:w val="0.8832537367569937"/>
          <c:h val="8.190487142715408E-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1400"/>
          </a:pPr>
          <a:endParaRPr lang="pt-BR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8D2D-EE56-4DF1-81CD-9247E8CF3289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1259-83EE-434F-9D90-BB3605B6F5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22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8D2D-EE56-4DF1-81CD-9247E8CF3289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1259-83EE-434F-9D90-BB3605B6F5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80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8D2D-EE56-4DF1-81CD-9247E8CF3289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1259-83EE-434F-9D90-BB3605B6F5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05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8D2D-EE56-4DF1-81CD-9247E8CF3289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1259-83EE-434F-9D90-BB3605B6F5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14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8D2D-EE56-4DF1-81CD-9247E8CF3289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1259-83EE-434F-9D90-BB3605B6F5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01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8D2D-EE56-4DF1-81CD-9247E8CF3289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1259-83EE-434F-9D90-BB3605B6F5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17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8D2D-EE56-4DF1-81CD-9247E8CF3289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1259-83EE-434F-9D90-BB3605B6F5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75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8D2D-EE56-4DF1-81CD-9247E8CF3289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1259-83EE-434F-9D90-BB3605B6F5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20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8D2D-EE56-4DF1-81CD-9247E8CF3289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1259-83EE-434F-9D90-BB3605B6F5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13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8D2D-EE56-4DF1-81CD-9247E8CF3289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1259-83EE-434F-9D90-BB3605B6F5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57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8D2D-EE56-4DF1-81CD-9247E8CF3289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1259-83EE-434F-9D90-BB3605B6F5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73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8D2D-EE56-4DF1-81CD-9247E8CF3289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01259-83EE-434F-9D90-BB3605B6F5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95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8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241961"/>
              </p:ext>
            </p:extLst>
          </p:nvPr>
        </p:nvGraphicFramePr>
        <p:xfrm>
          <a:off x="1739154" y="1165412"/>
          <a:ext cx="7230034" cy="4133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496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340016"/>
              </p:ext>
            </p:extLst>
          </p:nvPr>
        </p:nvGraphicFramePr>
        <p:xfrm>
          <a:off x="838200" y="1825625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648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306994"/>
              </p:ext>
            </p:extLst>
          </p:nvPr>
        </p:nvGraphicFramePr>
        <p:xfrm>
          <a:off x="838200" y="1825625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5056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Castro Martins</dc:creator>
  <cp:lastModifiedBy>Henrique Castro Martins</cp:lastModifiedBy>
  <cp:revision>3</cp:revision>
  <dcterms:created xsi:type="dcterms:W3CDTF">2020-08-29T05:18:47Z</dcterms:created>
  <dcterms:modified xsi:type="dcterms:W3CDTF">2020-08-29T15:52:50Z</dcterms:modified>
</cp:coreProperties>
</file>