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DF9BF7-5D20-4BA3-BE2B-58238DC06C5D}">
  <a:tblStyle styleId="{68DF9BF7-5D20-4BA3-BE2B-58238DC06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944b73c0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944b73c0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ceebb23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ceebb23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5783c6d0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5783c6d0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5783c6d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5783c6d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5783c6d0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5783c6d0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783c6d0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5783c6d0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5783c6d0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5783c6d0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5783c6d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5783c6d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5783c6d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5783c6d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5783c6d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5783c6d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eebb2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eebb2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9b4b817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9b4b817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eebb23e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eebb23e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5783c6d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5783c6d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44b73c0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44b73c0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944b73c0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944b73c0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944b73c0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944b73c0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9b4b817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9b4b817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944b73c0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944b73c0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Note: ep_len is that of the environment episode. not the training episode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graphicFrame>
        <p:nvGraphicFramePr>
          <p:cNvPr id="24" name="Google Shape;24;p4"/>
          <p:cNvGraphicFramePr/>
          <p:nvPr/>
        </p:nvGraphicFramePr>
        <p:xfrm>
          <a:off x="0" y="48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{68DF9BF7-5D20-4BA3-BE2B-58238DC06C5D}</a:tableStyleId>
              </a:tblPr>
              <a:tblGrid>
                <a:gridCol w="3048000"/>
                <a:gridCol w="3048000"/>
                <a:gridCol w="3048000"/>
              </a:tblGrid>
              <a:tr h="30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Group B (FEUP/ASMA) 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Reinforcement Learning - Lunar Lander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25</a:t>
                      </a:r>
                      <a:r>
                        <a:rPr lang="pt-PT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/05/2023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2D1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graphicFrame>
        <p:nvGraphicFramePr>
          <p:cNvPr id="30" name="Google Shape;30;p5"/>
          <p:cNvGraphicFramePr/>
          <p:nvPr/>
        </p:nvGraphicFramePr>
        <p:xfrm>
          <a:off x="0" y="48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{68DF9BF7-5D20-4BA3-BE2B-58238DC06C5D}</a:tableStyleId>
              </a:tblPr>
              <a:tblGrid>
                <a:gridCol w="3048000"/>
                <a:gridCol w="3048000"/>
                <a:gridCol w="3048000"/>
              </a:tblGrid>
              <a:tr h="30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Group B (FEUP/ASMA)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Global Logistics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13</a:t>
                      </a:r>
                      <a:r>
                        <a:rPr lang="pt-PT" sz="10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/04/2023</a:t>
                      </a:r>
                      <a:endParaRPr sz="10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C23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2D1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42.png"/><Relationship Id="rId9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0.png"/><Relationship Id="rId7" Type="http://schemas.openxmlformats.org/officeDocument/2006/relationships/image" Target="../media/image40.png"/><Relationship Id="rId8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eIhCOF48thvLxIYTOE49VpWUVZuiXUvi/view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C2D1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0" y="781025"/>
            <a:ext cx="7801500" cy="10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Reinforcement Learning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19315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Training Gym’s LunarLander with different scenarios and models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671250" y="3107550"/>
            <a:ext cx="7801500" cy="5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00"/>
              <a:t>Reinforcement Learning</a:t>
            </a:r>
            <a:br>
              <a:rPr lang="pt-PT" sz="2600"/>
            </a:br>
            <a:r>
              <a:rPr lang="pt-PT" sz="1155"/>
              <a:t>FEUP-M.EIC009-2022/2023-2S</a:t>
            </a:r>
            <a:endParaRPr sz="1155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71250" y="3748225"/>
            <a:ext cx="78015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</a:rPr>
              <a:t>Group B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</a:rPr>
              <a:t>Diogo Costa - up201906731</a:t>
            </a:r>
            <a:br>
              <a:rPr lang="pt-PT" sz="1500">
                <a:solidFill>
                  <a:schemeClr val="dk1"/>
                </a:solidFill>
              </a:rPr>
            </a:br>
            <a:r>
              <a:rPr lang="pt-PT" sz="1500">
                <a:solidFill>
                  <a:schemeClr val="dk1"/>
                </a:solidFill>
              </a:rPr>
              <a:t>Francisco Colino - up201905405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</a:rPr>
              <a:t>Henrique Sousa - up201906681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50" y="3921600"/>
            <a:ext cx="1939599" cy="7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 and future work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There are libraries that make it incredibly easy to experiment with Reinforcement Learning: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It is even possible to get decent to good results on simple tasks.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An adequate methodology can lead to better results and faster development.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Training models can take a long time.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Not all models are created equal: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There is enough randomization that the same conditions may lead to slightly different results.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Future work: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Obtain </a:t>
            </a:r>
            <a:r>
              <a:rPr lang="pt-PT"/>
              <a:t>positive</a:t>
            </a:r>
            <a:r>
              <a:rPr lang="pt-PT"/>
              <a:t> result for every environment - is that even possible?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Find ways to speed up training or prevent local optima - adjust reward?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Annexes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554850" y="4164675"/>
            <a:ext cx="80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Note: The README.md in the code has instructions, other details on running, and the available features.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97450" y="356600"/>
            <a:ext cx="232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Other results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98" y="2419400"/>
            <a:ext cx="7935005" cy="235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475" y="99099"/>
            <a:ext cx="3619025" cy="21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72150" y="1095925"/>
            <a:ext cx="3932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Reward graphs per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25" y="2465000"/>
            <a:ext cx="7889549" cy="23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012" y="231175"/>
            <a:ext cx="6999976" cy="21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47550" y="365350"/>
            <a:ext cx="232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Other results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122250" y="1104675"/>
            <a:ext cx="2184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Reward graphs per environment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474" y="2701350"/>
            <a:ext cx="6723052" cy="20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025" y="88400"/>
            <a:ext cx="5064501" cy="25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75" y="124825"/>
            <a:ext cx="4353401" cy="225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75" y="2496925"/>
            <a:ext cx="4353401" cy="22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850" y="124825"/>
            <a:ext cx="4400479" cy="225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25" y="120300"/>
            <a:ext cx="4057274" cy="2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25" y="2387875"/>
            <a:ext cx="4057274" cy="217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775" y="120300"/>
            <a:ext cx="4081947" cy="2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775" y="2387875"/>
            <a:ext cx="4057275" cy="206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Detailed data - By model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00" y="599801"/>
            <a:ext cx="3577177" cy="18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75" y="2620075"/>
            <a:ext cx="3615026" cy="96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975" y="599800"/>
            <a:ext cx="3977225" cy="179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8975" y="2620087"/>
            <a:ext cx="3977226" cy="205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Detailed data - By environment</a:t>
            </a:r>
            <a:endParaRPr/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00" y="599800"/>
            <a:ext cx="3615024" cy="207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00" y="2798293"/>
            <a:ext cx="3615025" cy="81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800" y="3739425"/>
            <a:ext cx="3615026" cy="90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8975" y="599797"/>
            <a:ext cx="3977224" cy="1146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8975" y="1796145"/>
            <a:ext cx="3977225" cy="100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8975" y="2848370"/>
            <a:ext cx="3977226" cy="89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8975" y="3790334"/>
            <a:ext cx="3977225" cy="85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Detailed data - By environment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500" y="591180"/>
            <a:ext cx="3615001" cy="88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500" y="1705826"/>
            <a:ext cx="3615001" cy="89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4500" y="2830909"/>
            <a:ext cx="3615000" cy="79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4500" y="3862870"/>
            <a:ext cx="3614999" cy="764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Proposal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We want to explore: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Stable baselines models and capacities.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Gym API and environments.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Reinforcement Learning.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Approach: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Choose a base environment.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Test different models.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Test different environments.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899" y="677052"/>
            <a:ext cx="5636202" cy="28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Running all models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900" y="3533320"/>
            <a:ext cx="5636199" cy="104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Environment - Lunar Lander V2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Action space -&gt; Box(-1,1,(2,))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Two floats between -1 and 1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Main engine(fires if value &gt; 0.5)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Side engines (left fires if value &gt; 0.5, right fires if value &lt; 0.5)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Observation space -&gt; (8,)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Lander coordinates, and velocity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Lander angle and angular velocity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If the legs </a:t>
            </a:r>
            <a:r>
              <a:rPr lang="pt-PT"/>
              <a:t>contact</a:t>
            </a:r>
            <a:r>
              <a:rPr lang="pt-PT"/>
              <a:t> the ground or not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State: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Initial: Center of screen, with a random velocity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During:  observation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/>
              <a:t>Done: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PT"/>
              <a:t>Lander crashes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PT"/>
              <a:t>Lander </a:t>
            </a:r>
            <a:r>
              <a:rPr lang="pt-PT"/>
              <a:t>disappears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PT"/>
              <a:t>Lander at rest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814700" y="21661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Rewards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Negative: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PT"/>
              <a:t>Firing engines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PT"/>
              <a:t>Moving away from landing pad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PT"/>
              <a:t>Crashing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Positive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PT"/>
              <a:t>Moving in the direction of the landing pad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PT"/>
              <a:t>Finishing at rest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265" y="484988"/>
            <a:ext cx="2150885" cy="14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2477" l="0" r="0" t="0"/>
          <a:stretch/>
        </p:blipFill>
        <p:spPr>
          <a:xfrm>
            <a:off x="6812150" y="485000"/>
            <a:ext cx="2205531" cy="1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Algorithms applied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417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A2C - Advantage Actor-Critic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DDPG - Deep Deterministic Policy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PPO - Proximal Policy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SAC - Soft Actor-Critic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4771750" y="445025"/>
            <a:ext cx="28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Environments used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490500" y="1152475"/>
            <a:ext cx="343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Max thrust = 75%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Wind power 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Wind power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Wind power = 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Failure Rate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Failure</a:t>
            </a:r>
            <a:r>
              <a:rPr lang="pt-PT"/>
              <a:t> Rate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Failure Rate = 25%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Failure Rate = 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Byzantine Rate = 25%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Byzantine Rate = 50%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800" y="3492750"/>
            <a:ext cx="4178700" cy="1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Per model per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15 episodes of 10k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150k iterations</a:t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800" y="2920050"/>
            <a:ext cx="30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Training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Visualization during and after training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47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Models have a verbose option: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Too many prints cluttering the terminal.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Implemented our own mechanisms: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Training by episode: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Variable number of episodes and iterations per episode.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Episode conclusion is displayed.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Tensorboard: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Real time logging.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After the fact visualization.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Using models: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Validating learning.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125" y="3311054"/>
            <a:ext cx="5722875" cy="14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000" y="242722"/>
            <a:ext cx="3921500" cy="29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Pipeline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7743"/>
            <a:ext cx="3330325" cy="454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00" y="1221675"/>
            <a:ext cx="3330325" cy="35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17" name="Google Shape;117;p19" title="2023-05-23 14-16-34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400" y="291388"/>
            <a:ext cx="67928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061175" y="432917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SAC with wind power 15.0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Analysis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Comparing some models considering a failure rate in the environment: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75" y="1754675"/>
            <a:ext cx="4310371" cy="25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105650" y="4273575"/>
            <a:ext cx="34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Orange: PPO Failure rate 0.05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Purple: PPO Failure rate 0.1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54675"/>
            <a:ext cx="4132418" cy="251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632500" y="4273575"/>
            <a:ext cx="34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Orange: A2C Failure rate 0.05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Green: SAC Failure rate 0.05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Analysis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95300" y="47790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816150" y="1017725"/>
            <a:ext cx="26946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Comparing models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379225" y="4021575"/>
            <a:ext cx="297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Purple: A2C Wind power 5.0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Green: A2C Wind power 10.0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Orange: A2C Wind power 15.0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0082"/>
            <a:ext cx="5105677" cy="2272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388075" y="4021575"/>
            <a:ext cx="10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225" y="1675245"/>
            <a:ext cx="2694440" cy="22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5678150" y="4085575"/>
            <a:ext cx="29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verage"/>
                <a:ea typeface="Average"/>
                <a:cs typeface="Average"/>
                <a:sym typeface="Average"/>
              </a:rPr>
              <a:t>3 version of SAC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55225" y="997025"/>
            <a:ext cx="35307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Comparing episode length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