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1" r:id="rId2"/>
    <p:sldId id="673" r:id="rId3"/>
    <p:sldId id="674" r:id="rId4"/>
    <p:sldId id="655" r:id="rId5"/>
    <p:sldId id="654" r:id="rId6"/>
    <p:sldId id="656" r:id="rId7"/>
    <p:sldId id="653" r:id="rId8"/>
    <p:sldId id="661" r:id="rId9"/>
    <p:sldId id="652" r:id="rId10"/>
    <p:sldId id="650" r:id="rId11"/>
    <p:sldId id="658" r:id="rId12"/>
    <p:sldId id="660" r:id="rId13"/>
    <p:sldId id="659" r:id="rId14"/>
    <p:sldId id="664" r:id="rId15"/>
    <p:sldId id="667" r:id="rId16"/>
    <p:sldId id="668" r:id="rId17"/>
    <p:sldId id="671" r:id="rId18"/>
    <p:sldId id="672" r:id="rId19"/>
    <p:sldId id="665" r:id="rId20"/>
    <p:sldId id="666" r:id="rId21"/>
    <p:sldId id="675" r:id="rId22"/>
    <p:sldId id="676" r:id="rId23"/>
    <p:sldId id="677" r:id="rId24"/>
    <p:sldId id="678" r:id="rId25"/>
    <p:sldId id="679" r:id="rId26"/>
    <p:sldId id="669" r:id="rId27"/>
    <p:sldId id="670" r:id="rId28"/>
    <p:sldId id="680" r:id="rId29"/>
    <p:sldId id="681" r:id="rId30"/>
    <p:sldId id="682" r:id="rId31"/>
    <p:sldId id="683" r:id="rId32"/>
    <p:sldId id="684" r:id="rId33"/>
    <p:sldId id="685" r:id="rId34"/>
    <p:sldId id="686" r:id="rId35"/>
    <p:sldId id="687" r:id="rId36"/>
    <p:sldId id="688" r:id="rId37"/>
    <p:sldId id="689" r:id="rId38"/>
    <p:sldId id="690" r:id="rId39"/>
    <p:sldId id="691" r:id="rId40"/>
    <p:sldId id="692" r:id="rId41"/>
    <p:sldId id="693" r:id="rId42"/>
    <p:sldId id="694" r:id="rId43"/>
    <p:sldId id="695" r:id="rId44"/>
    <p:sldId id="696" r:id="rId45"/>
    <p:sldId id="697" r:id="rId46"/>
    <p:sldId id="553" r:id="rId47"/>
    <p:sldId id="698" r:id="rId48"/>
    <p:sldId id="699" r:id="rId49"/>
    <p:sldId id="700" r:id="rId50"/>
    <p:sldId id="701" r:id="rId51"/>
    <p:sldId id="702" r:id="rId52"/>
    <p:sldId id="703" r:id="rId53"/>
    <p:sldId id="704" r:id="rId54"/>
    <p:sldId id="705" r:id="rId55"/>
    <p:sldId id="576" r:id="rId56"/>
    <p:sldId id="577" r:id="rId57"/>
    <p:sldId id="578" r:id="rId58"/>
    <p:sldId id="580" r:id="rId59"/>
    <p:sldId id="591" r:id="rId60"/>
    <p:sldId id="592" r:id="rId61"/>
    <p:sldId id="593" r:id="rId62"/>
    <p:sldId id="589" r:id="rId63"/>
    <p:sldId id="595" r:id="rId64"/>
    <p:sldId id="594" r:id="rId65"/>
    <p:sldId id="596" r:id="rId66"/>
    <p:sldId id="597" r:id="rId6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7ACD3-40B1-491E-9F47-0796C8D12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B0C59-5E64-4BBD-B19D-E9D6C8C5A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5803A9-7B1C-4D7D-B29C-E81A1D18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AAC15-CD60-42CF-B96E-34F6E9D8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73147-D72D-4353-AFA5-6077B36A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4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95906-234C-4160-8D18-CAC62445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CC9B4-96D3-4804-9D10-A8EEFA04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28CDD-C981-4100-B15B-DDC827E9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B2E46-97BD-4335-B2D7-354CE1CE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D2672-3C8B-49E2-96CE-18668126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1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74EAEE-DF4E-4D45-9D33-3F766C1E8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D32F09-801E-439E-BD77-2F4429B1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A89F3-D898-4922-9FDA-2EAA0AF4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1F6E8-76C1-4FAC-9C6A-147AC68A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11EB9-0780-4627-B5D3-25057560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9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3ADB3-C0D8-4EDF-B800-9EC11F6E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3C240-451E-455C-9DC9-2BD689FD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AE265-969C-4C7C-9B40-05205323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FA4690-0E1F-4281-B757-866684A4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BC7F19-0D37-4E6D-90B5-0015C8C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72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D8DB-D91F-4D39-B580-A4803D68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9FF5C8-A3C6-4F6D-97D7-264A7BB9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F342C-ACE0-4A6C-882E-112C4628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C9D6E-333A-44FF-A19A-A881348B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3E419-850A-4623-ACE6-16D1F513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6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DB6C2-1B50-46C9-BA34-0E5F967A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B8BFA-0EF0-43E5-9798-0954A11B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E5FDE8-82BC-4E86-B003-C56028F8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51FAA-B772-4CBC-AD06-BCF80BF5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5CC52-348A-4720-B5F4-0DD03D2D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211F90-B352-4FAA-8308-179197BE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D20E7-0E4C-4159-BCC1-47AF12ED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9C5E6-34B6-4991-BE17-2A73C911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9725C-6A4A-4BD9-8E5C-C90F4B88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2A96A0-F313-4DA6-B4F9-C21E28856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938B2F-7094-4FE2-B6E3-B0B3B60FD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37BDF6-C0EF-4BF7-82DC-51B1C89A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6F0750-EDA0-44AD-A764-9DCF47B2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000114-A47A-4115-96FC-3963A890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82EA6-860D-48B7-8753-9D55DEE1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C8C43B-6AE4-4055-AED1-B28A3EFE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E1A8E-64D6-476E-A099-DFA289C1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BAD0D-4159-4B45-9F01-38821E4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64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652548-6C11-461D-92ED-E98FA5D2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1D2A7C-2FEC-434B-9623-F848DFF4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69F2EE-7B7E-4D29-BA27-6B1A6322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9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A03F3-944B-4B47-AB65-4D6E0609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602B6-8035-4B2F-BDCF-9C6FC25F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E82CEF-7C46-49E8-8FCC-5D54A0DA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99F03-05E7-4D29-80B4-03AEDB8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7A2F6-D517-4239-B93C-2FEC4E44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6D25FB-AD5A-4CB4-AE57-C081C641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5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04045-6404-4539-A6CD-3C7112E8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D4E4F1-691E-49CA-B4E5-17A962350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D7275C-D3BA-4085-9D53-F97CBAB2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80066-AD21-492D-B49B-C67FCF58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3B15EA-2C52-4127-96E1-CA097ADF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1ED81-7CF0-43B8-9471-C2E05709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C9F306-3C48-4F0D-A26F-E4E5BF7E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78D42C-6AC6-428F-B7B3-412C05ED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A455E-F4D6-4611-B740-46725A723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451F-C02B-4F4B-A92E-F1DEE0CA03E1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9BE4F-17F4-4A08-AD1E-AE39FEE7C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B471D-6014-483F-B1D3-82238735D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4B88-052F-4884-B713-2E18466B2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3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paraenem.com/matematica/teorema-de-pitagoras.htm" TargetMode="External"/><Relationship Id="rId2" Type="http://schemas.openxmlformats.org/officeDocument/2006/relationships/hyperlink" Target="https://www.preparaenem.com/matematica/tipos-de-triangulos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scola.uol.com.br/matematica/teorema-pitagoras.htm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1.wdp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2.wdp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270.png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43343" y="1302620"/>
            <a:ext cx="9758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0" i="0" dirty="0">
                <a:effectLst/>
              </a:rPr>
              <a:t>O </a:t>
            </a:r>
            <a:r>
              <a:rPr lang="pt-BR" sz="4000" b="1" i="0" dirty="0">
                <a:effectLst/>
              </a:rPr>
              <a:t>prisma</a:t>
            </a:r>
            <a:r>
              <a:rPr lang="pt-BR" sz="4000" b="0" i="0" dirty="0">
                <a:effectLst/>
              </a:rPr>
              <a:t> é um sólido geométrico que faz parte dos estudos de geometria espacial. É caracterizado por ser um poliedro convexo com duas bases (polígonos iguais) congruentes e paralelas, além das faces planas laterais (paralelogramos)</a:t>
            </a:r>
            <a:r>
              <a:rPr lang="pt-BR" sz="4000" b="0" i="0" dirty="0">
                <a:effectLst/>
                <a:cs typeface="Arial" panose="020B0604020202020204" pitchFamily="34" charset="0"/>
              </a:rPr>
              <a:t>. </a:t>
            </a:r>
            <a:endParaRPr lang="vi-VN" sz="3467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317626" y="389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254557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/>
              <p:nvPr/>
            </p:nvSpPr>
            <p:spPr>
              <a:xfrm>
                <a:off x="1162975" y="1303987"/>
                <a:ext cx="10422096" cy="2427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A diagonal de um cubo pode ser calculada através da seguinte expressão matemática:</a:t>
                </a:r>
                <a:r>
                  <a:rPr lang="pt-BR" sz="3600" dirty="0"/>
                  <a:t> </a:t>
                </a: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d = a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. </a:t>
                </a:r>
              </a:p>
              <a:p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Foi fornecido que a medida da diagonal do cubo é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, então:</a:t>
                </a:r>
                <a:endParaRPr lang="pt-BR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975" y="1303987"/>
                <a:ext cx="10422096" cy="2427588"/>
              </a:xfrm>
              <a:prstGeom prst="rect">
                <a:avLst/>
              </a:prstGeom>
              <a:blipFill>
                <a:blip r:embed="rId2"/>
                <a:stretch>
                  <a:fillRect l="-1814" t="-4020" b="-8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51441" y="390980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55F30F-7E89-44B3-8D4D-1C6754C00B5D}"/>
                  </a:ext>
                </a:extLst>
              </p:cNvPr>
              <p:cNvSpPr txBox="1"/>
              <p:nvPr/>
            </p:nvSpPr>
            <p:spPr>
              <a:xfrm>
                <a:off x="2578963" y="3517777"/>
                <a:ext cx="2606290" cy="2786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pt-BR" sz="4000" b="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ad>
                        <m:radPr>
                          <m:degHide m:val="on"/>
                          <m:ctrlPr>
                            <a:rPr lang="pt-BR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pt-BR" sz="4000" b="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55F30F-7E89-44B3-8D4D-1C6754C0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963" y="3517777"/>
                <a:ext cx="2606290" cy="2786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93FC2-C06A-4150-820C-26FE6335BC5B}"/>
                  </a:ext>
                </a:extLst>
              </p:cNvPr>
              <p:cNvSpPr txBox="1"/>
              <p:nvPr/>
            </p:nvSpPr>
            <p:spPr>
              <a:xfrm>
                <a:off x="6531006" y="5200070"/>
                <a:ext cx="20906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4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93FC2-C06A-4150-820C-26FE6335B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6" y="5200070"/>
                <a:ext cx="209069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16F9C2-A564-48E1-81F9-5CFB7B3D3DE3}"/>
              </a:ext>
            </a:extLst>
          </p:cNvPr>
          <p:cNvCxnSpPr/>
          <p:nvPr/>
        </p:nvCxnSpPr>
        <p:spPr>
          <a:xfrm>
            <a:off x="5318283" y="5589523"/>
            <a:ext cx="91153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9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/>
              <p:nvPr/>
            </p:nvSpPr>
            <p:spPr>
              <a:xfrm>
                <a:off x="1242837" y="1277519"/>
                <a:ext cx="9973953" cy="4257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600" dirty="0"/>
                  <a:t>A medida da aresta desse cubo mede 5 cm. Dessa forma, cada face do cubo medirá:</a:t>
                </a:r>
              </a:p>
              <a:p>
                <a:pPr algn="just"/>
                <a:r>
                  <a:rPr lang="pt-BR" sz="3600" b="1" dirty="0"/>
                  <a:t>A = 5 . 5 = 25 cm²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3600" dirty="0"/>
                  <a:t>Sabendo que o cubo possui 6 faces laterais temos:</a:t>
                </a:r>
              </a:p>
              <a:p>
                <a:pPr algn="just"/>
                <a:r>
                  <a:rPr lang="pt-BR" sz="3600" b="1" dirty="0"/>
                  <a:t>Área Total = 6 . 25 = 150 cm²</a:t>
                </a:r>
              </a:p>
              <a:p>
                <a:pPr algn="just"/>
                <a:r>
                  <a:rPr lang="pt-BR" sz="3600" dirty="0"/>
                  <a:t>Logo, a área total do cubo com diagonal</a:t>
                </a:r>
              </a:p>
              <a:p>
                <a:pPr algn="just"/>
                <a:r>
                  <a:rPr lang="pt-BR" sz="3600" dirty="0"/>
                  <a:t>medindo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pt-BR" sz="3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/>
                  <a:t>cm é igual a </a:t>
                </a:r>
                <a:r>
                  <a:rPr lang="pt-BR" sz="3600" b="1" dirty="0">
                    <a:solidFill>
                      <a:srgbClr val="002060"/>
                    </a:solidFill>
                  </a:rPr>
                  <a:t>150 cm²</a:t>
                </a:r>
                <a:r>
                  <a:rPr lang="pt-BR" sz="3600" dirty="0"/>
                  <a:t>.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37" y="1277519"/>
                <a:ext cx="9973953" cy="4257897"/>
              </a:xfrm>
              <a:prstGeom prst="rect">
                <a:avLst/>
              </a:prstGeom>
              <a:blipFill>
                <a:blip r:embed="rId2"/>
                <a:stretch>
                  <a:fillRect l="-1895" t="-2292" r="-1834" b="-4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51441" y="444246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210521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858726" y="492418"/>
            <a:ext cx="2952605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Oblíquo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EEB5F4-0094-4034-9833-5A6D18DA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5102" y="1641496"/>
            <a:ext cx="6298793" cy="26832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5213D8-49B6-45FB-A7E2-19CD490D3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691" y="1405425"/>
            <a:ext cx="2473268" cy="299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293223" y="1348375"/>
            <a:ext cx="97505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dirty="0">
                <a:solidFill>
                  <a:srgbClr val="000000"/>
                </a:solidFill>
                <a:effectLst/>
              </a:rPr>
              <a:t>Qual a altura de um prisma oblíquo cuja base é um quadrado de lado 3 m e cuja aresta lateral de 4 m forma um ângulo de 60° com o plano da base?</a:t>
            </a:r>
          </a:p>
          <a:p>
            <a:endParaRPr lang="pt-BR" sz="2000" b="0" i="0" dirty="0">
              <a:solidFill>
                <a:srgbClr val="000000"/>
              </a:solidFill>
              <a:effectLst/>
            </a:endParaRPr>
          </a:p>
          <a:p>
            <a:r>
              <a:rPr lang="pt-BR" sz="3600" i="0" dirty="0">
                <a:solidFill>
                  <a:srgbClr val="000000"/>
                </a:solidFill>
                <a:effectLst/>
              </a:rPr>
              <a:t>a) </a:t>
            </a:r>
            <a:r>
              <a:rPr lang="pt-BR" sz="3600" dirty="0">
                <a:solidFill>
                  <a:srgbClr val="000000"/>
                </a:solidFill>
              </a:rPr>
              <a:t>0</a:t>
            </a:r>
            <a:r>
              <a:rPr lang="pt-BR" sz="3600" i="0" dirty="0">
                <a:solidFill>
                  <a:srgbClr val="000000"/>
                </a:solidFill>
                <a:effectLst/>
              </a:rPr>
              <a:t>,866 m</a:t>
            </a:r>
            <a:br>
              <a:rPr lang="pt-BR" sz="3600" dirty="0"/>
            </a:br>
            <a:r>
              <a:rPr lang="pt-BR" sz="3600" i="0" dirty="0">
                <a:solidFill>
                  <a:srgbClr val="000000"/>
                </a:solidFill>
                <a:effectLst/>
              </a:rPr>
              <a:t>b) </a:t>
            </a:r>
            <a:r>
              <a:rPr lang="pt-BR" sz="3600" dirty="0">
                <a:solidFill>
                  <a:srgbClr val="000000"/>
                </a:solidFill>
              </a:rPr>
              <a:t>1</a:t>
            </a:r>
            <a:r>
              <a:rPr lang="pt-BR" sz="3600" i="0" dirty="0">
                <a:solidFill>
                  <a:srgbClr val="000000"/>
                </a:solidFill>
                <a:effectLst/>
              </a:rPr>
              <a:t>,424 m</a:t>
            </a:r>
            <a:br>
              <a:rPr lang="pt-BR" sz="3600" dirty="0"/>
            </a:br>
            <a:r>
              <a:rPr lang="pt-BR" sz="3600" i="0" dirty="0">
                <a:solidFill>
                  <a:srgbClr val="000000"/>
                </a:solidFill>
                <a:effectLst/>
              </a:rPr>
              <a:t>c) 1</a:t>
            </a:r>
            <a:r>
              <a:rPr lang="pt-BR" sz="3600" dirty="0"/>
              <a:t>,920 m</a:t>
            </a:r>
            <a:br>
              <a:rPr lang="pt-BR" sz="3600" dirty="0"/>
            </a:br>
            <a:r>
              <a:rPr lang="pt-BR" sz="3600" i="0" dirty="0">
                <a:solidFill>
                  <a:srgbClr val="000000"/>
                </a:solidFill>
                <a:effectLst/>
              </a:rPr>
              <a:t>d) 2</a:t>
            </a:r>
            <a:r>
              <a:rPr lang="pt-BR" sz="3600" dirty="0"/>
              <a:t>,344 m</a:t>
            </a:r>
            <a:br>
              <a:rPr lang="pt-BR" sz="3600" dirty="0"/>
            </a:br>
            <a:r>
              <a:rPr lang="pt-BR" sz="3600" i="0" dirty="0">
                <a:solidFill>
                  <a:srgbClr val="000000"/>
                </a:solidFill>
                <a:effectLst/>
              </a:rPr>
              <a:t>e) </a:t>
            </a:r>
            <a:r>
              <a:rPr lang="pt-BR" sz="3600" dirty="0"/>
              <a:t>3,464 m</a:t>
            </a:r>
            <a:endParaRPr lang="vi-VN" sz="360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406835" y="43536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2</a:t>
            </a:r>
          </a:p>
        </p:txBody>
      </p:sp>
    </p:spTree>
    <p:extLst>
      <p:ext uri="{BB962C8B-B14F-4D97-AF65-F5344CB8AC3E}">
        <p14:creationId xmlns:p14="http://schemas.microsoft.com/office/powerpoint/2010/main" val="280409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/>
              <p:nvPr/>
            </p:nvSpPr>
            <p:spPr>
              <a:xfrm>
                <a:off x="1185278" y="1339498"/>
                <a:ext cx="9911809" cy="5329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600" dirty="0"/>
                  <a:t>A altura do prisma (h) é o cateto oposto ao ângulo de 60° de um triângulo retângulo no qual a hipotenusa é a aresta lateral. Assim, aplicando a função trigonométrica seno, temos:</a:t>
                </a:r>
              </a:p>
              <a:p>
                <a:pPr/>
                <a:br>
                  <a:rPr lang="pt-BR" sz="7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dirty="0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pt-BR" sz="3600" i="1" dirty="0">
                          <a:latin typeface="Cambria Math" panose="02040503050406030204" pitchFamily="18" charset="0"/>
                        </a:rPr>
                        <m:t> 60° = </m:t>
                      </m:r>
                      <m:f>
                        <m:fPr>
                          <m:ctrlPr>
                            <a:rPr lang="pt-BR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  <a:p>
                <a:pPr algn="ctr"/>
                <a:r>
                  <a:rPr lang="pt-BR" sz="3600" dirty="0"/>
                  <a:t>h = </a:t>
                </a:r>
                <a:r>
                  <a:rPr lang="pt-BR" sz="3600" dirty="0" err="1"/>
                  <a:t>sen</a:t>
                </a:r>
                <a:r>
                  <a:rPr lang="pt-BR" sz="3600" dirty="0"/>
                  <a:t> 60° × 4 m</a:t>
                </a:r>
                <a:br>
                  <a:rPr lang="pt-BR" sz="3600" dirty="0"/>
                </a:br>
                <a:r>
                  <a:rPr lang="pt-BR" sz="3600" dirty="0"/>
                  <a:t>h = 0,866 × 4 m</a:t>
                </a:r>
                <a:br>
                  <a:rPr lang="pt-BR" sz="3600" dirty="0"/>
                </a:br>
                <a:r>
                  <a:rPr lang="pt-BR" sz="3600" b="1" dirty="0">
                    <a:solidFill>
                      <a:srgbClr val="FF0000"/>
                    </a:solidFill>
                  </a:rPr>
                  <a:t>h = 3,464 m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278" y="1339498"/>
                <a:ext cx="9911809" cy="5329857"/>
              </a:xfrm>
              <a:prstGeom prst="rect">
                <a:avLst/>
              </a:prstGeom>
              <a:blipFill>
                <a:blip r:embed="rId2"/>
                <a:stretch>
                  <a:fillRect l="-1845" t="-1831" r="-1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79771" y="426491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412660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69F2D8-97C2-42F4-B110-B366FB33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25" t="4007" r="2504" b="11434"/>
          <a:stretch/>
        </p:blipFill>
        <p:spPr>
          <a:xfrm>
            <a:off x="1236956" y="3155380"/>
            <a:ext cx="3941685" cy="2778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79771" y="426491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A5059-EB25-44A6-9F19-7984EAD1E74E}"/>
              </a:ext>
            </a:extLst>
          </p:cNvPr>
          <p:cNvSpPr txBox="1"/>
          <p:nvPr/>
        </p:nvSpPr>
        <p:spPr>
          <a:xfrm>
            <a:off x="1148180" y="1339498"/>
            <a:ext cx="98956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(ENEM – 2015) Uma carga de 100 contêineres, idênticos ao modelo apresentado na Figura 1, deverá ser descarregada no porto de uma cidade. Para isso, uma área retangular de 10 m por 32 m foi cedida para o empilhamento desses contêineres (Figura 2).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71155B-82FA-495C-947F-C542B56E11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550" t="8228" r="10553" b="10363"/>
          <a:stretch/>
        </p:blipFill>
        <p:spPr>
          <a:xfrm>
            <a:off x="5732076" y="3198167"/>
            <a:ext cx="2562569" cy="2853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31DF44-9078-480D-A705-420F11BB69BD}"/>
              </a:ext>
            </a:extLst>
          </p:cNvPr>
          <p:cNvSpPr txBox="1"/>
          <p:nvPr/>
        </p:nvSpPr>
        <p:spPr>
          <a:xfrm>
            <a:off x="1473693" y="5820876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Figura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2D76B-4529-423E-B7BD-128BA2BD07A7}"/>
              </a:ext>
            </a:extLst>
          </p:cNvPr>
          <p:cNvSpPr txBox="1"/>
          <p:nvPr/>
        </p:nvSpPr>
        <p:spPr>
          <a:xfrm>
            <a:off x="5406502" y="5863662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Figura 2</a:t>
            </a:r>
          </a:p>
        </p:txBody>
      </p:sp>
    </p:spTree>
    <p:extLst>
      <p:ext uri="{BB962C8B-B14F-4D97-AF65-F5344CB8AC3E}">
        <p14:creationId xmlns:p14="http://schemas.microsoft.com/office/powerpoint/2010/main" val="168802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79771" y="426491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C78A9-7A3E-4E0A-938D-AFA8A01DE407}"/>
              </a:ext>
            </a:extLst>
          </p:cNvPr>
          <p:cNvSpPr txBox="1"/>
          <p:nvPr/>
        </p:nvSpPr>
        <p:spPr>
          <a:xfrm>
            <a:off x="1148179" y="1423204"/>
            <a:ext cx="98956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De acordo com as normas desse porto, os contêineres deverão ser empilhados de forma a não sobrarem espaços nem ultrapassarem a área delimitada. Após o empilhamento total da carga e atendendo à norma do porto, a altura mínima a ser atingida por essa pilha de contêineres é </a:t>
            </a:r>
          </a:p>
          <a:p>
            <a:pPr marL="514350" indent="-514350" algn="just">
              <a:buAutoNum type="alphaUcParenR"/>
            </a:pPr>
            <a:r>
              <a:rPr lang="pt-BR" sz="2800" dirty="0"/>
              <a:t>12,5 m. </a:t>
            </a:r>
          </a:p>
          <a:p>
            <a:pPr marL="514350" indent="-514350" algn="just">
              <a:buAutoNum type="alphaUcParenR"/>
            </a:pPr>
            <a:r>
              <a:rPr lang="pt-BR" sz="2800" dirty="0"/>
              <a:t>17,5 m. </a:t>
            </a:r>
          </a:p>
          <a:p>
            <a:pPr marL="514350" indent="-514350" algn="just">
              <a:buAutoNum type="alphaUcParenR"/>
            </a:pPr>
            <a:r>
              <a:rPr lang="pt-BR" sz="2800" dirty="0"/>
              <a:t>25,0 m. </a:t>
            </a:r>
          </a:p>
          <a:p>
            <a:pPr marL="514350" indent="-514350" algn="just">
              <a:buAutoNum type="alphaUcParenR"/>
            </a:pPr>
            <a:r>
              <a:rPr lang="pt-BR" sz="2800" dirty="0"/>
              <a:t>22,5 m. </a:t>
            </a:r>
          </a:p>
          <a:p>
            <a:pPr marL="514350" indent="-514350" algn="just">
              <a:buAutoNum type="alphaUcParenR"/>
            </a:pPr>
            <a:r>
              <a:rPr lang="pt-BR" sz="2800" dirty="0"/>
              <a:t>32,5 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C1E34-321B-41D5-A1C8-399C7718D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25" t="4007" r="2504" b="11434"/>
          <a:stretch/>
        </p:blipFill>
        <p:spPr>
          <a:xfrm>
            <a:off x="3192939" y="3867629"/>
            <a:ext cx="2775751" cy="1956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F02C9C-4C61-4FA3-96E9-C95958170E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550" t="8228" r="10553" b="10363"/>
          <a:stretch/>
        </p:blipFill>
        <p:spPr>
          <a:xfrm>
            <a:off x="6095999" y="3429000"/>
            <a:ext cx="2044761" cy="22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AE0171E-A616-4BC2-AE76-1F0E9FD84BBE}"/>
              </a:ext>
            </a:extLst>
          </p:cNvPr>
          <p:cNvSpPr txBox="1"/>
          <p:nvPr/>
        </p:nvSpPr>
        <p:spPr>
          <a:xfrm>
            <a:off x="4477425" y="444246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9C1B6-7D57-410B-83A6-605276EC4B01}"/>
              </a:ext>
            </a:extLst>
          </p:cNvPr>
          <p:cNvSpPr txBox="1"/>
          <p:nvPr/>
        </p:nvSpPr>
        <p:spPr>
          <a:xfrm>
            <a:off x="1180729" y="1287381"/>
            <a:ext cx="95790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arenR"/>
            </a:pPr>
            <a:r>
              <a:rPr lang="pt-BR" sz="3200" dirty="0"/>
              <a:t>Observe que 32 ÷ 6,4 = 5 e 10 ÷ 2,5 = 4, cada “camada”, na área de armazenamento, comporta</a:t>
            </a:r>
          </a:p>
          <a:p>
            <a:pPr algn="just"/>
            <a:r>
              <a:rPr lang="pt-BR" sz="3200" dirty="0"/>
              <a:t>      5 x 4 = 20 contêiners.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716E6-66BD-4989-9D96-2E9071063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25" t="4007" r="2504" b="11434"/>
          <a:stretch/>
        </p:blipFill>
        <p:spPr>
          <a:xfrm>
            <a:off x="1180731" y="2961035"/>
            <a:ext cx="4178423" cy="2945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F823C-FF16-42D5-AA28-EF5B038E76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550" t="8228" r="10553" b="10363"/>
          <a:stretch/>
        </p:blipFill>
        <p:spPr>
          <a:xfrm>
            <a:off x="5841510" y="2733206"/>
            <a:ext cx="2562569" cy="285354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83D164F-94C0-4D74-A69D-394099E4D39C}"/>
              </a:ext>
            </a:extLst>
          </p:cNvPr>
          <p:cNvSpPr/>
          <p:nvPr/>
        </p:nvSpPr>
        <p:spPr>
          <a:xfrm rot="21345962">
            <a:off x="1887364" y="3030607"/>
            <a:ext cx="619715" cy="4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BD2A3B2-042C-4380-9DF9-DC9E33E627FE}"/>
              </a:ext>
            </a:extLst>
          </p:cNvPr>
          <p:cNvSpPr/>
          <p:nvPr/>
        </p:nvSpPr>
        <p:spPr>
          <a:xfrm rot="16200000">
            <a:off x="5660375" y="4381024"/>
            <a:ext cx="619715" cy="463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47FAF9-003D-4911-B35B-2C92943A13C5}"/>
              </a:ext>
            </a:extLst>
          </p:cNvPr>
          <p:cNvSpPr/>
          <p:nvPr/>
        </p:nvSpPr>
        <p:spPr>
          <a:xfrm rot="17764912">
            <a:off x="1249653" y="5674936"/>
            <a:ext cx="619715" cy="4633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B90AA3-EDE5-4E2E-8D4F-70908387A152}"/>
              </a:ext>
            </a:extLst>
          </p:cNvPr>
          <p:cNvSpPr/>
          <p:nvPr/>
        </p:nvSpPr>
        <p:spPr>
          <a:xfrm rot="16200000">
            <a:off x="7037522" y="5768900"/>
            <a:ext cx="619715" cy="4633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7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AE0171E-A616-4BC2-AE76-1F0E9FD84BBE}"/>
              </a:ext>
            </a:extLst>
          </p:cNvPr>
          <p:cNvSpPr txBox="1"/>
          <p:nvPr/>
        </p:nvSpPr>
        <p:spPr>
          <a:xfrm>
            <a:off x="4477425" y="444246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9C1B6-7D57-410B-83A6-605276EC4B01}"/>
              </a:ext>
            </a:extLst>
          </p:cNvPr>
          <p:cNvSpPr txBox="1"/>
          <p:nvPr/>
        </p:nvSpPr>
        <p:spPr>
          <a:xfrm>
            <a:off x="1199965" y="1240256"/>
            <a:ext cx="95790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arenR"/>
            </a:pPr>
            <a:r>
              <a:rPr lang="pt-BR" sz="3200" dirty="0"/>
              <a:t>Observe que 32 ÷ 6,4 = 5 e 10 ÷ 2,5 = 4, cada “camada”, na área de armazenamento, comporta </a:t>
            </a:r>
          </a:p>
          <a:p>
            <a:pPr algn="just"/>
            <a:r>
              <a:rPr lang="pt-BR" sz="3200" dirty="0"/>
              <a:t>      5 x 4 = 20 contêiners. </a:t>
            </a:r>
          </a:p>
          <a:p>
            <a:pPr algn="just"/>
            <a:r>
              <a:rPr lang="pt-BR" sz="3200" dirty="0"/>
              <a:t>2) Para armazenar 100 contêineres, serão necessárias (e suficientes) 5 “camadas”, pois 100 ÷ 20 =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AF49A-1BD3-44CA-8BD3-4236D843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550" t="8228" r="10553" b="10363"/>
          <a:stretch/>
        </p:blipFill>
        <p:spPr>
          <a:xfrm>
            <a:off x="1348078" y="3950563"/>
            <a:ext cx="2044761" cy="22769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77B89-EE84-4019-876E-2193844EBB52}"/>
              </a:ext>
            </a:extLst>
          </p:cNvPr>
          <p:cNvCxnSpPr/>
          <p:nvPr/>
        </p:nvCxnSpPr>
        <p:spPr>
          <a:xfrm>
            <a:off x="2885243" y="3996428"/>
            <a:ext cx="0" cy="20773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291260-0D5E-4063-847C-4339DD1F4DBC}"/>
              </a:ext>
            </a:extLst>
          </p:cNvPr>
          <p:cNvCxnSpPr/>
          <p:nvPr/>
        </p:nvCxnSpPr>
        <p:spPr>
          <a:xfrm>
            <a:off x="2450357" y="3996429"/>
            <a:ext cx="0" cy="20773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3B4136-97F2-416A-A88E-DBE5197CCCFB}"/>
              </a:ext>
            </a:extLst>
          </p:cNvPr>
          <p:cNvCxnSpPr/>
          <p:nvPr/>
        </p:nvCxnSpPr>
        <p:spPr>
          <a:xfrm>
            <a:off x="2035947" y="3996428"/>
            <a:ext cx="0" cy="20773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8601D9-57DE-4EEF-A998-BF6702DD25C7}"/>
              </a:ext>
            </a:extLst>
          </p:cNvPr>
          <p:cNvCxnSpPr>
            <a:cxnSpLocks/>
          </p:cNvCxnSpPr>
          <p:nvPr/>
        </p:nvCxnSpPr>
        <p:spPr>
          <a:xfrm>
            <a:off x="1617216" y="4418345"/>
            <a:ext cx="17119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DCF8AF-49DD-4F9E-968B-9043450FE72E}"/>
              </a:ext>
            </a:extLst>
          </p:cNvPr>
          <p:cNvCxnSpPr>
            <a:cxnSpLocks/>
          </p:cNvCxnSpPr>
          <p:nvPr/>
        </p:nvCxnSpPr>
        <p:spPr>
          <a:xfrm>
            <a:off x="1617216" y="5263203"/>
            <a:ext cx="17119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C4DF5B-1A43-4209-A865-34B0F1FD39B9}"/>
              </a:ext>
            </a:extLst>
          </p:cNvPr>
          <p:cNvCxnSpPr>
            <a:cxnSpLocks/>
          </p:cNvCxnSpPr>
          <p:nvPr/>
        </p:nvCxnSpPr>
        <p:spPr>
          <a:xfrm>
            <a:off x="1617216" y="5699689"/>
            <a:ext cx="17119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431F17-386B-4490-ACBF-549C153C14BA}"/>
              </a:ext>
            </a:extLst>
          </p:cNvPr>
          <p:cNvCxnSpPr>
            <a:cxnSpLocks/>
          </p:cNvCxnSpPr>
          <p:nvPr/>
        </p:nvCxnSpPr>
        <p:spPr>
          <a:xfrm>
            <a:off x="1617216" y="4854830"/>
            <a:ext cx="17119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63D2EE-1EC5-42D5-8FBD-AA540C7926A9}"/>
              </a:ext>
            </a:extLst>
          </p:cNvPr>
          <p:cNvSpPr txBox="1"/>
          <p:nvPr/>
        </p:nvSpPr>
        <p:spPr>
          <a:xfrm>
            <a:off x="4016995" y="4181090"/>
            <a:ext cx="42925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3) Após o empilhamento total da carga, a altura mínima a ser atingida é </a:t>
            </a:r>
          </a:p>
          <a:p>
            <a:r>
              <a:rPr lang="pt-BR" sz="3200" dirty="0"/>
              <a:t>5 . 2,5 m = </a:t>
            </a:r>
            <a:r>
              <a:rPr lang="pt-BR" sz="3200" b="1" dirty="0">
                <a:solidFill>
                  <a:srgbClr val="FF0000"/>
                </a:solidFill>
              </a:rPr>
              <a:t>12,5 m</a:t>
            </a:r>
          </a:p>
        </p:txBody>
      </p:sp>
    </p:spTree>
    <p:extLst>
      <p:ext uri="{BB962C8B-B14F-4D97-AF65-F5344CB8AC3E}">
        <p14:creationId xmlns:p14="http://schemas.microsoft.com/office/powerpoint/2010/main" val="144945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62595" y="1248059"/>
            <a:ext cx="97753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dirty="0">
                <a:effectLst/>
              </a:rPr>
              <a:t>Já estudamos o prisma quadrangular como o cubo e o  </a:t>
            </a:r>
            <a:r>
              <a:rPr lang="pt-BR" sz="3600" dirty="0"/>
              <a:t>paralelepípedo, hoje veremos:</a:t>
            </a:r>
          </a:p>
          <a:p>
            <a:pPr algn="just"/>
            <a:endParaRPr lang="pt-BR" sz="1400" b="0" i="0" dirty="0">
              <a:effectLst/>
            </a:endParaRPr>
          </a:p>
          <a:p>
            <a:pPr algn="just"/>
            <a:r>
              <a:rPr lang="pt-BR" sz="3600" b="1" i="0" dirty="0">
                <a:effectLst/>
              </a:rPr>
              <a:t>Prisma Triangular</a:t>
            </a:r>
            <a:r>
              <a:rPr lang="pt-BR" sz="3600" b="0" i="0" dirty="0">
                <a:effectLst/>
              </a:rPr>
              <a:t>: tem as bases compostas por triângulos. </a:t>
            </a:r>
          </a:p>
          <a:p>
            <a:pPr algn="just"/>
            <a:endParaRPr lang="pt-BR" sz="1600" b="0" i="0" dirty="0">
              <a:effectLst/>
            </a:endParaRPr>
          </a:p>
          <a:p>
            <a:pPr algn="just"/>
            <a:r>
              <a:rPr lang="pt-BR" sz="3600" b="1" i="0" dirty="0">
                <a:effectLst/>
              </a:rPr>
              <a:t>Prisma Hexagonal</a:t>
            </a:r>
            <a:r>
              <a:rPr lang="pt-BR" sz="3600" b="0" i="0" dirty="0">
                <a:effectLst/>
              </a:rPr>
              <a:t>: os hexágonos formam as bases. </a:t>
            </a:r>
          </a:p>
          <a:p>
            <a:pPr algn="just"/>
            <a:endParaRPr lang="pt-BR" sz="3600" b="0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391845" y="426491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9092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87092" y="1416334"/>
            <a:ext cx="9817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dirty="0">
                <a:effectLst/>
              </a:rPr>
              <a:t>Os prismas possuem nomenclaturas diferentes, de acordo com o polígono de suas bases. São elas: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832532" y="470879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Definição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D24CC-A397-43A2-96E6-BEFBEDEEED8C}"/>
              </a:ext>
            </a:extLst>
          </p:cNvPr>
          <p:cNvSpPr txBox="1"/>
          <p:nvPr/>
        </p:nvSpPr>
        <p:spPr>
          <a:xfrm>
            <a:off x="1059401" y="3765918"/>
            <a:ext cx="9945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dirty="0"/>
              <a:t>Q</a:t>
            </a:r>
            <a:r>
              <a:rPr lang="pt-BR" sz="3600" b="1" i="0" dirty="0">
                <a:effectLst/>
              </a:rPr>
              <a:t>uadrangular</a:t>
            </a:r>
            <a:r>
              <a:rPr lang="pt-BR" sz="3600" b="0" i="0" dirty="0">
                <a:effectLst/>
              </a:rPr>
              <a:t>: bases formadas por quadrados</a:t>
            </a:r>
            <a:r>
              <a:rPr lang="pt-BR" sz="3600" b="0" i="0" dirty="0">
                <a:solidFill>
                  <a:srgbClr val="212529"/>
                </a:solidFill>
                <a:effectLst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8415-05A7-42B6-A2F7-4351E27189FA}"/>
              </a:ext>
            </a:extLst>
          </p:cNvPr>
          <p:cNvSpPr txBox="1"/>
          <p:nvPr/>
        </p:nvSpPr>
        <p:spPr>
          <a:xfrm>
            <a:off x="1059401" y="2736502"/>
            <a:ext cx="10265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b="1" i="0" dirty="0">
                <a:effectLst/>
              </a:rPr>
              <a:t>Triangular</a:t>
            </a:r>
            <a:r>
              <a:rPr lang="pt-BR" sz="3600" b="0" i="0" dirty="0">
                <a:effectLst/>
              </a:rPr>
              <a:t>: tem as bases compostas por triângulos</a:t>
            </a:r>
            <a:r>
              <a:rPr lang="pt-BR" sz="3600" b="0" i="0" dirty="0">
                <a:solidFill>
                  <a:srgbClr val="212529"/>
                </a:solidFill>
                <a:effectLst/>
              </a:rPr>
              <a:t>.</a:t>
            </a:r>
            <a:endParaRPr lang="pt-BR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C2117D-6B13-469D-9BD3-EC42904B29D0}"/>
              </a:ext>
            </a:extLst>
          </p:cNvPr>
          <p:cNvSpPr txBox="1"/>
          <p:nvPr/>
        </p:nvSpPr>
        <p:spPr>
          <a:xfrm>
            <a:off x="1059401" y="4795334"/>
            <a:ext cx="10499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600" b="1" i="0" dirty="0">
                <a:effectLst/>
              </a:rPr>
              <a:t>Pentagonal</a:t>
            </a:r>
            <a:r>
              <a:rPr lang="pt-BR" sz="3600" b="0" i="0" dirty="0">
                <a:effectLst/>
              </a:rPr>
              <a:t>: as bases são formadas </a:t>
            </a:r>
          </a:p>
          <a:p>
            <a:r>
              <a:rPr lang="pt-BR" sz="3600" dirty="0"/>
              <a:t>                           </a:t>
            </a:r>
            <a:r>
              <a:rPr lang="pt-BR" sz="3600" b="0" i="0" dirty="0">
                <a:effectLst/>
              </a:rPr>
              <a:t>por pentágonos. </a:t>
            </a:r>
          </a:p>
        </p:txBody>
      </p:sp>
    </p:spTree>
    <p:extLst>
      <p:ext uri="{BB962C8B-B14F-4D97-AF65-F5344CB8AC3E}">
        <p14:creationId xmlns:p14="http://schemas.microsoft.com/office/powerpoint/2010/main" val="461989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42022F-6BBE-4CF7-94BA-9279E1232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4"/>
          <a:stretch/>
        </p:blipFill>
        <p:spPr>
          <a:xfrm>
            <a:off x="4642881" y="1566660"/>
            <a:ext cx="4092747" cy="32361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CFC219-F752-47AF-A5B6-C9FB5873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0979" y="1314129"/>
            <a:ext cx="2005711" cy="4853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A375D9-87A9-4512-8588-AFAA3B17ECA5}"/>
              </a:ext>
            </a:extLst>
          </p:cNvPr>
          <p:cNvSpPr txBox="1"/>
          <p:nvPr/>
        </p:nvSpPr>
        <p:spPr>
          <a:xfrm>
            <a:off x="3726791" y="467720"/>
            <a:ext cx="609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12529"/>
                </a:solidFill>
                <a:effectLst/>
              </a:rPr>
              <a:t>Prisma Triangular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22945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A46CE3-A240-4A82-B30C-21BC7B70D3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1E6"/>
              </a:clrFrom>
              <a:clrTo>
                <a:srgbClr val="FFF1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0889" y="1651377"/>
            <a:ext cx="3510713" cy="347991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13071D-C9B2-45A6-AC1D-1B718D3DA2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1E6"/>
              </a:clrFrom>
              <a:clrTo>
                <a:srgbClr val="FFF1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0083" r="13415" b="14582"/>
          <a:stretch/>
        </p:blipFill>
        <p:spPr>
          <a:xfrm>
            <a:off x="1837676" y="1860866"/>
            <a:ext cx="2531067" cy="3270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C18064-2182-4580-B5CA-0724B20FF065}"/>
              </a:ext>
            </a:extLst>
          </p:cNvPr>
          <p:cNvSpPr txBox="1"/>
          <p:nvPr/>
        </p:nvSpPr>
        <p:spPr>
          <a:xfrm>
            <a:off x="3862784" y="432860"/>
            <a:ext cx="6098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12529"/>
                </a:solidFill>
                <a:effectLst/>
              </a:rPr>
              <a:t>Prisma Hexagonal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8651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3973073" y="435368"/>
            <a:ext cx="4576999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Lembrando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8262C-0B43-44DB-8A8D-C36CCA83E474}"/>
              </a:ext>
            </a:extLst>
          </p:cNvPr>
          <p:cNvSpPr txBox="1"/>
          <p:nvPr/>
        </p:nvSpPr>
        <p:spPr>
          <a:xfrm>
            <a:off x="2493002" y="1263843"/>
            <a:ext cx="753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</a:rPr>
              <a:t>Área da superfície de um prisma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1E33B-FA94-46E2-ABB9-25E388168963}"/>
                  </a:ext>
                </a:extLst>
              </p:cNvPr>
              <p:cNvSpPr txBox="1"/>
              <p:nvPr/>
            </p:nvSpPr>
            <p:spPr>
              <a:xfrm>
                <a:off x="1251751" y="1899203"/>
                <a:ext cx="987196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/>
                  <a:t>Em todo prisma, consideramos: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Superfície lateral</a:t>
                </a:r>
                <a:r>
                  <a:rPr lang="pt-BR" sz="3600" dirty="0"/>
                  <a:t>: é formada pelas faces laterais;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Área lateral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pt-BR" sz="3600" b="1" dirty="0"/>
                  <a:t>)</a:t>
                </a:r>
                <a:r>
                  <a:rPr lang="pt-BR" sz="3600" dirty="0"/>
                  <a:t>: é a área da superfície lateral;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Superfície total</a:t>
                </a:r>
                <a:r>
                  <a:rPr lang="pt-BR" sz="3600" dirty="0"/>
                  <a:t>: é formada pelas faces laterais e pelas bases;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Área total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600" b="1" dirty="0"/>
                  <a:t>)</a:t>
                </a:r>
                <a:r>
                  <a:rPr lang="pt-BR" sz="3600" dirty="0"/>
                  <a:t>: é a área da</a:t>
                </a:r>
              </a:p>
              <a:p>
                <a:r>
                  <a:rPr lang="pt-BR" sz="3600" dirty="0"/>
                  <a:t>    superfície total.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1E33B-FA94-46E2-ABB9-25E38816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1899203"/>
                <a:ext cx="9871969" cy="3970318"/>
              </a:xfrm>
              <a:prstGeom prst="rect">
                <a:avLst/>
              </a:prstGeom>
              <a:blipFill>
                <a:blip r:embed="rId2"/>
                <a:stretch>
                  <a:fillRect l="-1852" t="-2458" b="-4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9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3878782-72F4-4FD4-8F23-B67EB64C2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"/>
          <a:stretch/>
        </p:blipFill>
        <p:spPr bwMode="auto">
          <a:xfrm>
            <a:off x="2085503" y="2416629"/>
            <a:ext cx="2537241" cy="3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280160" y="1295923"/>
            <a:ext cx="9914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dirty="0">
                <a:effectLst/>
                <a:latin typeface="-apple-system"/>
              </a:rPr>
              <a:t>Qual a </a:t>
            </a:r>
            <a:r>
              <a:rPr lang="pt-BR" sz="3600" b="1" i="0" dirty="0">
                <a:effectLst/>
                <a:latin typeface="-apple-system"/>
              </a:rPr>
              <a:t>área total </a:t>
            </a:r>
            <a:r>
              <a:rPr lang="pt-BR" sz="3600" b="0" i="0" dirty="0">
                <a:effectLst/>
                <a:latin typeface="-apple-system"/>
              </a:rPr>
              <a:t> do </a:t>
            </a:r>
            <a:r>
              <a:rPr lang="pt-BR" sz="3600" b="1" i="0" dirty="0">
                <a:effectLst/>
                <a:latin typeface="-apple-system"/>
              </a:rPr>
              <a:t>prisma</a:t>
            </a:r>
            <a:r>
              <a:rPr lang="pt-BR" sz="3600" b="0" i="0" dirty="0">
                <a:effectLst/>
                <a:latin typeface="-apple-system"/>
              </a:rPr>
              <a:t> </a:t>
            </a:r>
            <a:r>
              <a:rPr lang="pt-BR" sz="3600" b="1" i="0" dirty="0">
                <a:effectLst/>
                <a:latin typeface="-apple-system"/>
              </a:rPr>
              <a:t>triangular</a:t>
            </a:r>
            <a:r>
              <a:rPr lang="pt-BR" sz="3600" b="0" i="0" dirty="0">
                <a:effectLst/>
                <a:latin typeface="-apple-system"/>
              </a:rPr>
              <a:t> da imagem a seguir:</a:t>
            </a:r>
          </a:p>
          <a:p>
            <a:pPr algn="l"/>
            <a:endParaRPr lang="pt-BR" sz="3600" dirty="0">
              <a:latin typeface="-apple-system"/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latin typeface="-apple-system"/>
                <a:cs typeface="Calibri" panose="020F0502020204030204" pitchFamily="34" charset="0"/>
              </a:rPr>
              <a:t>				</a:t>
            </a:r>
            <a:endParaRPr lang="vi-VN" sz="360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486302" y="48944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23D32E-85C6-4B3B-8F9D-5680E8024443}"/>
              </a:ext>
            </a:extLst>
          </p:cNvPr>
          <p:cNvSpPr txBox="1"/>
          <p:nvPr/>
        </p:nvSpPr>
        <p:spPr>
          <a:xfrm>
            <a:off x="5986118" y="2746968"/>
            <a:ext cx="22434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dirty="0">
                <a:latin typeface="-apple-system"/>
                <a:cs typeface="Calibri" panose="020F0502020204030204" pitchFamily="34" charset="0"/>
              </a:rPr>
              <a:t>a) 12 m</a:t>
            </a:r>
            <a:r>
              <a:rPr lang="pt-BR" sz="3600" baseline="30000" dirty="0">
                <a:latin typeface="-apple-system"/>
                <a:cs typeface="Calibri" panose="020F0502020204030204" pitchFamily="34" charset="0"/>
              </a:rPr>
              <a:t>2</a:t>
            </a:r>
          </a:p>
          <a:p>
            <a:pPr algn="l"/>
            <a:r>
              <a:rPr lang="pt-BR" sz="3600" dirty="0">
                <a:latin typeface="-apple-system"/>
                <a:cs typeface="Calibri" panose="020F0502020204030204" pitchFamily="34" charset="0"/>
              </a:rPr>
              <a:t>b) 24 m</a:t>
            </a:r>
            <a:r>
              <a:rPr lang="pt-BR" sz="3600" baseline="30000" dirty="0">
                <a:latin typeface="-apple-system"/>
                <a:cs typeface="Calibri" panose="020F0502020204030204" pitchFamily="34" charset="0"/>
              </a:rPr>
              <a:t>2 </a:t>
            </a:r>
          </a:p>
          <a:p>
            <a:pPr algn="l"/>
            <a:r>
              <a:rPr lang="pt-BR" sz="3600" dirty="0">
                <a:latin typeface="-apple-system"/>
                <a:cs typeface="Calibri" panose="020F0502020204030204" pitchFamily="34" charset="0"/>
              </a:rPr>
              <a:t>c) 180 m</a:t>
            </a:r>
            <a:r>
              <a:rPr lang="pt-BR" sz="3600" baseline="30000" dirty="0">
                <a:latin typeface="-apple-system"/>
                <a:cs typeface="Calibri" panose="020F0502020204030204" pitchFamily="34" charset="0"/>
              </a:rPr>
              <a:t>2</a:t>
            </a:r>
            <a:endParaRPr lang="pt-BR" sz="3600" dirty="0">
              <a:latin typeface="-apple-system"/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latin typeface="-apple-system"/>
                <a:cs typeface="Calibri" panose="020F0502020204030204" pitchFamily="34" charset="0"/>
              </a:rPr>
              <a:t>d) 204 m</a:t>
            </a:r>
            <a:r>
              <a:rPr lang="pt-BR" sz="3600" baseline="30000" dirty="0">
                <a:latin typeface="-apple-system"/>
                <a:cs typeface="Calibri" panose="020F0502020204030204" pitchFamily="34" charset="0"/>
              </a:rPr>
              <a:t>2</a:t>
            </a:r>
          </a:p>
          <a:p>
            <a:pPr algn="l"/>
            <a:r>
              <a:rPr lang="pt-BR" sz="3600" dirty="0">
                <a:latin typeface="-apple-system"/>
                <a:cs typeface="Calibri" panose="020F0502020204030204" pitchFamily="34" charset="0"/>
              </a:rPr>
              <a:t>e) 364 m</a:t>
            </a:r>
            <a:r>
              <a:rPr lang="pt-BR" sz="3600" baseline="30000" dirty="0">
                <a:latin typeface="-apple-system"/>
                <a:cs typeface="Calibri" panose="020F0502020204030204" pitchFamily="34" charset="0"/>
              </a:rPr>
              <a:t>2</a:t>
            </a:r>
            <a:endParaRPr lang="pt-BR" sz="3600" dirty="0">
              <a:latin typeface="-apple-system"/>
              <a:cs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05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332411" y="1255165"/>
            <a:ext cx="9640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1º) Calculamos A</a:t>
            </a:r>
            <a:r>
              <a:rPr lang="pt-BR" sz="2800" baseline="-25000" dirty="0"/>
              <a:t>B</a:t>
            </a:r>
            <a:r>
              <a:rPr lang="pt-BR" sz="2800" dirty="0"/>
              <a:t>. Para isso, é necessário saber a altura do </a:t>
            </a:r>
            <a:r>
              <a:rPr lang="pt-BR" sz="2800" b="1" dirty="0"/>
              <a:t>triângulo,</a:t>
            </a:r>
            <a:r>
              <a:rPr lang="pt-BR" sz="2800" dirty="0"/>
              <a:t> que é a base desse prisma. Como é um </a:t>
            </a:r>
            <a:r>
              <a:rPr lang="pt-BR" sz="2800" u="sng" dirty="0"/>
              <a:t>triângulo </a:t>
            </a:r>
            <a:r>
              <a:rPr lang="pt-BR" sz="28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isósceles</a:t>
            </a:r>
            <a:r>
              <a:rPr lang="pt-BR" sz="2800" dirty="0"/>
              <a:t>, a altura divide a base desse triângulo em dois segmentos com medidas iguais. A base mede 8 cm, assim, metade desse segmento possui 4 cm. Usando </a:t>
            </a:r>
            <a:r>
              <a:rPr lang="pt-BR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Pitágoras</a:t>
            </a:r>
            <a:r>
              <a:rPr lang="pt-BR" sz="2800" dirty="0"/>
              <a:t>, calculamos a altura da base: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51441" y="42093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96140CF-F57D-436E-978E-5D23AEF37079}"/>
              </a:ext>
            </a:extLst>
          </p:cNvPr>
          <p:cNvSpPr/>
          <p:nvPr/>
        </p:nvSpPr>
        <p:spPr>
          <a:xfrm>
            <a:off x="1692545" y="3916063"/>
            <a:ext cx="2228295" cy="1686757"/>
          </a:xfrm>
          <a:prstGeom prst="triangl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4DA018-F65C-42B4-B300-B65EF617B086}"/>
                  </a:ext>
                </a:extLst>
              </p:cNvPr>
              <p:cNvSpPr txBox="1"/>
              <p:nvPr/>
            </p:nvSpPr>
            <p:spPr>
              <a:xfrm>
                <a:off x="5153254" y="3932821"/>
                <a:ext cx="3141660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3200" dirty="0"/>
                  <a:t>x</a:t>
                </a:r>
                <a:r>
                  <a:rPr lang="pt-BR" sz="3200" baseline="30000" dirty="0"/>
                  <a:t>2</a:t>
                </a:r>
                <a:r>
                  <a:rPr lang="pt-BR" sz="3200" dirty="0"/>
                  <a:t> + 4</a:t>
                </a:r>
                <a:r>
                  <a:rPr lang="pt-BR" sz="3200" baseline="30000" dirty="0"/>
                  <a:t>2</a:t>
                </a:r>
                <a:r>
                  <a:rPr lang="pt-BR" sz="3200" dirty="0"/>
                  <a:t> = 5</a:t>
                </a:r>
                <a:r>
                  <a:rPr lang="pt-BR" sz="3200" baseline="30000" dirty="0"/>
                  <a:t>2</a:t>
                </a:r>
                <a:endParaRPr lang="pt-BR" sz="3200" dirty="0"/>
              </a:p>
              <a:p>
                <a:r>
                  <a:rPr lang="pt-BR" sz="3200" dirty="0"/>
                  <a:t>x</a:t>
                </a:r>
                <a:r>
                  <a:rPr lang="pt-BR" sz="3200" baseline="30000" dirty="0"/>
                  <a:t>2</a:t>
                </a:r>
                <a:r>
                  <a:rPr lang="pt-BR" sz="3200" dirty="0"/>
                  <a:t> = 5</a:t>
                </a:r>
                <a:r>
                  <a:rPr lang="pt-BR" sz="3200" baseline="30000" dirty="0"/>
                  <a:t>2</a:t>
                </a:r>
                <a:r>
                  <a:rPr lang="pt-BR" sz="3200" dirty="0"/>
                  <a:t> – 4</a:t>
                </a:r>
                <a:r>
                  <a:rPr lang="pt-BR" sz="3200" baseline="30000" dirty="0"/>
                  <a:t>2</a:t>
                </a:r>
                <a:endParaRPr lang="pt-BR" sz="3200" dirty="0"/>
              </a:p>
              <a:p>
                <a:r>
                  <a:rPr lang="pt-BR" sz="3200" dirty="0"/>
                  <a:t>x</a:t>
                </a:r>
                <a:r>
                  <a:rPr lang="pt-BR" sz="3200" baseline="30000" dirty="0"/>
                  <a:t>2</a:t>
                </a:r>
                <a:r>
                  <a:rPr lang="pt-BR" sz="3200" dirty="0"/>
                  <a:t> = 25 – 16</a:t>
                </a:r>
              </a:p>
              <a:p>
                <a:r>
                  <a:rPr lang="pt-BR" sz="3200" dirty="0"/>
                  <a:t>x</a:t>
                </a:r>
                <a:r>
                  <a:rPr lang="pt-BR" sz="3200" baseline="30000" dirty="0"/>
                  <a:t>2</a:t>
                </a:r>
                <a:r>
                  <a:rPr lang="pt-BR" sz="3200" dirty="0"/>
                  <a:t> = 9  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3200" dirty="0"/>
                  <a:t>  x = 3cm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4DA018-F65C-42B4-B300-B65EF617B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54" y="3932821"/>
                <a:ext cx="3141660" cy="2062103"/>
              </a:xfrm>
              <a:prstGeom prst="rect">
                <a:avLst/>
              </a:prstGeom>
              <a:blipFill>
                <a:blip r:embed="rId4"/>
                <a:stretch>
                  <a:fillRect l="-4845" t="-3846" r="-2713" b="-9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A8D2ACE-35B5-4753-A1DB-437F95020945}"/>
              </a:ext>
            </a:extLst>
          </p:cNvPr>
          <p:cNvSpPr txBox="1"/>
          <p:nvPr/>
        </p:nvSpPr>
        <p:spPr>
          <a:xfrm>
            <a:off x="3192676" y="4284289"/>
            <a:ext cx="122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5cm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669F9-6EB5-4CED-91E7-08CEC2B93CEB}"/>
              </a:ext>
            </a:extLst>
          </p:cNvPr>
          <p:cNvSpPr txBox="1"/>
          <p:nvPr/>
        </p:nvSpPr>
        <p:spPr>
          <a:xfrm>
            <a:off x="1603768" y="4306155"/>
            <a:ext cx="122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5cm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45FC9-AB90-43D6-9066-EAD9E721C691}"/>
              </a:ext>
            </a:extLst>
          </p:cNvPr>
          <p:cNvSpPr txBox="1"/>
          <p:nvPr/>
        </p:nvSpPr>
        <p:spPr>
          <a:xfrm>
            <a:off x="2471470" y="5602820"/>
            <a:ext cx="122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8cm</a:t>
            </a:r>
          </a:p>
        </p:txBody>
      </p:sp>
    </p:spTree>
    <p:extLst>
      <p:ext uri="{BB962C8B-B14F-4D97-AF65-F5344CB8AC3E}">
        <p14:creationId xmlns:p14="http://schemas.microsoft.com/office/powerpoint/2010/main" val="85576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282932" y="1339498"/>
            <a:ext cx="10586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dirty="0">
                <a:effectLst/>
              </a:rPr>
              <a:t>A </a:t>
            </a:r>
            <a:r>
              <a:rPr lang="pt-BR" sz="3600" b="1" i="0" dirty="0">
                <a:effectLst/>
              </a:rPr>
              <a:t>área</a:t>
            </a:r>
            <a:r>
              <a:rPr lang="pt-BR" sz="3600" b="0" i="0" dirty="0">
                <a:effectLst/>
              </a:rPr>
              <a:t> de </a:t>
            </a:r>
            <a:r>
              <a:rPr lang="pt-BR" sz="3600" b="0" i="0" u="sng" dirty="0">
                <a:effectLst/>
              </a:rPr>
              <a:t>uma</a:t>
            </a:r>
            <a:r>
              <a:rPr lang="pt-BR" sz="3600" b="0" i="0" dirty="0">
                <a:effectLst/>
              </a:rPr>
              <a:t> </a:t>
            </a:r>
            <a:r>
              <a:rPr lang="pt-BR" sz="3600" b="1" i="0" dirty="0">
                <a:effectLst/>
              </a:rPr>
              <a:t>base</a:t>
            </a:r>
            <a:r>
              <a:rPr lang="pt-BR" sz="3600" b="0" i="0" dirty="0">
                <a:effectLst/>
              </a:rPr>
              <a:t>, portanto, será:</a:t>
            </a:r>
          </a:p>
          <a:p>
            <a:pPr algn="ctr"/>
            <a:r>
              <a:rPr lang="pt-BR" sz="3600" b="0" i="0" dirty="0">
                <a:effectLst/>
              </a:rPr>
              <a:t>A</a:t>
            </a:r>
            <a:r>
              <a:rPr lang="pt-BR" sz="3600" b="0" i="0" baseline="-25000" dirty="0">
                <a:effectLst/>
              </a:rPr>
              <a:t>B1</a:t>
            </a:r>
            <a:r>
              <a:rPr lang="pt-BR" sz="3600" b="0" i="0" dirty="0">
                <a:effectLst/>
              </a:rPr>
              <a:t> = </a:t>
            </a:r>
            <a:r>
              <a:rPr lang="pt-BR" sz="3600" b="0" i="0" u="sng" dirty="0">
                <a:effectLst/>
              </a:rPr>
              <a:t>8 · 3</a:t>
            </a:r>
            <a:br>
              <a:rPr lang="pt-BR" sz="3600" b="0" i="0" dirty="0">
                <a:effectLst/>
              </a:rPr>
            </a:br>
            <a:r>
              <a:rPr lang="pt-BR" sz="3600" b="0" i="0" dirty="0">
                <a:effectLst/>
              </a:rPr>
              <a:t>          2</a:t>
            </a:r>
          </a:p>
          <a:p>
            <a:pPr algn="ctr"/>
            <a:r>
              <a:rPr lang="pt-BR" sz="3600" b="0" i="0" dirty="0">
                <a:effectLst/>
              </a:rPr>
              <a:t>A</a:t>
            </a:r>
            <a:r>
              <a:rPr lang="pt-BR" sz="3600" b="0" i="0" baseline="-25000" dirty="0">
                <a:effectLst/>
              </a:rPr>
              <a:t>B1</a:t>
            </a:r>
            <a:r>
              <a:rPr lang="pt-BR" sz="3600" b="0" i="0" dirty="0">
                <a:effectLst/>
              </a:rPr>
              <a:t> = </a:t>
            </a:r>
            <a:r>
              <a:rPr lang="pt-BR" sz="3600" b="0" i="0" u="sng" dirty="0">
                <a:effectLst/>
              </a:rPr>
              <a:t>24</a:t>
            </a:r>
            <a:br>
              <a:rPr lang="pt-BR" sz="3600" b="0" i="0" dirty="0">
                <a:effectLst/>
              </a:rPr>
            </a:br>
            <a:r>
              <a:rPr lang="pt-BR" sz="3600" b="0" i="0" dirty="0">
                <a:effectLst/>
              </a:rPr>
              <a:t>         2</a:t>
            </a:r>
          </a:p>
          <a:p>
            <a:pPr algn="ctr"/>
            <a:r>
              <a:rPr lang="pt-BR" sz="3600" b="0" i="0" dirty="0">
                <a:effectLst/>
              </a:rPr>
              <a:t>A</a:t>
            </a:r>
            <a:r>
              <a:rPr lang="pt-BR" sz="3600" b="0" i="0" baseline="-25000" dirty="0">
                <a:effectLst/>
              </a:rPr>
              <a:t>B1</a:t>
            </a:r>
            <a:r>
              <a:rPr lang="pt-BR" sz="3600" b="0" i="0" dirty="0">
                <a:effectLst/>
              </a:rPr>
              <a:t> = 12 cm</a:t>
            </a:r>
            <a:r>
              <a:rPr lang="pt-BR" sz="3600" b="0" i="0" baseline="30000" dirty="0">
                <a:effectLst/>
              </a:rPr>
              <a:t>2</a:t>
            </a:r>
            <a:endParaRPr lang="pt-BR" sz="3600" b="0" i="0" dirty="0">
              <a:effectLst/>
            </a:endParaRPr>
          </a:p>
          <a:p>
            <a:pPr algn="l"/>
            <a:r>
              <a:rPr lang="pt-BR" sz="3600" b="0" i="0" dirty="0">
                <a:effectLst/>
              </a:rPr>
              <a:t>Já a </a:t>
            </a:r>
            <a:r>
              <a:rPr lang="pt-BR" sz="3600" b="1" i="0" dirty="0">
                <a:effectLst/>
              </a:rPr>
              <a:t>área</a:t>
            </a:r>
            <a:r>
              <a:rPr lang="pt-BR" sz="3600" b="0" i="0" dirty="0">
                <a:effectLst/>
              </a:rPr>
              <a:t> A</a:t>
            </a:r>
            <a:r>
              <a:rPr lang="pt-BR" sz="3600" b="0" i="0" baseline="-25000" dirty="0">
                <a:effectLst/>
              </a:rPr>
              <a:t>B</a:t>
            </a:r>
            <a:r>
              <a:rPr lang="pt-BR" sz="3600" b="0" i="0" dirty="0">
                <a:effectLst/>
              </a:rPr>
              <a:t> será:</a:t>
            </a:r>
          </a:p>
          <a:p>
            <a:pPr algn="l"/>
            <a:r>
              <a:rPr lang="pt-BR" sz="3600" dirty="0"/>
              <a:t>                               </a:t>
            </a:r>
            <a:r>
              <a:rPr lang="pt-BR" sz="3600" b="0" i="0" dirty="0">
                <a:effectLst/>
              </a:rPr>
              <a:t>2.A</a:t>
            </a:r>
            <a:r>
              <a:rPr lang="pt-BR" sz="3600" b="0" i="0" baseline="-25000" dirty="0">
                <a:effectLst/>
              </a:rPr>
              <a:t>B1</a:t>
            </a:r>
            <a:r>
              <a:rPr lang="pt-BR" sz="3600" b="0" i="0" dirty="0">
                <a:effectLst/>
              </a:rPr>
              <a:t> = 2·12 = 24 cm</a:t>
            </a:r>
            <a:r>
              <a:rPr lang="pt-BR" sz="3600" b="0" i="0" baseline="30000" dirty="0">
                <a:effectLst/>
              </a:rPr>
              <a:t>2</a:t>
            </a:r>
            <a:endParaRPr lang="pt-BR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51441" y="426491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340001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240971" y="1295110"/>
            <a:ext cx="98117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0" i="0" dirty="0">
                <a:effectLst/>
              </a:rPr>
              <a:t>Agora vamos calcular as </a:t>
            </a:r>
            <a:r>
              <a:rPr lang="pt-BR" sz="3200" b="1" i="0" dirty="0">
                <a:effectLst/>
              </a:rPr>
              <a:t>áreas</a:t>
            </a:r>
            <a:r>
              <a:rPr lang="pt-BR" sz="3200" b="0" i="0" dirty="0">
                <a:effectLst/>
              </a:rPr>
              <a:t> </a:t>
            </a:r>
            <a:r>
              <a:rPr lang="pt-BR" sz="3200" b="1" i="0" dirty="0">
                <a:effectLst/>
              </a:rPr>
              <a:t>laterais</a:t>
            </a:r>
            <a:r>
              <a:rPr lang="pt-BR" sz="3200" b="0" i="0" dirty="0">
                <a:effectLst/>
              </a:rPr>
              <a:t>. Perceba que existem </a:t>
            </a:r>
            <a:r>
              <a:rPr lang="pt-BR" sz="3200" b="1" i="0" dirty="0">
                <a:effectLst/>
              </a:rPr>
              <a:t>três</a:t>
            </a:r>
            <a:r>
              <a:rPr lang="pt-BR" sz="3200" b="0" i="0" dirty="0">
                <a:effectLst/>
              </a:rPr>
              <a:t> </a:t>
            </a:r>
            <a:r>
              <a:rPr lang="pt-BR" sz="3200" b="1" i="0" dirty="0">
                <a:effectLst/>
              </a:rPr>
              <a:t>faces</a:t>
            </a:r>
            <a:r>
              <a:rPr lang="pt-BR" sz="3200" b="0" i="0" dirty="0">
                <a:effectLst/>
              </a:rPr>
              <a:t> </a:t>
            </a:r>
            <a:r>
              <a:rPr lang="pt-BR" sz="3200" b="1" i="0" dirty="0">
                <a:effectLst/>
              </a:rPr>
              <a:t>laterais</a:t>
            </a:r>
            <a:r>
              <a:rPr lang="pt-BR" sz="3200" b="0" i="0" dirty="0">
                <a:effectLst/>
              </a:rPr>
              <a:t>. A altura de todas elas é igual a 10 cm. Já a base de uma delas mede 8 cm e a de duas delas mede 5 cm. A </a:t>
            </a:r>
            <a:r>
              <a:rPr lang="pt-BR" sz="3200" b="1" i="0" dirty="0">
                <a:effectLst/>
              </a:rPr>
              <a:t>área</a:t>
            </a:r>
            <a:r>
              <a:rPr lang="pt-BR" sz="3200" b="0" i="0" dirty="0">
                <a:effectLst/>
              </a:rPr>
              <a:t> A</a:t>
            </a:r>
            <a:r>
              <a:rPr lang="pt-BR" sz="3200" b="0" i="0" baseline="-25000" dirty="0">
                <a:effectLst/>
              </a:rPr>
              <a:t>F</a:t>
            </a:r>
            <a:r>
              <a:rPr lang="pt-BR" sz="3200" b="0" i="0" dirty="0">
                <a:effectLst/>
              </a:rPr>
              <a:t> é igual à soma dessas três áreas. Observe:</a:t>
            </a:r>
          </a:p>
          <a:p>
            <a:r>
              <a:rPr lang="pt-BR" sz="3600" b="0" i="0" dirty="0">
                <a:effectLst/>
                <a:latin typeface="-apple-system"/>
              </a:rPr>
              <a:t>            </a:t>
            </a:r>
            <a:r>
              <a:rPr lang="pt-BR" sz="3600" b="0" i="0" dirty="0">
                <a:effectLst/>
              </a:rPr>
              <a:t>A</a:t>
            </a:r>
            <a:r>
              <a:rPr lang="pt-BR" sz="3600" b="0" i="0" baseline="-25000" dirty="0">
                <a:effectLst/>
              </a:rPr>
              <a:t>F1</a:t>
            </a:r>
            <a:r>
              <a:rPr lang="pt-BR" sz="3600" b="0" i="0" dirty="0">
                <a:effectLst/>
              </a:rPr>
              <a:t> = 8 · 10 = 80 cm</a:t>
            </a:r>
            <a:r>
              <a:rPr lang="pt-BR" sz="3600" b="0" i="0" baseline="30000" dirty="0">
                <a:effectLst/>
              </a:rPr>
              <a:t>2</a:t>
            </a:r>
            <a:endParaRPr lang="pt-BR" sz="3600" b="0" i="0" dirty="0">
              <a:effectLst/>
            </a:endParaRPr>
          </a:p>
          <a:p>
            <a:r>
              <a:rPr lang="pt-BR" sz="3600" b="0" i="0" dirty="0">
                <a:effectLst/>
              </a:rPr>
              <a:t>              A</a:t>
            </a:r>
            <a:r>
              <a:rPr lang="pt-BR" sz="3600" b="0" i="0" baseline="-25000" dirty="0">
                <a:effectLst/>
              </a:rPr>
              <a:t>F2</a:t>
            </a:r>
            <a:r>
              <a:rPr lang="pt-BR" sz="3600" b="0" i="0" dirty="0">
                <a:effectLst/>
              </a:rPr>
              <a:t> = 5 · 10 = 50 cm</a:t>
            </a:r>
            <a:r>
              <a:rPr lang="pt-BR" sz="3600" b="0" i="0" baseline="30000" dirty="0">
                <a:effectLst/>
              </a:rPr>
              <a:t>2</a:t>
            </a:r>
            <a:endParaRPr lang="pt-BR" sz="3600" b="0" i="0" dirty="0">
              <a:effectLst/>
            </a:endParaRPr>
          </a:p>
          <a:p>
            <a:r>
              <a:rPr lang="pt-BR" sz="3600" b="0" i="0" dirty="0">
                <a:effectLst/>
              </a:rPr>
              <a:t>              A</a:t>
            </a:r>
            <a:r>
              <a:rPr lang="pt-BR" sz="3600" b="0" i="0" baseline="-25000" dirty="0">
                <a:effectLst/>
              </a:rPr>
              <a:t>F3</a:t>
            </a:r>
            <a:r>
              <a:rPr lang="pt-BR" sz="3600" b="0" i="0" dirty="0">
                <a:effectLst/>
              </a:rPr>
              <a:t> = 5 · 10 = 50 cm</a:t>
            </a:r>
            <a:r>
              <a:rPr lang="pt-BR" sz="3600" b="0" i="0" baseline="30000" dirty="0">
                <a:effectLst/>
              </a:rPr>
              <a:t>2</a:t>
            </a:r>
            <a:endParaRPr lang="pt-BR" sz="3600" b="0" i="0" dirty="0">
              <a:effectLst/>
            </a:endParaRPr>
          </a:p>
          <a:p>
            <a:r>
              <a:rPr lang="pt-BR" sz="3600" b="0" i="0" dirty="0">
                <a:effectLst/>
              </a:rPr>
              <a:t>              A</a:t>
            </a:r>
            <a:r>
              <a:rPr lang="pt-BR" sz="3600" b="0" i="0" baseline="-25000" dirty="0">
                <a:effectLst/>
              </a:rPr>
              <a:t>F</a:t>
            </a:r>
            <a:r>
              <a:rPr lang="pt-BR" sz="3600" b="0" i="0" dirty="0">
                <a:effectLst/>
              </a:rPr>
              <a:t> = 50 + 50 + 80 = 180 cm</a:t>
            </a:r>
            <a:r>
              <a:rPr lang="pt-BR" sz="3600" b="0" i="0" baseline="30000" dirty="0">
                <a:effectLst/>
              </a:rPr>
              <a:t>2</a:t>
            </a:r>
            <a:endParaRPr lang="pt-BR" sz="3600" b="0" i="0" dirty="0">
              <a:effectLst/>
            </a:endParaRPr>
          </a:p>
          <a:p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51441" y="38210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2797406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605776" y="1443841"/>
            <a:ext cx="1058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dirty="0">
                <a:effectLst/>
              </a:rPr>
              <a:t>A </a:t>
            </a:r>
            <a:r>
              <a:rPr lang="pt-BR" sz="3600" b="1" i="0" dirty="0">
                <a:effectLst/>
              </a:rPr>
              <a:t>área</a:t>
            </a:r>
            <a:r>
              <a:rPr lang="pt-BR" sz="3600" b="0" i="0" dirty="0">
                <a:effectLst/>
              </a:rPr>
              <a:t> </a:t>
            </a:r>
            <a:r>
              <a:rPr lang="pt-BR" sz="3600" b="1" i="0" dirty="0">
                <a:effectLst/>
              </a:rPr>
              <a:t>total</a:t>
            </a:r>
            <a:r>
              <a:rPr lang="pt-BR" sz="3600" b="0" i="0" dirty="0">
                <a:effectLst/>
              </a:rPr>
              <a:t> desse </a:t>
            </a:r>
            <a:r>
              <a:rPr lang="pt-BR" sz="3600" b="1" i="0" dirty="0">
                <a:effectLst/>
              </a:rPr>
              <a:t>prisma</a:t>
            </a:r>
            <a:r>
              <a:rPr lang="pt-BR" sz="3600" b="0" i="0" dirty="0">
                <a:effectLst/>
              </a:rPr>
              <a:t> é a seguinte:</a:t>
            </a:r>
          </a:p>
          <a:p>
            <a:pPr algn="ctr"/>
            <a:endParaRPr lang="pt-BR" sz="3600" b="0" i="0" dirty="0">
              <a:effectLst/>
            </a:endParaRPr>
          </a:p>
          <a:p>
            <a:pPr algn="ctr"/>
            <a:r>
              <a:rPr lang="pt-BR" sz="3600" b="0" i="0" dirty="0">
                <a:effectLst/>
              </a:rPr>
              <a:t>A</a:t>
            </a:r>
            <a:r>
              <a:rPr lang="pt-BR" sz="3600" b="0" i="0" baseline="-25000" dirty="0">
                <a:effectLst/>
              </a:rPr>
              <a:t>T</a:t>
            </a:r>
            <a:r>
              <a:rPr lang="pt-BR" sz="3600" b="0" i="0" dirty="0">
                <a:effectLst/>
              </a:rPr>
              <a:t> = A</a:t>
            </a:r>
            <a:r>
              <a:rPr lang="pt-BR" sz="3600" b="0" i="0" baseline="-25000" dirty="0">
                <a:effectLst/>
              </a:rPr>
              <a:t>B</a:t>
            </a:r>
            <a:r>
              <a:rPr lang="pt-BR" sz="3600" b="0" i="0" dirty="0">
                <a:effectLst/>
              </a:rPr>
              <a:t> + A</a:t>
            </a:r>
            <a:r>
              <a:rPr lang="pt-BR" sz="3600" b="0" i="0" baseline="-25000" dirty="0">
                <a:effectLst/>
              </a:rPr>
              <a:t>F</a:t>
            </a:r>
            <a:endParaRPr lang="pt-BR" sz="3600" b="0" i="0" dirty="0">
              <a:effectLst/>
            </a:endParaRPr>
          </a:p>
          <a:p>
            <a:pPr algn="ctr"/>
            <a:r>
              <a:rPr lang="pt-BR" sz="3600" b="0" i="0" dirty="0">
                <a:effectLst/>
              </a:rPr>
              <a:t>A</a:t>
            </a:r>
            <a:r>
              <a:rPr lang="pt-BR" sz="3600" b="0" i="0" baseline="-25000" dirty="0">
                <a:effectLst/>
              </a:rPr>
              <a:t>T</a:t>
            </a:r>
            <a:r>
              <a:rPr lang="pt-BR" sz="3600" b="0" i="0" dirty="0">
                <a:effectLst/>
              </a:rPr>
              <a:t> = 24 + 180</a:t>
            </a:r>
          </a:p>
          <a:p>
            <a:pPr algn="ctr"/>
            <a:r>
              <a:rPr lang="pt-BR" sz="3600" b="1" i="0" dirty="0">
                <a:solidFill>
                  <a:srgbClr val="FF0000"/>
                </a:solidFill>
                <a:effectLst/>
              </a:rPr>
              <a:t>A</a:t>
            </a:r>
            <a:r>
              <a:rPr lang="pt-BR" sz="3600" b="1" i="0" baseline="-25000" dirty="0">
                <a:solidFill>
                  <a:srgbClr val="FF0000"/>
                </a:solidFill>
                <a:effectLst/>
              </a:rPr>
              <a:t>T</a:t>
            </a:r>
            <a:r>
              <a:rPr lang="pt-BR" sz="3600" b="1" i="0" dirty="0">
                <a:solidFill>
                  <a:srgbClr val="FF0000"/>
                </a:solidFill>
                <a:effectLst/>
              </a:rPr>
              <a:t> = 204 cm</a:t>
            </a:r>
            <a:r>
              <a:rPr lang="pt-BR" sz="3600" b="1" i="0" baseline="30000" dirty="0">
                <a:solidFill>
                  <a:srgbClr val="FF0000"/>
                </a:solidFill>
                <a:effectLst/>
              </a:rPr>
              <a:t>2</a:t>
            </a:r>
            <a:endParaRPr lang="pt-BR" sz="3600" b="1" i="0" dirty="0">
              <a:solidFill>
                <a:srgbClr val="FF0000"/>
              </a:solidFill>
              <a:effectLst/>
            </a:endParaRPr>
          </a:p>
          <a:p>
            <a:endParaRPr lang="pt-BR" sz="3600" b="1" dirty="0">
              <a:solidFill>
                <a:srgbClr val="FF0000"/>
              </a:solidFill>
            </a:endParaRPr>
          </a:p>
          <a:p>
            <a:r>
              <a:rPr lang="pt-BR" sz="3600" b="1" dirty="0">
                <a:solidFill>
                  <a:srgbClr val="FF0000"/>
                </a:solidFill>
              </a:rPr>
              <a:t>Alternativa 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17626" y="408736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16907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280160" y="1321742"/>
            <a:ext cx="9768808" cy="4782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ea typeface="Calibri" panose="020F0502020204030204" pitchFamily="34" charset="0"/>
                <a:cs typeface="TheSansSemiLight-Plain"/>
              </a:rPr>
              <a:t>Quantos centímetros quadrados de papel adesivo são gastos para cobrir a superfície total de uma peça sextavada cuja forma e medidas estão na figura abaixo?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3600" b="0" i="0" dirty="0">
              <a:effectLst/>
            </a:endParaRPr>
          </a:p>
          <a:p>
            <a:pPr algn="just"/>
            <a:endParaRPr lang="pt-BR" sz="3600" b="0" i="0" dirty="0">
              <a:effectLst/>
            </a:endParaRPr>
          </a:p>
          <a:p>
            <a:pPr algn="just"/>
            <a:endParaRPr lang="pt-BR" sz="3600" dirty="0">
              <a:cs typeface="Calibri" panose="020F0502020204030204" pitchFamily="34" charset="0"/>
            </a:endParaRPr>
          </a:p>
          <a:p>
            <a:pPr algn="just"/>
            <a:endParaRPr lang="pt-BR" sz="360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557324" y="408735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E227F0A-9A39-4A7C-A430-BDFE1930B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8188" y="3712781"/>
            <a:ext cx="4171762" cy="19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67523" y="1254929"/>
            <a:ext cx="98141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0" i="0" dirty="0">
                <a:solidFill>
                  <a:srgbClr val="000000"/>
                </a:solidFill>
                <a:effectLst/>
              </a:rPr>
              <a:t>Note que </a:t>
            </a:r>
            <a:r>
              <a:rPr lang="pt-BR" sz="3200" b="1" i="0" dirty="0">
                <a:solidFill>
                  <a:srgbClr val="000000"/>
                </a:solidFill>
                <a:effectLst/>
              </a:rPr>
              <a:t>a peça pode ser dividida em dois hexágonos regulares de lado igual a 4 mm e 6 retângulos de dimensões 4 mm por 18 cm</a:t>
            </a:r>
            <a:r>
              <a:rPr lang="pt-BR" sz="3200" b="0" i="0" dirty="0">
                <a:solidFill>
                  <a:srgbClr val="000000"/>
                </a:solidFill>
                <a:effectLst/>
              </a:rPr>
              <a:t>. O total de papel adesivo para cobrir toda a peça será dada pela soma das áreas destas figuras.</a:t>
            </a:r>
          </a:p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A área de um hexágono regular de lado x é: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17626" y="417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675C2-22D0-4EA3-BA90-D4B169A3E828}"/>
              </a:ext>
            </a:extLst>
          </p:cNvPr>
          <p:cNvSpPr txBox="1"/>
          <p:nvPr/>
        </p:nvSpPr>
        <p:spPr>
          <a:xfrm>
            <a:off x="3457853" y="5603071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1" i="0" dirty="0">
                <a:solidFill>
                  <a:srgbClr val="000000"/>
                </a:solidFill>
                <a:effectLst/>
              </a:rPr>
              <a:t>A = 0,42 cm²</a:t>
            </a:r>
            <a:endParaRPr lang="pt-BR" sz="3600" b="0" i="0" dirty="0">
              <a:solidFill>
                <a:srgbClr val="000000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155099-EAAA-4550-B334-7EBE5C2A78BB}"/>
                  </a:ext>
                </a:extLst>
              </p:cNvPr>
              <p:cNvSpPr txBox="1"/>
              <p:nvPr/>
            </p:nvSpPr>
            <p:spPr>
              <a:xfrm>
                <a:off x="2611394" y="4363472"/>
                <a:ext cx="5262979" cy="1125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²</m:t>
                          </m:r>
                          <m:rad>
                            <m:radPr>
                              <m:degHide m:val="on"/>
                              <m:ctrlP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(0,4)²</m:t>
                          </m:r>
                          <m:rad>
                            <m:radPr>
                              <m:degHide m:val="on"/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155099-EAAA-4550-B334-7EBE5C2A7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94" y="4363472"/>
                <a:ext cx="5262979" cy="1125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60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67414" y="1315256"/>
            <a:ext cx="9817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dirty="0">
                <a:effectLst/>
              </a:rPr>
              <a:t>Os prismas possuem nomenclaturas diferentes, de acordo com o polígono de suas bases. São elas:</a:t>
            </a:r>
            <a:br>
              <a:rPr lang="pt-BR" sz="3600" b="0" i="0" dirty="0">
                <a:solidFill>
                  <a:srgbClr val="212529"/>
                </a:solidFill>
                <a:effectLst/>
              </a:rPr>
            </a:br>
            <a:endParaRPr lang="pt-BR" sz="3600" b="0" i="0" dirty="0">
              <a:solidFill>
                <a:srgbClr val="212529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832532" y="470879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Definição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3EDB8-18CE-4939-BE5E-4952B7950A35}"/>
              </a:ext>
            </a:extLst>
          </p:cNvPr>
          <p:cNvSpPr txBox="1"/>
          <p:nvPr/>
        </p:nvSpPr>
        <p:spPr>
          <a:xfrm>
            <a:off x="1167414" y="3642491"/>
            <a:ext cx="9743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3600" b="1" i="0" dirty="0">
                <a:effectLst/>
              </a:rPr>
              <a:t>Heptagonal</a:t>
            </a:r>
            <a:r>
              <a:rPr lang="pt-BR" sz="3600" b="0" i="0" dirty="0">
                <a:effectLst/>
              </a:rPr>
              <a:t>: tem como bases os heptágonos.</a:t>
            </a:r>
            <a:endParaRPr lang="pt-BR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BCB2B-D83D-47C0-A240-93665C6E4248}"/>
              </a:ext>
            </a:extLst>
          </p:cNvPr>
          <p:cNvSpPr txBox="1"/>
          <p:nvPr/>
        </p:nvSpPr>
        <p:spPr>
          <a:xfrm>
            <a:off x="1167414" y="463089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3600" b="1" i="0" dirty="0">
                <a:effectLst/>
              </a:rPr>
              <a:t>Octogonal</a:t>
            </a:r>
            <a:r>
              <a:rPr lang="pt-BR" sz="3600" b="0" i="0" dirty="0">
                <a:effectLst/>
              </a:rPr>
              <a:t>: por octógonos</a:t>
            </a:r>
            <a:r>
              <a:rPr lang="pt-BR" sz="3600" b="0" i="0" dirty="0">
                <a:solidFill>
                  <a:srgbClr val="212529"/>
                </a:solidFill>
                <a:effectLst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497D8-DB5B-4986-8A24-847CEA37D5BC}"/>
              </a:ext>
            </a:extLst>
          </p:cNvPr>
          <p:cNvSpPr txBox="1"/>
          <p:nvPr/>
        </p:nvSpPr>
        <p:spPr>
          <a:xfrm>
            <a:off x="1167414" y="2534496"/>
            <a:ext cx="10187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600" b="1" i="0" dirty="0">
                <a:effectLst/>
              </a:rPr>
              <a:t>Hexagonal</a:t>
            </a:r>
            <a:r>
              <a:rPr lang="pt-BR" sz="3600" b="0" i="0" dirty="0">
                <a:effectLst/>
              </a:rPr>
              <a:t>: os hexágonos formam as bases.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56631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495996" y="1459115"/>
            <a:ext cx="1058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A área do retângulo será dada por:</a:t>
            </a:r>
          </a:p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A = 0,4 . 18</a:t>
            </a:r>
          </a:p>
          <a:p>
            <a:pPr algn="l"/>
            <a:r>
              <a:rPr lang="pt-BR" sz="3600" b="1" i="0" dirty="0">
                <a:solidFill>
                  <a:srgbClr val="000000"/>
                </a:solidFill>
                <a:effectLst/>
              </a:rPr>
              <a:t>A = 7,2 cm²</a:t>
            </a:r>
          </a:p>
          <a:p>
            <a:pPr algn="l"/>
            <a:endParaRPr lang="pt-BR" sz="32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A área superficial da peça será dada por:</a:t>
            </a:r>
          </a:p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A</a:t>
            </a:r>
            <a:r>
              <a:rPr lang="pt-BR" sz="3600" b="0" i="0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pt-BR" sz="3600" b="0" i="0" dirty="0">
                <a:solidFill>
                  <a:srgbClr val="000000"/>
                </a:solidFill>
                <a:effectLst/>
              </a:rPr>
              <a:t> = 2 . 0,42 + 6 . 7,2</a:t>
            </a:r>
          </a:p>
          <a:p>
            <a:pPr algn="l"/>
            <a:r>
              <a:rPr lang="pt-BR" sz="3600" b="1" i="0" dirty="0">
                <a:solidFill>
                  <a:srgbClr val="000000"/>
                </a:solidFill>
                <a:effectLst/>
              </a:rPr>
              <a:t>A</a:t>
            </a:r>
            <a:r>
              <a:rPr lang="pt-BR" sz="3600" b="1" i="0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pt-BR" sz="3600" b="1" i="0" dirty="0">
                <a:solidFill>
                  <a:srgbClr val="000000"/>
                </a:solidFill>
                <a:effectLst/>
              </a:rPr>
              <a:t> = 44,04 cm²</a:t>
            </a:r>
            <a:endParaRPr lang="pt-BR" sz="36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17626" y="426491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957413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DF6ABD-D638-4BC0-B93A-6ED9CA7BF891}"/>
              </a:ext>
            </a:extLst>
          </p:cNvPr>
          <p:cNvSpPr txBox="1"/>
          <p:nvPr/>
        </p:nvSpPr>
        <p:spPr>
          <a:xfrm>
            <a:off x="1280159" y="1372535"/>
            <a:ext cx="98258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Uma rede hoteleira dispõe de cabanas simples na ilha de Gotland, na Suécia, conforme Figura 1. A estrutura de sustentação de cada uma dessas cabanas está representada na Figura 2. A ideia é permitir ao hóspede uma estada livre de tecnologia, mas conectada com a natureza.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F25DB-4229-4FE4-BCD8-FBC148C07A2C}"/>
              </a:ext>
            </a:extLst>
          </p:cNvPr>
          <p:cNvSpPr txBox="1"/>
          <p:nvPr/>
        </p:nvSpPr>
        <p:spPr>
          <a:xfrm>
            <a:off x="4545367" y="541538"/>
            <a:ext cx="2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Questão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051A0-8AA1-4D90-824A-FD8B19CE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81" y="3619304"/>
            <a:ext cx="4089237" cy="2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75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3F25DB-4229-4FE4-BCD8-FBC148C07A2C}"/>
              </a:ext>
            </a:extLst>
          </p:cNvPr>
          <p:cNvSpPr txBox="1"/>
          <p:nvPr/>
        </p:nvSpPr>
        <p:spPr>
          <a:xfrm>
            <a:off x="4545367" y="541538"/>
            <a:ext cx="2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Questão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FE3FA-4E35-48ED-9B3C-2CA66F9FCB4A}"/>
              </a:ext>
            </a:extLst>
          </p:cNvPr>
          <p:cNvSpPr txBox="1"/>
          <p:nvPr/>
        </p:nvSpPr>
        <p:spPr>
          <a:xfrm>
            <a:off x="1423851" y="1372535"/>
            <a:ext cx="98792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 forma geométrica da superfície cujas arestas estão representadas na Figura 2 é </a:t>
            </a:r>
          </a:p>
          <a:p>
            <a:endParaRPr lang="pt-BR" sz="1400" dirty="0"/>
          </a:p>
          <a:p>
            <a:endParaRPr lang="pt-BR" sz="1400" dirty="0"/>
          </a:p>
          <a:p>
            <a:pPr marL="514350" indent="-514350">
              <a:buAutoNum type="alphaUcParenR"/>
            </a:pPr>
            <a:r>
              <a:rPr lang="pt-BR" sz="2800" dirty="0"/>
              <a:t>tetraedro. </a:t>
            </a:r>
          </a:p>
          <a:p>
            <a:pPr marL="514350" indent="-514350">
              <a:buAutoNum type="alphaUcParenR"/>
            </a:pPr>
            <a:r>
              <a:rPr lang="pt-BR" sz="2800" dirty="0"/>
              <a:t>pirâmide retangular. </a:t>
            </a:r>
          </a:p>
          <a:p>
            <a:pPr marL="514350" indent="-514350">
              <a:buAutoNum type="alphaUcParenR"/>
            </a:pPr>
            <a:r>
              <a:rPr lang="pt-BR" sz="2800" dirty="0"/>
              <a:t>tronco de pirâmide retangular. </a:t>
            </a:r>
          </a:p>
          <a:p>
            <a:pPr marL="514350" indent="-514350">
              <a:buAutoNum type="alphaUcParenR"/>
            </a:pPr>
            <a:r>
              <a:rPr lang="pt-BR" sz="2800" dirty="0"/>
              <a:t>prisma quadrangular reto. </a:t>
            </a:r>
          </a:p>
          <a:p>
            <a:pPr marL="514350" indent="-514350">
              <a:buAutoNum type="alphaUcParenR"/>
            </a:pPr>
            <a:r>
              <a:rPr lang="pt-BR" sz="2800" dirty="0"/>
              <a:t>prisma triangular reto.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D8A18-C1C9-4923-819B-AD2A842D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457" y="1998410"/>
            <a:ext cx="3446679" cy="22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5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3F25DB-4229-4FE4-BCD8-FBC148C07A2C}"/>
              </a:ext>
            </a:extLst>
          </p:cNvPr>
          <p:cNvSpPr txBox="1"/>
          <p:nvPr/>
        </p:nvSpPr>
        <p:spPr>
          <a:xfrm>
            <a:off x="4545367" y="541538"/>
            <a:ext cx="279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Questão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FE3FA-4E35-48ED-9B3C-2CA66F9FCB4A}"/>
              </a:ext>
            </a:extLst>
          </p:cNvPr>
          <p:cNvSpPr txBox="1"/>
          <p:nvPr/>
        </p:nvSpPr>
        <p:spPr>
          <a:xfrm>
            <a:off x="1160385" y="1372535"/>
            <a:ext cx="101427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 forma geométrica da superfície cujas arestas estão representadas na Figura 2 é </a:t>
            </a:r>
          </a:p>
          <a:p>
            <a:endParaRPr lang="pt-BR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ED8A18-C1C9-4923-819B-AD2A842D9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98" t="37160" b="8036"/>
          <a:stretch/>
        </p:blipFill>
        <p:spPr>
          <a:xfrm>
            <a:off x="1233523" y="2761506"/>
            <a:ext cx="3169328" cy="23624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A8F083-3BAC-41DB-8856-6B48259C9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98" t="37160" b="8036"/>
          <a:stretch/>
        </p:blipFill>
        <p:spPr>
          <a:xfrm rot="15677076">
            <a:off x="5336591" y="2494434"/>
            <a:ext cx="3169328" cy="2362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527F4D-1847-4546-BABA-1AC2FF4FB475}"/>
              </a:ext>
            </a:extLst>
          </p:cNvPr>
          <p:cNvSpPr txBox="1"/>
          <p:nvPr/>
        </p:nvSpPr>
        <p:spPr>
          <a:xfrm>
            <a:off x="4782421" y="5717153"/>
            <a:ext cx="334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Base triangular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5F4372A-76BB-4CE0-B0BA-714E5F224C1A}"/>
              </a:ext>
            </a:extLst>
          </p:cNvPr>
          <p:cNvSpPr/>
          <p:nvPr/>
        </p:nvSpPr>
        <p:spPr>
          <a:xfrm>
            <a:off x="4117652" y="3201978"/>
            <a:ext cx="1509203" cy="56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CAC45-09AD-4D4B-9628-9ACC24067B66}"/>
              </a:ext>
            </a:extLst>
          </p:cNvPr>
          <p:cNvSpPr txBox="1"/>
          <p:nvPr/>
        </p:nvSpPr>
        <p:spPr>
          <a:xfrm>
            <a:off x="4105866" y="2659132"/>
            <a:ext cx="28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Girando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0EEAAA-B2C0-4CE0-A93D-CDBCCBA0C98B}"/>
              </a:ext>
            </a:extLst>
          </p:cNvPr>
          <p:cNvCxnSpPr>
            <a:cxnSpLocks/>
          </p:cNvCxnSpPr>
          <p:nvPr/>
        </p:nvCxnSpPr>
        <p:spPr>
          <a:xfrm flipV="1">
            <a:off x="6454066" y="4726992"/>
            <a:ext cx="292963" cy="10971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95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583958" y="435369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Definição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E2571-33DC-4159-B55C-935921891345}"/>
              </a:ext>
            </a:extLst>
          </p:cNvPr>
          <p:cNvSpPr txBox="1"/>
          <p:nvPr/>
        </p:nvSpPr>
        <p:spPr>
          <a:xfrm>
            <a:off x="1254034" y="1260629"/>
            <a:ext cx="10057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Prisma reto de base pentagonal ou prisma reto pentagonal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34300-E38E-4562-97C9-C11B8247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8202" y="1845404"/>
            <a:ext cx="6010275" cy="293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5D4ED-3489-4F5F-8C43-459DFC166576}"/>
                  </a:ext>
                </a:extLst>
              </p:cNvPr>
              <p:cNvSpPr txBox="1"/>
              <p:nvPr/>
            </p:nvSpPr>
            <p:spPr>
              <a:xfrm>
                <a:off x="1254034" y="4529183"/>
                <a:ext cx="7559891" cy="1816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Bases: regiões ABCDE e FGHIJ</a:t>
                </a:r>
              </a:p>
              <a:p>
                <a:r>
                  <a:rPr lang="pt-BR" sz="2800" dirty="0"/>
                  <a:t>Faces laterais: regiões BCHG, CDIH, DEJI, AEJF e ABGF (retangulares)</a:t>
                </a:r>
              </a:p>
              <a:p>
                <a:r>
                  <a:rPr lang="pt-BR" sz="2800" dirty="0"/>
                  <a:t>Arestas laterais: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𝐴𝐹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𝐸𝐽</m:t>
                        </m:r>
                      </m:e>
                    </m:acc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𝐶𝐻</m:t>
                        </m:r>
                      </m:e>
                    </m:acc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𝐷𝐼</m:t>
                        </m:r>
                      </m:e>
                    </m:acc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5D4ED-3489-4F5F-8C43-459DFC16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4" y="4529183"/>
                <a:ext cx="7559891" cy="1816779"/>
              </a:xfrm>
              <a:prstGeom prst="rect">
                <a:avLst/>
              </a:prstGeom>
              <a:blipFill>
                <a:blip r:embed="rId4"/>
                <a:stretch>
                  <a:fillRect l="-1694" t="-3356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95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3973073" y="435368"/>
            <a:ext cx="4576999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Lembrando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8262C-0B43-44DB-8A8D-C36CCA83E474}"/>
              </a:ext>
            </a:extLst>
          </p:cNvPr>
          <p:cNvSpPr txBox="1"/>
          <p:nvPr/>
        </p:nvSpPr>
        <p:spPr>
          <a:xfrm>
            <a:off x="2493002" y="1263843"/>
            <a:ext cx="7537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</a:rPr>
              <a:t>Área da superfície de um prisma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1E33B-FA94-46E2-ABB9-25E388168963}"/>
                  </a:ext>
                </a:extLst>
              </p:cNvPr>
              <p:cNvSpPr txBox="1"/>
              <p:nvPr/>
            </p:nvSpPr>
            <p:spPr>
              <a:xfrm>
                <a:off x="1251751" y="1899203"/>
                <a:ext cx="987196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/>
                  <a:t>Em todo prisma, consideramos: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Superfície lateral</a:t>
                </a:r>
                <a:r>
                  <a:rPr lang="pt-BR" sz="3600" dirty="0"/>
                  <a:t>: é formada pelas faces laterais;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Área lateral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pt-BR" sz="3600" b="1" dirty="0"/>
                  <a:t>)</a:t>
                </a:r>
                <a:r>
                  <a:rPr lang="pt-BR" sz="3600" dirty="0"/>
                  <a:t>: é a área da superfície lateral;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Superfície total</a:t>
                </a:r>
                <a:r>
                  <a:rPr lang="pt-BR" sz="3600" dirty="0"/>
                  <a:t>: é formada pelas faces laterais e pelas bases;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Área total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sz="3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pt-BR" sz="3600" b="1" dirty="0"/>
                  <a:t>)</a:t>
                </a:r>
                <a:r>
                  <a:rPr lang="pt-BR" sz="3600" dirty="0"/>
                  <a:t>: é a área da</a:t>
                </a:r>
              </a:p>
              <a:p>
                <a:r>
                  <a:rPr lang="pt-BR" sz="3600" dirty="0"/>
                  <a:t>    superfície total.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D1E33B-FA94-46E2-ABB9-25E38816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51" y="1899203"/>
                <a:ext cx="9871969" cy="3970318"/>
              </a:xfrm>
              <a:prstGeom prst="rect">
                <a:avLst/>
              </a:prstGeom>
              <a:blipFill>
                <a:blip r:embed="rId2"/>
                <a:stretch>
                  <a:fillRect l="-1852" t="-2458" b="-49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513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423851" y="1264783"/>
            <a:ext cx="96110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effectLst/>
                <a:ea typeface="Calibri" panose="020F0502020204030204" pitchFamily="34" charset="0"/>
                <a:cs typeface="TheSansSemiLight-Plain"/>
              </a:rPr>
              <a:t>É dado um prisma pentagonal regular no qual a aresta da base mede </a:t>
            </a:r>
            <a:r>
              <a:rPr lang="pt-BR" sz="3600" dirty="0">
                <a:effectLst/>
                <a:ea typeface="Calibri" panose="020F0502020204030204" pitchFamily="34" charset="0"/>
                <a:cs typeface="TheSansSemiLight-Caps"/>
              </a:rPr>
              <a:t>5 </a:t>
            </a:r>
            <a:r>
              <a:rPr lang="pt-BR" sz="3600" dirty="0">
                <a:effectLst/>
                <a:ea typeface="Calibri" panose="020F0502020204030204" pitchFamily="34" charset="0"/>
                <a:cs typeface="TheSansSemiLight-Plain"/>
              </a:rPr>
              <a:t>cm e a aresta lateral mede </a:t>
            </a:r>
            <a:r>
              <a:rPr lang="pt-BR" sz="3600" dirty="0">
                <a:effectLst/>
                <a:ea typeface="Calibri" panose="020F0502020204030204" pitchFamily="34" charset="0"/>
                <a:cs typeface="TheSansSemiLight-Caps"/>
              </a:rPr>
              <a:t>10 </a:t>
            </a:r>
            <a:r>
              <a:rPr lang="pt-BR" sz="3600" dirty="0">
                <a:effectLst/>
                <a:ea typeface="Calibri" panose="020F0502020204030204" pitchFamily="34" charset="0"/>
                <a:cs typeface="TheSansSemiLight-Plain"/>
              </a:rPr>
              <a:t>cm. Qual a área lateral do prisma?</a:t>
            </a:r>
          </a:p>
          <a:p>
            <a:endParaRPr lang="pt-BR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a) 90 m</a:t>
            </a:r>
            <a:r>
              <a:rPr lang="pt-BR" sz="3600" baseline="30000" dirty="0">
                <a:cs typeface="Calibri" panose="020F0502020204030204" pitchFamily="34" charset="0"/>
              </a:rPr>
              <a:t>2</a:t>
            </a: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b) 150 m</a:t>
            </a:r>
            <a:r>
              <a:rPr lang="pt-BR" sz="3600" baseline="30000" dirty="0">
                <a:cs typeface="Calibri" panose="020F0502020204030204" pitchFamily="34" charset="0"/>
              </a:rPr>
              <a:t>2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c) 180 m</a:t>
            </a:r>
            <a:r>
              <a:rPr lang="pt-BR" sz="3600" baseline="30000" dirty="0">
                <a:cs typeface="Calibri" panose="020F0502020204030204" pitchFamily="34" charset="0"/>
              </a:rPr>
              <a:t>2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d) 250 m</a:t>
            </a:r>
            <a:r>
              <a:rPr lang="pt-BR" sz="3600" baseline="30000" dirty="0">
                <a:cs typeface="Calibri" panose="020F0502020204030204" pitchFamily="34" charset="0"/>
              </a:rPr>
              <a:t>2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e) 360 m</a:t>
            </a:r>
            <a:r>
              <a:rPr lang="pt-BR" sz="3600" baseline="30000" dirty="0">
                <a:cs typeface="Calibri" panose="020F0502020204030204" pitchFamily="34" charset="0"/>
              </a:rPr>
              <a:t>2</a:t>
            </a:r>
            <a:endParaRPr lang="vi-VN" sz="360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406835" y="419612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1</a:t>
            </a:r>
          </a:p>
        </p:txBody>
      </p:sp>
    </p:spTree>
    <p:extLst>
      <p:ext uri="{BB962C8B-B14F-4D97-AF65-F5344CB8AC3E}">
        <p14:creationId xmlns:p14="http://schemas.microsoft.com/office/powerpoint/2010/main" val="2281549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634742" y="2252505"/>
            <a:ext cx="753259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3200" dirty="0"/>
            </a:br>
            <a:r>
              <a:rPr lang="pt-BR" sz="3600" b="0" i="0" dirty="0">
                <a:solidFill>
                  <a:srgbClr val="000000"/>
                </a:solidFill>
                <a:effectLst/>
              </a:rPr>
              <a:t>A = 5 cm . 10 cm</a:t>
            </a:r>
            <a:br>
              <a:rPr lang="pt-BR" sz="3600" dirty="0"/>
            </a:br>
            <a:r>
              <a:rPr lang="pt-BR" sz="3600" b="0" i="0" dirty="0">
                <a:solidFill>
                  <a:srgbClr val="000000"/>
                </a:solidFill>
                <a:effectLst/>
              </a:rPr>
              <a:t>A = 50 cm²</a:t>
            </a:r>
          </a:p>
          <a:p>
            <a:br>
              <a:rPr lang="pt-BR" sz="3600" dirty="0"/>
            </a:br>
            <a:r>
              <a:rPr lang="pt-BR" sz="3200" b="0" i="0" dirty="0">
                <a:solidFill>
                  <a:srgbClr val="000000"/>
                </a:solidFill>
                <a:effectLst/>
              </a:rPr>
              <a:t>E, então, a área lateral (At) será igual a:</a:t>
            </a:r>
            <a:br>
              <a:rPr lang="pt-BR" sz="3200" dirty="0"/>
            </a:br>
            <a:r>
              <a:rPr lang="pt-BR" sz="3600" b="0" i="0" dirty="0">
                <a:solidFill>
                  <a:srgbClr val="000000"/>
                </a:solidFill>
                <a:effectLst/>
              </a:rPr>
              <a:t>At = 5 . 50 cm²</a:t>
            </a:r>
            <a:br>
              <a:rPr lang="pt-BR" sz="3600" dirty="0"/>
            </a:br>
            <a:r>
              <a:rPr lang="pt-BR" sz="3600" b="0" i="0" dirty="0">
                <a:solidFill>
                  <a:srgbClr val="FF0000"/>
                </a:solidFill>
                <a:effectLst/>
              </a:rPr>
              <a:t>At = 250 cm²	</a:t>
            </a:r>
            <a:r>
              <a:rPr lang="pt-BR" sz="3600" b="1" i="0" dirty="0">
                <a:solidFill>
                  <a:srgbClr val="FF0000"/>
                </a:solidFill>
                <a:effectLst/>
              </a:rPr>
              <a:t>Alternativa d)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51441" y="426491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75999-8EEA-400D-9426-9BB8536C41BF}"/>
              </a:ext>
            </a:extLst>
          </p:cNvPr>
          <p:cNvSpPr txBox="1"/>
          <p:nvPr/>
        </p:nvSpPr>
        <p:spPr>
          <a:xfrm>
            <a:off x="1214846" y="1339498"/>
            <a:ext cx="98644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</a:rPr>
              <a:t>A área lateral do prisma é igual à soma das áreas de suas 5 faces laterais, as quais são retângulos de lados iguais a 5 cm e 10 cm.</a:t>
            </a:r>
          </a:p>
          <a:p>
            <a:pPr algn="just"/>
            <a:r>
              <a:rPr lang="pt-BR" sz="2800" b="0" i="0" dirty="0">
                <a:solidFill>
                  <a:srgbClr val="000000"/>
                </a:solidFill>
                <a:effectLst/>
              </a:rPr>
              <a:t>Assim, cada face lateral terá a área (A) de: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91445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317626" y="442136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3BC30A-D5CF-4C40-B9AE-42FF8AC86AE4}"/>
              </a:ext>
            </a:extLst>
          </p:cNvPr>
          <p:cNvSpPr txBox="1"/>
          <p:nvPr/>
        </p:nvSpPr>
        <p:spPr>
          <a:xfrm>
            <a:off x="2863557" y="54670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6m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BE9C22-86F5-4EDF-A572-1480BB19442D}"/>
                  </a:ext>
                </a:extLst>
              </p:cNvPr>
              <p:cNvSpPr txBox="1"/>
              <p:nvPr/>
            </p:nvSpPr>
            <p:spPr>
              <a:xfrm>
                <a:off x="1214845" y="1371583"/>
                <a:ext cx="9895955" cy="1876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800" b="0" i="0" dirty="0">
                    <a:solidFill>
                      <a:srgbClr val="000000"/>
                    </a:solidFill>
                    <a:effectLst/>
                  </a:rPr>
                  <a:t>Um galpão tem o formato de um prisma que tem como base um trapézio, como mostra a figura. Deseja-se pintar esse galpão e sabe-se que o preço da tinta é de 20 reais por metro quadrado. Quanto será gasto para pintar esse galpão? (Dado:</a:t>
                </a:r>
                <a14:m>
                  <m:oMath xmlns:m="http://schemas.openxmlformats.org/officeDocument/2006/math"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pt-BR" sz="2800" b="0" i="0" dirty="0">
                    <a:solidFill>
                      <a:srgbClr val="000000"/>
                    </a:solidFill>
                    <a:effectLst/>
                  </a:rPr>
                  <a:t> = 2,2)</a:t>
                </a:r>
                <a:endParaRPr lang="pt-BR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BE9C22-86F5-4EDF-A572-1480BB19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845" y="1371583"/>
                <a:ext cx="9895955" cy="1876411"/>
              </a:xfrm>
              <a:prstGeom prst="rect">
                <a:avLst/>
              </a:prstGeom>
              <a:blipFill>
                <a:blip r:embed="rId2"/>
                <a:stretch>
                  <a:fillRect l="-1232" t="-3247" r="-1232" b="-74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E103977-E385-47A7-A776-3E6F313F4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3" t="16703" b="8617"/>
          <a:stretch/>
        </p:blipFill>
        <p:spPr>
          <a:xfrm>
            <a:off x="1926455" y="3292948"/>
            <a:ext cx="4412572" cy="225492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D30B06-5DE1-4C99-BB7F-1E3C89CAC07C}"/>
              </a:ext>
            </a:extLst>
          </p:cNvPr>
          <p:cNvSpPr txBox="1"/>
          <p:nvPr/>
        </p:nvSpPr>
        <p:spPr>
          <a:xfrm>
            <a:off x="5532319" y="479781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14m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E99DDF-5362-4C9E-B5BE-09A37B6F9C9C}"/>
              </a:ext>
            </a:extLst>
          </p:cNvPr>
          <p:cNvSpPr txBox="1"/>
          <p:nvPr/>
        </p:nvSpPr>
        <p:spPr>
          <a:xfrm rot="488642">
            <a:off x="3104034" y="4208489"/>
            <a:ext cx="638303" cy="461665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pt-BR" sz="2400" b="1" dirty="0"/>
              <a:t>4m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0B0C7F-47B7-4D1C-A7E7-1B80531337E0}"/>
              </a:ext>
            </a:extLst>
          </p:cNvPr>
          <p:cNvSpPr txBox="1"/>
          <p:nvPr/>
        </p:nvSpPr>
        <p:spPr>
          <a:xfrm rot="396325">
            <a:off x="2629174" y="4752324"/>
            <a:ext cx="8175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/>
              <a:t>2m</a:t>
            </a:r>
          </a:p>
        </p:txBody>
      </p:sp>
    </p:spTree>
    <p:extLst>
      <p:ext uri="{BB962C8B-B14F-4D97-AF65-F5344CB8AC3E}">
        <p14:creationId xmlns:p14="http://schemas.microsoft.com/office/powerpoint/2010/main" val="2438946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339446" y="2742957"/>
            <a:ext cx="601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Portanto, a área da base é:</a:t>
            </a:r>
          </a:p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A</a:t>
            </a:r>
            <a:r>
              <a:rPr lang="pt-BR" sz="3600" b="0" i="0" baseline="-25000" dirty="0">
                <a:solidFill>
                  <a:srgbClr val="000000"/>
                </a:solidFill>
                <a:effectLst/>
              </a:rPr>
              <a:t>B </a:t>
            </a:r>
            <a:r>
              <a:rPr lang="pt-BR" sz="3600" b="0" i="0" dirty="0">
                <a:solidFill>
                  <a:srgbClr val="000000"/>
                </a:solidFill>
                <a:effectLst/>
              </a:rPr>
              <a:t>= 2 · </a:t>
            </a:r>
            <a:r>
              <a:rPr lang="pt-BR" sz="3600" b="0" i="0" dirty="0" err="1">
                <a:solidFill>
                  <a:srgbClr val="000000"/>
                </a:solidFill>
                <a:effectLst/>
              </a:rPr>
              <a:t>A</a:t>
            </a:r>
            <a:r>
              <a:rPr lang="pt-BR" sz="3600" b="0" i="0" baseline="-25000" dirty="0" err="1">
                <a:solidFill>
                  <a:srgbClr val="000000"/>
                </a:solidFill>
                <a:effectLst/>
              </a:rPr>
              <a:t>Trapézio</a:t>
            </a:r>
            <a:endParaRPr lang="pt-BR" sz="3600" baseline="-25000" dirty="0">
              <a:solidFill>
                <a:srgbClr val="000000"/>
              </a:solidFill>
            </a:endParaRPr>
          </a:p>
          <a:p>
            <a:pPr algn="l"/>
            <a:r>
              <a:rPr lang="pt-BR" sz="3600" b="0" i="0" dirty="0">
                <a:solidFill>
                  <a:srgbClr val="000000"/>
                </a:solidFill>
                <a:effectLst/>
              </a:rPr>
              <a:t>A</a:t>
            </a:r>
            <a:r>
              <a:rPr lang="pt-BR" sz="3600" b="0" i="0" baseline="-25000" dirty="0">
                <a:solidFill>
                  <a:srgbClr val="000000"/>
                </a:solidFill>
                <a:effectLst/>
              </a:rPr>
              <a:t>B </a:t>
            </a:r>
            <a:r>
              <a:rPr lang="pt-BR" sz="3600" b="0" i="0" dirty="0">
                <a:solidFill>
                  <a:srgbClr val="000000"/>
                </a:solidFill>
                <a:effectLst/>
              </a:rPr>
              <a:t>= 2 · 10</a:t>
            </a:r>
          </a:p>
          <a:p>
            <a:pPr algn="l"/>
            <a:r>
              <a:rPr lang="pt-BR" sz="3600" b="1" i="0" dirty="0">
                <a:solidFill>
                  <a:srgbClr val="000000"/>
                </a:solidFill>
                <a:effectLst/>
              </a:rPr>
              <a:t>A</a:t>
            </a:r>
            <a:r>
              <a:rPr lang="pt-BR" sz="3600" b="1" i="0" baseline="-25000" dirty="0">
                <a:solidFill>
                  <a:srgbClr val="000000"/>
                </a:solidFill>
                <a:effectLst/>
              </a:rPr>
              <a:t>B </a:t>
            </a:r>
            <a:r>
              <a:rPr lang="pt-BR" sz="3600" b="1" i="0" dirty="0">
                <a:solidFill>
                  <a:srgbClr val="000000"/>
                </a:solidFill>
                <a:effectLst/>
              </a:rPr>
              <a:t>= 20 m</a:t>
            </a:r>
            <a:r>
              <a:rPr lang="pt-BR" sz="3600" b="1" i="0" baseline="30000" dirty="0">
                <a:solidFill>
                  <a:srgbClr val="000000"/>
                </a:solidFill>
                <a:effectLst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33037" y="326335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C327CF-836D-4C49-87D3-C92A86BB0FD1}"/>
                  </a:ext>
                </a:extLst>
              </p:cNvPr>
              <p:cNvSpPr txBox="1"/>
              <p:nvPr/>
            </p:nvSpPr>
            <p:spPr>
              <a:xfrm>
                <a:off x="1409999" y="1435346"/>
                <a:ext cx="9602822" cy="952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𝑇𝑟𝑎𝑝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𝑧𝑖𝑜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groupChr>
                        <m:groupChrPr>
                          <m:chr m:val="⇒"/>
                          <m:vertJc m:val="bot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𝑇𝑟𝑎𝑝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𝑧𝑖𝑜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6+4</m:t>
                              </m:r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C327CF-836D-4C49-87D3-C92A86BB0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99" y="1435346"/>
                <a:ext cx="9602822" cy="952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5989D96-62A4-4CBD-A319-7564D133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205" y="3279525"/>
            <a:ext cx="3438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8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317626" y="39985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Definição</a:t>
            </a:r>
          </a:p>
        </p:txBody>
      </p:sp>
      <p:pic>
        <p:nvPicPr>
          <p:cNvPr id="1026" name="Picture 2" descr="Elementos e classificação do Prisma | Mais Bolsas">
            <a:extLst>
              <a:ext uri="{FF2B5EF4-FFF2-40B4-BE49-F238E27FC236}">
                <a16:creationId xmlns:a16="http://schemas.microsoft.com/office/drawing/2014/main" id="{24AC868B-A741-4A3C-B986-CE3657EEC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53"/>
          <a:stretch/>
        </p:blipFill>
        <p:spPr bwMode="auto">
          <a:xfrm>
            <a:off x="1608972" y="1472486"/>
            <a:ext cx="7661350" cy="32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92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33037" y="326335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37687-5B27-439B-AEF4-FBA5695B5FE1}"/>
              </a:ext>
            </a:extLst>
          </p:cNvPr>
          <p:cNvSpPr txBox="1"/>
          <p:nvPr/>
        </p:nvSpPr>
        <p:spPr>
          <a:xfrm>
            <a:off x="1374680" y="1376013"/>
            <a:ext cx="9163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rgbClr val="000000"/>
                </a:solidFill>
                <a:effectLst/>
              </a:rPr>
              <a:t>A área lateral em vermelho é um retângulo de dimensões 4m e 14m, logo, essa área é:</a:t>
            </a:r>
          </a:p>
          <a:p>
            <a:pPr algn="ctr"/>
            <a:r>
              <a:rPr lang="pt-BR" sz="3600" b="0" i="0" dirty="0">
                <a:solidFill>
                  <a:srgbClr val="000000"/>
                </a:solidFill>
                <a:effectLst/>
              </a:rPr>
              <a:t>A</a:t>
            </a:r>
            <a:r>
              <a:rPr lang="pt-BR" sz="3600" b="0" i="0" baseline="-25000" dirty="0">
                <a:solidFill>
                  <a:srgbClr val="000000"/>
                </a:solidFill>
                <a:effectLst/>
              </a:rPr>
              <a:t>V</a:t>
            </a:r>
            <a:r>
              <a:rPr lang="pt-BR" sz="3600" b="0" i="0" dirty="0">
                <a:solidFill>
                  <a:srgbClr val="000000"/>
                </a:solidFill>
                <a:effectLst/>
              </a:rPr>
              <a:t> = 4 · 14 = </a:t>
            </a:r>
            <a:r>
              <a:rPr lang="pt-BR" sz="3600" b="1" i="0" dirty="0">
                <a:solidFill>
                  <a:srgbClr val="000000"/>
                </a:solidFill>
                <a:effectLst/>
              </a:rPr>
              <a:t>56 m</a:t>
            </a:r>
            <a:r>
              <a:rPr lang="pt-BR" sz="3600" b="1" i="0" baseline="30000" dirty="0">
                <a:solidFill>
                  <a:srgbClr val="000000"/>
                </a:solidFill>
                <a:effectLst/>
              </a:rPr>
              <a:t>2</a:t>
            </a:r>
            <a:endParaRPr lang="pt-BR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9BAAD-99BF-4B41-A17D-09E380B84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13790" r="5162" b="12766"/>
          <a:stretch/>
        </p:blipFill>
        <p:spPr>
          <a:xfrm>
            <a:off x="4669678" y="4407106"/>
            <a:ext cx="3083464" cy="1748901"/>
          </a:xfrm>
          <a:prstGeom prst="rect">
            <a:avLst/>
          </a:prstGeom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8F537687-5B27-439B-AEF4-FBA5695B5FE1}"/>
              </a:ext>
            </a:extLst>
          </p:cNvPr>
          <p:cNvSpPr txBox="1"/>
          <p:nvPr/>
        </p:nvSpPr>
        <p:spPr>
          <a:xfrm>
            <a:off x="1374680" y="3130339"/>
            <a:ext cx="9163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rgbClr val="000000"/>
                </a:solidFill>
                <a:effectLst/>
              </a:rPr>
              <a:t>A área lateral embaixo é um retângulo de dimensões 6m e 14m, logo, essa área é:</a:t>
            </a:r>
          </a:p>
          <a:p>
            <a:pPr algn="just"/>
            <a:r>
              <a:rPr lang="pt-BR" sz="3600" b="0" i="0" dirty="0">
                <a:solidFill>
                  <a:srgbClr val="000000"/>
                </a:solidFill>
                <a:effectLst/>
              </a:rPr>
              <a:t>A</a:t>
            </a:r>
            <a:r>
              <a:rPr lang="pt-BR" sz="3600" b="0" i="0" baseline="-25000" dirty="0">
                <a:solidFill>
                  <a:srgbClr val="000000"/>
                </a:solidFill>
                <a:effectLst/>
              </a:rPr>
              <a:t>E</a:t>
            </a:r>
            <a:r>
              <a:rPr lang="pt-BR" sz="3600" b="0" i="0" dirty="0">
                <a:solidFill>
                  <a:srgbClr val="000000"/>
                </a:solidFill>
                <a:effectLst/>
              </a:rPr>
              <a:t> = 6 · 14 = </a:t>
            </a:r>
            <a:r>
              <a:rPr lang="pt-BR" sz="3600" b="1" i="0" dirty="0">
                <a:solidFill>
                  <a:srgbClr val="000000"/>
                </a:solidFill>
                <a:effectLst/>
              </a:rPr>
              <a:t>84 m</a:t>
            </a:r>
            <a:r>
              <a:rPr lang="pt-BR" sz="3600" b="1" i="0" baseline="30000" dirty="0">
                <a:solidFill>
                  <a:srgbClr val="000000"/>
                </a:solidFill>
                <a:effectLst/>
              </a:rPr>
              <a:t>2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41141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/>
              <p:nvPr/>
            </p:nvSpPr>
            <p:spPr>
              <a:xfrm>
                <a:off x="4039328" y="2618659"/>
                <a:ext cx="7937720" cy="180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3600" b="0" i="0" dirty="0">
                    <a:effectLst/>
                  </a:rPr>
                  <a:t>x</a:t>
                </a:r>
                <a:r>
                  <a:rPr lang="pt-BR" sz="3600" b="0" i="0" baseline="30000" dirty="0">
                    <a:effectLst/>
                  </a:rPr>
                  <a:t>2</a:t>
                </a:r>
                <a:r>
                  <a:rPr lang="pt-BR" sz="3600" b="0" i="0" dirty="0">
                    <a:effectLst/>
                  </a:rPr>
                  <a:t> = 2</a:t>
                </a:r>
                <a:r>
                  <a:rPr lang="pt-BR" sz="3600" b="0" i="0" baseline="30000" dirty="0">
                    <a:effectLst/>
                  </a:rPr>
                  <a:t>2</a:t>
                </a:r>
                <a:r>
                  <a:rPr lang="pt-BR" sz="3600" b="0" i="0" dirty="0">
                    <a:effectLst/>
                  </a:rPr>
                  <a:t> + 1</a:t>
                </a:r>
                <a:r>
                  <a:rPr lang="pt-BR" sz="3600" b="0" i="0" baseline="30000" dirty="0">
                    <a:effectLst/>
                  </a:rPr>
                  <a:t>2</a:t>
                </a:r>
                <a:endParaRPr lang="pt-BR" sz="3600" baseline="30000" dirty="0"/>
              </a:p>
              <a:p>
                <a:pPr algn="l"/>
                <a:r>
                  <a:rPr lang="pt-BR" sz="3600" b="0" i="0" dirty="0">
                    <a:effectLst/>
                  </a:rPr>
                  <a:t>x</a:t>
                </a:r>
                <a:r>
                  <a:rPr lang="pt-BR" sz="3600" b="0" i="0" baseline="30000" dirty="0">
                    <a:effectLst/>
                  </a:rPr>
                  <a:t>2</a:t>
                </a:r>
                <a:r>
                  <a:rPr lang="pt-BR" sz="3600" b="0" i="0" dirty="0">
                    <a:effectLst/>
                  </a:rPr>
                  <a:t> = 5</a:t>
                </a:r>
              </a:p>
              <a:p>
                <a:pPr algn="l"/>
                <a:r>
                  <a:rPr lang="pt-BR" sz="3600" dirty="0"/>
                  <a:t>x</a:t>
                </a:r>
                <a:r>
                  <a:rPr lang="pt-BR" sz="3600" b="0" i="0" dirty="0">
                    <a:effectLst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pt-BR" sz="3600" b="0" i="0" dirty="0">
                    <a:effectLst/>
                  </a:rPr>
                  <a:t>m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28" y="2618659"/>
                <a:ext cx="7937720" cy="1808380"/>
              </a:xfrm>
              <a:prstGeom prst="rect">
                <a:avLst/>
              </a:prstGeom>
              <a:blipFill>
                <a:blip r:embed="rId2"/>
                <a:stretch>
                  <a:fillRect l="-2381" t="-540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451441" y="444246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74868-8B09-456C-889D-932FE9215FF7}"/>
              </a:ext>
            </a:extLst>
          </p:cNvPr>
          <p:cNvSpPr txBox="1"/>
          <p:nvPr/>
        </p:nvSpPr>
        <p:spPr>
          <a:xfrm>
            <a:off x="1153357" y="1357253"/>
            <a:ext cx="98852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effectLst/>
              </a:rPr>
              <a:t>A área em azul também é um retângulo, mas não temos sua base. Utilizando o </a:t>
            </a:r>
            <a:r>
              <a:rPr lang="pt-BR" sz="28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teorema de Pitágoras</a:t>
            </a:r>
            <a:r>
              <a:rPr lang="pt-BR" sz="2800" b="0" i="0" dirty="0">
                <a:effectLst/>
              </a:rPr>
              <a:t> no triângulo formado pelo trapézio, temos: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0277B-FE08-415B-B399-B4238A5B4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4" t="13790" r="5162" b="12766"/>
          <a:stretch/>
        </p:blipFill>
        <p:spPr>
          <a:xfrm>
            <a:off x="7063370" y="2366852"/>
            <a:ext cx="3083464" cy="1748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01CBC-CA6F-494B-AB15-1A15D036AEEA}"/>
                  </a:ext>
                </a:extLst>
              </p:cNvPr>
              <p:cNvSpPr txBox="1"/>
              <p:nvPr/>
            </p:nvSpPr>
            <p:spPr>
              <a:xfrm>
                <a:off x="1212332" y="4555524"/>
                <a:ext cx="6795856" cy="1665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pt-BR" sz="3200" b="0" i="0" dirty="0">
                    <a:effectLst/>
                  </a:rPr>
                  <a:t>Assim a área do retângulo em azul é:</a:t>
                </a:r>
              </a:p>
              <a:p>
                <a:r>
                  <a:rPr lang="pt-BR" sz="3200" b="0" i="0" dirty="0">
                    <a:effectLst/>
                  </a:rPr>
                  <a:t>A</a:t>
                </a:r>
                <a:r>
                  <a:rPr lang="pt-BR" sz="3200" b="0" i="0" baseline="-25000" dirty="0">
                    <a:effectLst/>
                  </a:rPr>
                  <a:t>A</a:t>
                </a:r>
                <a:r>
                  <a:rPr lang="pt-BR" sz="3200" b="0" i="0" dirty="0">
                    <a:effectLst/>
                  </a:rPr>
                  <a:t> = 2 · 14 ·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pt-BR" sz="3200" b="0" i="0" dirty="0">
                  <a:effectLst/>
                </a:endParaRPr>
              </a:p>
              <a:p>
                <a:r>
                  <a:rPr lang="pt-BR" sz="3200" b="0" i="0" dirty="0">
                    <a:effectLst/>
                  </a:rPr>
                  <a:t>A</a:t>
                </a:r>
                <a:r>
                  <a:rPr lang="pt-BR" sz="3200" b="0" i="0" baseline="-25000" dirty="0">
                    <a:effectLst/>
                  </a:rPr>
                  <a:t>A</a:t>
                </a:r>
                <a:r>
                  <a:rPr lang="pt-BR" sz="3200" b="0" i="0" dirty="0">
                    <a:effectLst/>
                  </a:rPr>
                  <a:t> = 2</a:t>
                </a:r>
                <a14:m>
                  <m:oMath xmlns:m="http://schemas.openxmlformats.org/officeDocument/2006/math"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8</m:t>
                    </m:r>
                    <m:rad>
                      <m:radPr>
                        <m:degHide m:val="on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pt-BR" sz="3200" b="0" i="0" dirty="0">
                    <a:effectLst/>
                  </a:rPr>
                  <a:t>m</a:t>
                </a:r>
                <a:r>
                  <a:rPr lang="pt-BR" sz="3200" b="0" i="0" baseline="30000" dirty="0">
                    <a:effectLst/>
                  </a:rPr>
                  <a:t>2</a:t>
                </a:r>
                <a:endParaRPr lang="pt-B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01CBC-CA6F-494B-AB15-1A15D036A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32" y="4555524"/>
                <a:ext cx="6795856" cy="1665712"/>
              </a:xfrm>
              <a:prstGeom prst="rect">
                <a:avLst/>
              </a:prstGeom>
              <a:blipFill>
                <a:blip r:embed="rId5"/>
                <a:stretch>
                  <a:fillRect l="-2332" t="-4745" b="-116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6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/>
              <p:nvPr/>
            </p:nvSpPr>
            <p:spPr>
              <a:xfrm>
                <a:off x="1306285" y="1176674"/>
                <a:ext cx="9977233" cy="513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Portanto, a área lateral do prisma é igual a:</a:t>
                </a:r>
              </a:p>
              <a:p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pt-BR" sz="3600" b="0" i="0" baseline="-25000" dirty="0">
                    <a:solidFill>
                      <a:srgbClr val="000000"/>
                    </a:solidFill>
                    <a:effectLst/>
                  </a:rPr>
                  <a:t>L </a:t>
                </a: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= 56 + 84 +  2</a:t>
                </a:r>
                <a14:m>
                  <m:oMath xmlns:m="http://schemas.openxmlformats.org/officeDocument/2006/math">
                    <m:r>
                      <a:rPr lang="pt-BR" sz="3600" b="0" i="0" smtClean="0">
                        <a:effectLst/>
                        <a:latin typeface="Cambria Math" panose="02040503050406030204" pitchFamily="18" charset="0"/>
                      </a:rPr>
                      <m:t>8</m:t>
                    </m:r>
                    <m:rad>
                      <m:radPr>
                        <m:degHide m:val="on"/>
                        <m:ctrlPr>
                          <a:rPr lang="pt-BR" sz="3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pt-BR" sz="3600" dirty="0">
                    <a:solidFill>
                      <a:srgbClr val="000000"/>
                    </a:solidFill>
                  </a:rPr>
                  <a:t> </a:t>
                </a:r>
              </a:p>
              <a:p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pt-BR" sz="3600" b="0" i="0" baseline="-25000" dirty="0">
                    <a:solidFill>
                      <a:srgbClr val="000000"/>
                    </a:solidFill>
                    <a:effectLst/>
                  </a:rPr>
                  <a:t>L </a:t>
                </a: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= 140 +  28 . 2,2</a:t>
                </a:r>
                <a:endParaRPr lang="pt-BR" sz="3600" dirty="0">
                  <a:solidFill>
                    <a:srgbClr val="000000"/>
                  </a:solidFill>
                </a:endParaRPr>
              </a:p>
              <a:p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pt-BR" sz="3600" b="0" i="0" baseline="-25000" dirty="0">
                    <a:solidFill>
                      <a:srgbClr val="000000"/>
                    </a:solidFill>
                    <a:effectLst/>
                  </a:rPr>
                  <a:t>L </a:t>
                </a: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= 140 + 61,6              </a:t>
                </a:r>
                <a:r>
                  <a:rPr lang="pt-BR" sz="3600" b="1" i="0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pt-BR" sz="3600" b="1" i="0" baseline="-25000" dirty="0">
                    <a:solidFill>
                      <a:srgbClr val="000000"/>
                    </a:solidFill>
                    <a:effectLst/>
                  </a:rPr>
                  <a:t>L </a:t>
                </a:r>
                <a:r>
                  <a:rPr lang="pt-BR" sz="3600" b="1" i="0" dirty="0">
                    <a:solidFill>
                      <a:srgbClr val="000000"/>
                    </a:solidFill>
                    <a:effectLst/>
                  </a:rPr>
                  <a:t>= 201,6 m</a:t>
                </a:r>
                <a:r>
                  <a:rPr lang="pt-BR" sz="3600" b="1" i="0" baseline="30000" dirty="0">
                    <a:solidFill>
                      <a:srgbClr val="000000"/>
                    </a:solidFill>
                    <a:effectLst/>
                  </a:rPr>
                  <a:t>2</a:t>
                </a:r>
              </a:p>
              <a:p>
                <a:endParaRPr lang="pt-BR" sz="3200" b="0" i="0" dirty="0">
                  <a:solidFill>
                    <a:srgbClr val="000000"/>
                  </a:solidFill>
                  <a:effectLst/>
                </a:endParaRPr>
              </a:p>
              <a:p>
                <a:pPr algn="just"/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E assim a área total desse prisma é:</a:t>
                </a:r>
              </a:p>
              <a:p>
                <a:pPr algn="just"/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pt-BR" sz="3600" b="0" i="0" baseline="-25000" dirty="0">
                    <a:solidFill>
                      <a:srgbClr val="000000"/>
                    </a:solidFill>
                    <a:effectLst/>
                  </a:rPr>
                  <a:t>T </a:t>
                </a: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= 20 + 201,6</a:t>
                </a:r>
              </a:p>
              <a:p>
                <a:pPr algn="just"/>
                <a:r>
                  <a:rPr lang="pt-BR" sz="3600" b="1" i="0" dirty="0">
                    <a:solidFill>
                      <a:srgbClr val="000000"/>
                    </a:solidFill>
                    <a:effectLst/>
                  </a:rPr>
                  <a:t>A</a:t>
                </a:r>
                <a:r>
                  <a:rPr lang="pt-BR" sz="3600" b="1" i="0" baseline="-25000" dirty="0">
                    <a:solidFill>
                      <a:srgbClr val="000000"/>
                    </a:solidFill>
                    <a:effectLst/>
                  </a:rPr>
                  <a:t>T </a:t>
                </a:r>
                <a:r>
                  <a:rPr lang="pt-BR" sz="3600" b="1" i="0" dirty="0">
                    <a:solidFill>
                      <a:srgbClr val="000000"/>
                    </a:solidFill>
                    <a:effectLst/>
                  </a:rPr>
                  <a:t>= 221,6 m</a:t>
                </a:r>
                <a:r>
                  <a:rPr lang="pt-BR" sz="3600" b="1" i="0" baseline="30000" dirty="0">
                    <a:solidFill>
                      <a:srgbClr val="000000"/>
                    </a:solidFill>
                    <a:effectLst/>
                  </a:rPr>
                  <a:t>2</a:t>
                </a:r>
                <a:endParaRPr lang="pt-BR" sz="3600" baseline="30000" dirty="0">
                  <a:solidFill>
                    <a:srgbClr val="000000"/>
                  </a:solidFill>
                </a:endParaRPr>
              </a:p>
              <a:p>
                <a:pPr algn="just"/>
                <a:r>
                  <a:rPr lang="pt-BR" sz="3600" i="0" dirty="0">
                    <a:solidFill>
                      <a:srgbClr val="000000"/>
                    </a:solidFill>
                    <a:effectLst/>
                  </a:rPr>
                  <a:t>R$ 20,00 · 221,6m</a:t>
                </a:r>
                <a:r>
                  <a:rPr lang="pt-BR" sz="3600" i="0" baseline="30000" dirty="0">
                    <a:solidFill>
                      <a:srgbClr val="000000"/>
                    </a:solidFill>
                    <a:effectLst/>
                  </a:rPr>
                  <a:t>2</a:t>
                </a:r>
                <a:r>
                  <a:rPr lang="pt-BR" sz="3600" i="0" dirty="0">
                    <a:solidFill>
                      <a:srgbClr val="000000"/>
                    </a:solidFill>
                    <a:effectLst/>
                  </a:rPr>
                  <a:t> = </a:t>
                </a:r>
                <a:r>
                  <a:rPr lang="pt-BR" sz="3600" b="1" i="0" dirty="0">
                    <a:solidFill>
                      <a:srgbClr val="FF0000"/>
                    </a:solidFill>
                    <a:effectLst/>
                  </a:rPr>
                  <a:t>R$ 4 432,00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5" y="1176674"/>
                <a:ext cx="9977233" cy="5132367"/>
              </a:xfrm>
              <a:prstGeom prst="rect">
                <a:avLst/>
              </a:prstGeom>
              <a:blipFill>
                <a:blip r:embed="rId2"/>
                <a:stretch>
                  <a:fillRect l="-1833" t="-1781" b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663856" y="417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D5A0DB-1272-443E-96CE-86DE2E9AA977}"/>
                  </a:ext>
                </a:extLst>
              </p:cNvPr>
              <p:cNvSpPr txBox="1"/>
              <p:nvPr/>
            </p:nvSpPr>
            <p:spPr>
              <a:xfrm>
                <a:off x="7656992" y="1817315"/>
                <a:ext cx="3626527" cy="1236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solidFill>
                      <a:srgbClr val="000000"/>
                    </a:solidFill>
                  </a:rPr>
                  <a:t>Dados: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pt-BR" sz="2400" dirty="0">
                    <a:solidFill>
                      <a:srgbClr val="000000"/>
                    </a:solidFill>
                  </a:rPr>
                  <a:t>= 2,2</a:t>
                </a:r>
              </a:p>
              <a:p>
                <a:r>
                  <a:rPr lang="pt-BR" sz="2400" b="0" i="0" dirty="0">
                    <a:solidFill>
                      <a:srgbClr val="000000"/>
                    </a:solidFill>
                    <a:effectLst/>
                  </a:rPr>
                  <a:t>preço da tinta: R$20,00/m²</a:t>
                </a:r>
                <a:endParaRPr lang="pt-BR" sz="2400" dirty="0"/>
              </a:p>
              <a:p>
                <a:endParaRPr lang="pt-B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D5A0DB-1272-443E-96CE-86DE2E9AA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92" y="1817315"/>
                <a:ext cx="3626527" cy="1236300"/>
              </a:xfrm>
              <a:prstGeom prst="rect">
                <a:avLst/>
              </a:prstGeom>
              <a:blipFill>
                <a:blip r:embed="rId3"/>
                <a:stretch>
                  <a:fillRect l="-2521" t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8A59E-ADDE-4F8B-9C20-0FA482E564E5}"/>
              </a:ext>
            </a:extLst>
          </p:cNvPr>
          <p:cNvCxnSpPr/>
          <p:nvPr/>
        </p:nvCxnSpPr>
        <p:spPr>
          <a:xfrm>
            <a:off x="4267659" y="3257851"/>
            <a:ext cx="111858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43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663856" y="417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D5962-F67F-4D2F-B290-3D117319CB32}"/>
              </a:ext>
            </a:extLst>
          </p:cNvPr>
          <p:cNvSpPr txBox="1"/>
          <p:nvPr/>
        </p:nvSpPr>
        <p:spPr>
          <a:xfrm>
            <a:off x="1087514" y="1330620"/>
            <a:ext cx="97254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(PUC-PR) A figura mostrada a seguir representa uma embalagem de papelão em perspectiva, construída pelo processo de corte, vinco e cola.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A2D5A-3BEF-4BCD-8E14-B078B0BD1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8"/>
          <a:stretch/>
        </p:blipFill>
        <p:spPr>
          <a:xfrm>
            <a:off x="3050841" y="2900280"/>
            <a:ext cx="2698931" cy="3045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1A8ADE-166D-453E-BAC9-FD24FF71192C}"/>
              </a:ext>
            </a:extLst>
          </p:cNvPr>
          <p:cNvSpPr txBox="1"/>
          <p:nvPr/>
        </p:nvSpPr>
        <p:spPr>
          <a:xfrm>
            <a:off x="6187736" y="4536489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Continua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F6C4D6-0A0C-4CE7-ACE6-DC1937868D84}"/>
              </a:ext>
            </a:extLst>
          </p:cNvPr>
          <p:cNvSpPr/>
          <p:nvPr/>
        </p:nvSpPr>
        <p:spPr>
          <a:xfrm>
            <a:off x="6442229" y="4998154"/>
            <a:ext cx="1189608" cy="461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76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663856" y="417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A2D5A-3BEF-4BCD-8E14-B078B0BD1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0" t="7428" r="11064"/>
          <a:stretch/>
        </p:blipFill>
        <p:spPr>
          <a:xfrm>
            <a:off x="5828190" y="3356148"/>
            <a:ext cx="2112885" cy="2889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A9B63-2236-43E8-893F-BB779A11C2C4}"/>
              </a:ext>
            </a:extLst>
          </p:cNvPr>
          <p:cNvSpPr txBox="1"/>
          <p:nvPr/>
        </p:nvSpPr>
        <p:spPr>
          <a:xfrm>
            <a:off x="1513644" y="3565185"/>
            <a:ext cx="33424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pt-BR" sz="3200" dirty="0"/>
              <a:t>138,6 m² </a:t>
            </a:r>
          </a:p>
          <a:p>
            <a:pPr marL="342900" indent="-342900">
              <a:buAutoNum type="alphaLcParenR"/>
            </a:pPr>
            <a:r>
              <a:rPr lang="pt-BR" sz="3200" dirty="0"/>
              <a:t>123,30 m² </a:t>
            </a:r>
          </a:p>
          <a:p>
            <a:pPr marL="342900" indent="-342900">
              <a:buAutoNum type="alphaLcParenR"/>
            </a:pPr>
            <a:r>
              <a:rPr lang="pt-BR" sz="3200" dirty="0"/>
              <a:t>115,5 m² </a:t>
            </a:r>
          </a:p>
          <a:p>
            <a:pPr marL="342900" indent="-342900">
              <a:buAutoNum type="alphaLcParenR"/>
            </a:pPr>
            <a:r>
              <a:rPr lang="pt-BR" sz="3200" dirty="0"/>
              <a:t>11.550 m² </a:t>
            </a:r>
          </a:p>
          <a:p>
            <a:pPr marL="342900" indent="-342900">
              <a:buAutoNum type="alphaLcParenR"/>
            </a:pPr>
            <a:r>
              <a:rPr lang="pt-BR" sz="3200" dirty="0"/>
              <a:t>1.386 m²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793E7F-9D6E-4036-A90F-88B9CD26361A}"/>
                  </a:ext>
                </a:extLst>
              </p:cNvPr>
              <p:cNvSpPr txBox="1"/>
              <p:nvPr/>
            </p:nvSpPr>
            <p:spPr>
              <a:xfrm>
                <a:off x="1176292" y="1330620"/>
                <a:ext cx="9858652" cy="210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200" dirty="0"/>
                  <a:t>Determine a quantidade de material para fabricar 500 embalagens, sabendo que a aresta da base mede 10 cm, a altura mede 30 cm e que serão necessários 20% a mais de papelão em virtude dos vincos.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1,7</m:t>
                    </m:r>
                  </m:oMath>
                </a14:m>
                <a:r>
                  <a:rPr lang="pt-BR" sz="32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793E7F-9D6E-4036-A90F-88B9CD26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92" y="1330620"/>
                <a:ext cx="9858652" cy="2108526"/>
              </a:xfrm>
              <a:prstGeom prst="rect">
                <a:avLst/>
              </a:prstGeom>
              <a:blipFill>
                <a:blip r:embed="rId3"/>
                <a:stretch>
                  <a:fillRect l="-1608" t="-3757" r="-1546" b="-86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37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663856" y="417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EA5A4-BCBB-46E6-BD52-0F50E4E702AD}"/>
              </a:ext>
            </a:extLst>
          </p:cNvPr>
          <p:cNvSpPr txBox="1"/>
          <p:nvPr/>
        </p:nvSpPr>
        <p:spPr>
          <a:xfrm>
            <a:off x="1176142" y="3781014"/>
            <a:ext cx="98882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 Área do prisma com acréscimo de 20% = 1,2 . 2310 = 2772</a:t>
            </a:r>
          </a:p>
          <a:p>
            <a:endParaRPr lang="pt-BR" sz="2800" dirty="0"/>
          </a:p>
          <a:p>
            <a:r>
              <a:rPr lang="pt-BR" sz="2800" dirty="0"/>
              <a:t> Material para 500 embalagens = 500 . 2772</a:t>
            </a:r>
          </a:p>
          <a:p>
            <a:r>
              <a:rPr lang="pt-BR" sz="2800" dirty="0"/>
              <a:t>  = 1 386 000 cm² = </a:t>
            </a:r>
            <a:r>
              <a:rPr lang="pt-BR" sz="2800" b="1" dirty="0">
                <a:solidFill>
                  <a:srgbClr val="FF0000"/>
                </a:solidFill>
              </a:rPr>
              <a:t>138,6m²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C0FE1-981F-479E-9CDE-30B5F26B43AD}"/>
              </a:ext>
            </a:extLst>
          </p:cNvPr>
          <p:cNvSpPr txBox="1"/>
          <p:nvPr/>
        </p:nvSpPr>
        <p:spPr>
          <a:xfrm>
            <a:off x="1176142" y="1433952"/>
            <a:ext cx="704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Área lateral = 6 . b . h = 6 . 10 . 30 = 1800cm²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335FC1-87CD-4E9E-99A4-DAE14D3AD7A3}"/>
                  </a:ext>
                </a:extLst>
              </p:cNvPr>
              <p:cNvSpPr txBox="1"/>
              <p:nvPr/>
            </p:nvSpPr>
            <p:spPr>
              <a:xfrm>
                <a:off x="1189471" y="2165596"/>
                <a:ext cx="8141741" cy="777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Área bases = 2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  <m:rad>
                          <m:radPr>
                            <m:degHide m:val="on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=2.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 . 10²</m:t>
                        </m:r>
                        <m:rad>
                          <m:radPr>
                            <m:degHide m:val="on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6 . 100 . 1,7</m:t>
                        </m:r>
                      </m:num>
                      <m:den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800" dirty="0"/>
                  <a:t> = 510cm²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335FC1-87CD-4E9E-99A4-DAE14D3A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471" y="2165596"/>
                <a:ext cx="8141741" cy="777713"/>
              </a:xfrm>
              <a:prstGeom prst="rect">
                <a:avLst/>
              </a:prstGeom>
              <a:blipFill>
                <a:blip r:embed="rId2"/>
                <a:stretch>
                  <a:fillRect l="-1497" r="-1497" b="-101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05E876-2ACF-4E6F-8F80-3DA2C83B0359}"/>
              </a:ext>
            </a:extLst>
          </p:cNvPr>
          <p:cNvSpPr txBox="1"/>
          <p:nvPr/>
        </p:nvSpPr>
        <p:spPr>
          <a:xfrm>
            <a:off x="1189471" y="3085929"/>
            <a:ext cx="6281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Área total = 1800 + 510 = 2310cm²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B4B80D-CEE0-4DD6-9DAD-7A47858D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0" t="7428" r="11064"/>
          <a:stretch/>
        </p:blipFill>
        <p:spPr>
          <a:xfrm>
            <a:off x="9587653" y="1298538"/>
            <a:ext cx="1327769" cy="1815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F5A98-4AD0-4F31-95C7-4AD118E2E0C7}"/>
              </a:ext>
            </a:extLst>
          </p:cNvPr>
          <p:cNvSpPr txBox="1"/>
          <p:nvPr/>
        </p:nvSpPr>
        <p:spPr>
          <a:xfrm>
            <a:off x="10021368" y="2994293"/>
            <a:ext cx="11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868920-2B9F-4366-A306-828BED5FE359}"/>
              </a:ext>
            </a:extLst>
          </p:cNvPr>
          <p:cNvSpPr txBox="1"/>
          <p:nvPr/>
        </p:nvSpPr>
        <p:spPr>
          <a:xfrm>
            <a:off x="8774457" y="1740992"/>
            <a:ext cx="11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30 cm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6C92A6-EDF8-44E9-8557-7051309FB43C}"/>
              </a:ext>
            </a:extLst>
          </p:cNvPr>
          <p:cNvCxnSpPr/>
          <p:nvPr/>
        </p:nvCxnSpPr>
        <p:spPr>
          <a:xfrm>
            <a:off x="10131552" y="3032558"/>
            <a:ext cx="6217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FD57D0-CE47-4011-B887-A211DB3D8B85}"/>
              </a:ext>
            </a:extLst>
          </p:cNvPr>
          <p:cNvCxnSpPr>
            <a:cxnSpLocks/>
          </p:cNvCxnSpPr>
          <p:nvPr/>
        </p:nvCxnSpPr>
        <p:spPr>
          <a:xfrm flipV="1">
            <a:off x="9673730" y="1688252"/>
            <a:ext cx="0" cy="12209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85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35EB1E3-A0D4-4EF8-B7D0-624C4C4B8E84}"/>
              </a:ext>
            </a:extLst>
          </p:cNvPr>
          <p:cNvSpPr/>
          <p:nvPr/>
        </p:nvSpPr>
        <p:spPr>
          <a:xfrm>
            <a:off x="1536609" y="2725257"/>
            <a:ext cx="9480732" cy="171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Volume de um prisma</a:t>
            </a:r>
            <a:endParaRPr lang="pt-BR" sz="5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ctr">
              <a:lnSpc>
                <a:spcPts val="3420"/>
              </a:lnSpc>
            </a:pPr>
            <a:endParaRPr lang="pt-BR" sz="3733" b="1" dirty="0">
              <a:cs typeface="Arial" panose="020B0604020202020204" pitchFamily="34" charset="0"/>
            </a:endParaRPr>
          </a:p>
          <a:p>
            <a:pPr algn="ctr"/>
            <a:endParaRPr lang="pt-BR" sz="2400" b="1" dirty="0">
              <a:solidFill>
                <a:srgbClr val="00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1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90495" y="1270615"/>
            <a:ext cx="98977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i="0" u="none" strike="noStrike" baseline="0" dirty="0"/>
              <a:t>Volume do Paralelepípedo</a:t>
            </a:r>
          </a:p>
          <a:p>
            <a:pPr algn="just"/>
            <a:r>
              <a:rPr lang="pt-BR" sz="3200" b="0" i="0" u="none" strike="noStrike" baseline="0" dirty="0"/>
              <a:t>O volume de um paralelepípedo retângulo é dado pelo produto das suas dimensões.</a:t>
            </a:r>
          </a:p>
          <a:p>
            <a:pPr algn="just"/>
            <a:endParaRPr lang="pt-BR" sz="3200" dirty="0">
              <a:solidFill>
                <a:srgbClr val="231F2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468546" y="534862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Definição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3E1A55-6D2A-4C88-A1E3-AC22FDBFF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1" t="14194" r="3940" b="9676"/>
          <a:stretch/>
        </p:blipFill>
        <p:spPr>
          <a:xfrm>
            <a:off x="1190495" y="2871903"/>
            <a:ext cx="4145872" cy="2095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CF367-A9CC-4E53-B2BE-B497E3FE33D6}"/>
              </a:ext>
            </a:extLst>
          </p:cNvPr>
          <p:cNvSpPr txBox="1"/>
          <p:nvPr/>
        </p:nvSpPr>
        <p:spPr>
          <a:xfrm>
            <a:off x="5336367" y="2858764"/>
            <a:ext cx="60989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u="none" strike="noStrike" baseline="0" dirty="0">
                <a:latin typeface="TheSansSemiLight-Plain"/>
              </a:rPr>
              <a:t>Como </a:t>
            </a:r>
            <a:r>
              <a:rPr lang="pt-BR" sz="2800" b="1" i="1" u="none" strike="noStrike" baseline="0" dirty="0">
                <a:latin typeface="TheSansSemiLight-Italic"/>
              </a:rPr>
              <a:t>ab</a:t>
            </a:r>
            <a:r>
              <a:rPr lang="pt-BR" sz="2800" b="0" i="1" u="none" strike="noStrike" baseline="0" dirty="0">
                <a:latin typeface="TheSansSemiLight-Italic"/>
              </a:rPr>
              <a:t> </a:t>
            </a:r>
            <a:r>
              <a:rPr lang="pt-BR" sz="2800" b="0" i="0" u="none" strike="noStrike" baseline="0" dirty="0">
                <a:latin typeface="TheSansSemiLight-Plain"/>
              </a:rPr>
              <a:t>indica a área da base e </a:t>
            </a:r>
            <a:r>
              <a:rPr lang="pt-BR" sz="2800" b="1" i="1" u="none" strike="noStrike" baseline="0" dirty="0">
                <a:latin typeface="TheSansSemiLight-Italic"/>
              </a:rPr>
              <a:t>c</a:t>
            </a:r>
            <a:r>
              <a:rPr lang="pt-BR" sz="2800" b="0" i="1" u="none" strike="noStrike" baseline="0" dirty="0">
                <a:latin typeface="TheSansSemiLight-Italic"/>
              </a:rPr>
              <a:t> </a:t>
            </a:r>
          </a:p>
          <a:p>
            <a:pPr algn="just"/>
            <a:r>
              <a:rPr lang="pt-BR" sz="2800" b="0" i="0" u="none" strike="noStrike" baseline="0" dirty="0">
                <a:latin typeface="TheSansSemiLight-Plain"/>
              </a:rPr>
              <a:t>indica a altura, é possível também </a:t>
            </a:r>
          </a:p>
          <a:p>
            <a:pPr algn="just"/>
            <a:r>
              <a:rPr lang="pt-BR" sz="2800" b="0" i="0" u="none" strike="noStrike" baseline="0" dirty="0">
                <a:latin typeface="TheSansSemiLight-Plain"/>
              </a:rPr>
              <a:t>indicar o volume do paralelepípedo </a:t>
            </a:r>
          </a:p>
          <a:p>
            <a:pPr algn="just"/>
            <a:r>
              <a:rPr lang="pt-BR" sz="2800" b="0" i="0" u="none" strike="noStrike" baseline="0" dirty="0">
                <a:latin typeface="TheSansSemiLight-Plain"/>
              </a:rPr>
              <a:t>retângulo assim:</a:t>
            </a:r>
            <a:endParaRPr lang="pt-BR" sz="2800" b="0" i="1" u="none" strike="noStrike" baseline="0" dirty="0">
              <a:latin typeface="TheSansSemiLight-Ital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D165C-106D-4DF3-88D7-E70227E446F9}"/>
              </a:ext>
            </a:extLst>
          </p:cNvPr>
          <p:cNvSpPr txBox="1"/>
          <p:nvPr/>
        </p:nvSpPr>
        <p:spPr>
          <a:xfrm>
            <a:off x="1531399" y="4848721"/>
            <a:ext cx="70089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u="none" strike="noStrike" baseline="0" dirty="0">
                <a:latin typeface="TheSansSemiLight-Italic"/>
              </a:rPr>
              <a:t>V </a:t>
            </a:r>
            <a:r>
              <a:rPr lang="pt-BR" sz="4000" b="1" i="0" u="none" strike="noStrike" baseline="0" dirty="0">
                <a:latin typeface="MathematicalPi-One"/>
              </a:rPr>
              <a:t>= </a:t>
            </a:r>
            <a:r>
              <a:rPr lang="pt-BR" sz="4000" b="1" i="1" u="none" strike="noStrike" baseline="0" dirty="0">
                <a:latin typeface="TheSansSemiLight-Italic"/>
              </a:rPr>
              <a:t>A</a:t>
            </a:r>
            <a:r>
              <a:rPr lang="pt-BR" sz="4000" b="1" i="1" u="none" strike="noStrike" baseline="-25000" dirty="0">
                <a:latin typeface="TheSansSemiLight-Italic"/>
              </a:rPr>
              <a:t>b</a:t>
            </a:r>
            <a:r>
              <a:rPr lang="pt-BR" sz="4000" b="1" i="1" u="none" strike="noStrike" baseline="0" dirty="0">
                <a:latin typeface="TheSansSemiLight-Italic"/>
              </a:rPr>
              <a:t>h</a:t>
            </a:r>
          </a:p>
          <a:p>
            <a:pPr algn="just"/>
            <a:r>
              <a:rPr lang="pt-BR" sz="3200" b="0" i="0" u="none" strike="noStrike" baseline="0" dirty="0">
                <a:latin typeface="TheSansSemiLight-Plain"/>
              </a:rPr>
              <a:t>em que </a:t>
            </a:r>
            <a:r>
              <a:rPr lang="pt-BR" sz="3200" b="0" i="1" u="none" strike="noStrike" baseline="0" dirty="0">
                <a:latin typeface="TheSansSemiLight-Italic"/>
              </a:rPr>
              <a:t>A</a:t>
            </a:r>
            <a:r>
              <a:rPr lang="pt-BR" sz="3200" b="0" i="1" u="none" strike="noStrike" baseline="-25000" dirty="0">
                <a:latin typeface="TheSansSemiLight-Italic"/>
              </a:rPr>
              <a:t>b</a:t>
            </a:r>
            <a:r>
              <a:rPr lang="pt-BR" sz="3200" b="0" i="1" u="none" strike="noStrike" baseline="0" dirty="0">
                <a:latin typeface="TheSansSemiLight-Italic"/>
              </a:rPr>
              <a:t> </a:t>
            </a:r>
            <a:r>
              <a:rPr lang="pt-BR" sz="3200" dirty="0">
                <a:latin typeface="MathematicalPi-One"/>
              </a:rPr>
              <a:t>=</a:t>
            </a:r>
            <a:r>
              <a:rPr lang="pt-BR" sz="3200" b="0" i="0" u="none" strike="noStrike" baseline="0" dirty="0">
                <a:latin typeface="MathematicalPi-One"/>
              </a:rPr>
              <a:t> </a:t>
            </a:r>
            <a:r>
              <a:rPr lang="pt-BR" sz="3200" b="0" i="1" u="none" strike="noStrike" baseline="0" dirty="0">
                <a:latin typeface="TheSansSemiLight-Italic"/>
              </a:rPr>
              <a:t>ab </a:t>
            </a:r>
            <a:r>
              <a:rPr lang="pt-BR" sz="3200" b="0" i="0" u="none" strike="noStrike" baseline="0" dirty="0">
                <a:latin typeface="TheSansSemiLight-Plain"/>
              </a:rPr>
              <a:t>(área da base); </a:t>
            </a:r>
            <a:r>
              <a:rPr lang="pt-BR" sz="3200" b="0" i="1" u="none" strike="noStrike" baseline="0" dirty="0">
                <a:latin typeface="TheSansSemiLight-Italic"/>
              </a:rPr>
              <a:t>h </a:t>
            </a:r>
            <a:r>
              <a:rPr lang="pt-BR" sz="3200" dirty="0">
                <a:latin typeface="MathematicalPi-One"/>
              </a:rPr>
              <a:t>=</a:t>
            </a:r>
            <a:r>
              <a:rPr lang="pt-BR" sz="3200" b="0" i="0" u="none" strike="noStrike" baseline="0" dirty="0">
                <a:latin typeface="MathematicalPi-One"/>
              </a:rPr>
              <a:t> </a:t>
            </a:r>
            <a:r>
              <a:rPr lang="pt-BR" sz="3200" b="0" i="1" u="none" strike="noStrike" baseline="0" dirty="0">
                <a:latin typeface="TheSansSemiLight-Italic"/>
              </a:rPr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3805853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87731" y="1292955"/>
            <a:ext cx="9944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u="none" strike="noStrike" baseline="0" dirty="0"/>
              <a:t>Qual é o volume de concreto necessário para construir uma laje de 20 cm de espessura em uma sala de 3 m por 4 m</a:t>
            </a:r>
            <a:r>
              <a:rPr lang="pt-BR" sz="3600" dirty="0">
                <a:effectLst/>
                <a:ea typeface="Calibri" panose="020F0502020204030204" pitchFamily="34" charset="0"/>
                <a:cs typeface="TheSansSemiLight-Plain"/>
              </a:rPr>
              <a:t>?</a:t>
            </a:r>
          </a:p>
          <a:p>
            <a:endParaRPr lang="pt-BR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a) 1,90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b) 2,40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c) 3,80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d) 4,50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e) 7,00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  <a:endParaRPr lang="pt-BR" sz="360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548446" y="37994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1</a:t>
            </a:r>
          </a:p>
        </p:txBody>
      </p:sp>
    </p:spTree>
    <p:extLst>
      <p:ext uri="{BB962C8B-B14F-4D97-AF65-F5344CB8AC3E}">
        <p14:creationId xmlns:p14="http://schemas.microsoft.com/office/powerpoint/2010/main" val="76670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682427" y="1452422"/>
            <a:ext cx="105862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/>
              <a:t>Á</a:t>
            </a:r>
            <a:r>
              <a:rPr lang="pt-BR" sz="4000" b="0" i="0" u="none" strike="noStrike" baseline="0" dirty="0"/>
              <a:t>rea da base: </a:t>
            </a:r>
          </a:p>
          <a:p>
            <a:pPr algn="l"/>
            <a:r>
              <a:rPr lang="pt-BR" sz="4000" b="0" i="1" u="none" strike="noStrike" baseline="0" dirty="0"/>
              <a:t>Ab </a:t>
            </a:r>
            <a:r>
              <a:rPr lang="pt-BR" sz="4000" b="0" i="0" u="none" strike="noStrike" baseline="0" dirty="0"/>
              <a:t>= 3 </a:t>
            </a:r>
            <a:r>
              <a:rPr lang="pt-BR" sz="4000" dirty="0"/>
              <a:t>.</a:t>
            </a:r>
            <a:r>
              <a:rPr lang="pt-BR" sz="4000" b="0" i="0" u="none" strike="noStrike" baseline="0" dirty="0"/>
              <a:t> 4</a:t>
            </a:r>
          </a:p>
          <a:p>
            <a:pPr algn="l"/>
            <a:r>
              <a:rPr lang="pt-BR" sz="4000" b="0" i="1" u="none" strike="noStrike" baseline="0" dirty="0" err="1"/>
              <a:t>Ab</a:t>
            </a:r>
            <a:r>
              <a:rPr lang="pt-BR" sz="4000" b="0" i="1" u="none" strike="noStrike" baseline="0" dirty="0"/>
              <a:t> </a:t>
            </a:r>
            <a:r>
              <a:rPr lang="pt-BR" sz="4000" b="0" i="0" u="none" strike="noStrike" baseline="0" dirty="0"/>
              <a:t>= 12 m</a:t>
            </a:r>
            <a:r>
              <a:rPr lang="pt-BR" sz="4000" b="0" i="0" u="none" strike="noStrike" baseline="30000" dirty="0"/>
              <a:t>2</a:t>
            </a:r>
          </a:p>
          <a:p>
            <a:pPr algn="l"/>
            <a:endParaRPr lang="pt-BR" sz="1400" b="0" i="1" u="none" strike="noStrike" baseline="0" dirty="0"/>
          </a:p>
          <a:p>
            <a:pPr algn="l"/>
            <a:r>
              <a:rPr lang="pt-BR" sz="4000" b="0" i="1" u="none" strike="noStrike" baseline="0" dirty="0"/>
              <a:t>V </a:t>
            </a:r>
            <a:r>
              <a:rPr lang="pt-BR" sz="4000" dirty="0"/>
              <a:t>=</a:t>
            </a:r>
            <a:r>
              <a:rPr lang="pt-BR" sz="4000" b="0" i="0" u="none" strike="noStrike" baseline="0" dirty="0"/>
              <a:t> área da base . </a:t>
            </a:r>
            <a:r>
              <a:rPr lang="pt-BR" sz="4000" dirty="0"/>
              <a:t>a</a:t>
            </a:r>
            <a:r>
              <a:rPr lang="pt-BR" sz="4000" b="0" i="0" u="none" strike="noStrike" baseline="0" dirty="0"/>
              <a:t>ltura</a:t>
            </a:r>
          </a:p>
          <a:p>
            <a:pPr algn="l"/>
            <a:r>
              <a:rPr lang="pt-BR" sz="4000" b="0" i="1" u="none" strike="noStrike" baseline="0" dirty="0"/>
              <a:t>V </a:t>
            </a:r>
            <a:r>
              <a:rPr lang="pt-BR" sz="4000" b="0" i="0" u="none" strike="noStrike" baseline="0" dirty="0"/>
              <a:t>= 12 m</a:t>
            </a:r>
            <a:r>
              <a:rPr lang="pt-BR" sz="4000" b="0" i="0" u="none" strike="noStrike" baseline="30000" dirty="0"/>
              <a:t>2</a:t>
            </a:r>
            <a:r>
              <a:rPr lang="pt-BR" sz="4000" b="0" i="0" u="none" strike="noStrike" baseline="0" dirty="0"/>
              <a:t> . 0,20 m </a:t>
            </a:r>
            <a:r>
              <a:rPr lang="pt-BR" sz="4000" dirty="0"/>
              <a:t>=</a:t>
            </a:r>
            <a:r>
              <a:rPr lang="pt-BR" sz="4000" b="0" i="0" u="none" strike="noStrike" baseline="0" dirty="0"/>
              <a:t> </a:t>
            </a:r>
            <a:r>
              <a:rPr lang="pt-BR" sz="4000" b="0" i="0" u="none" strike="noStrike" baseline="0" dirty="0">
                <a:solidFill>
                  <a:srgbClr val="FF0000"/>
                </a:solidFill>
              </a:rPr>
              <a:t>2,40 m</a:t>
            </a:r>
            <a:r>
              <a:rPr lang="pt-BR" sz="4000" b="0" i="0" u="none" strike="noStrike" baseline="30000" dirty="0">
                <a:solidFill>
                  <a:srgbClr val="FF0000"/>
                </a:solidFill>
              </a:rPr>
              <a:t>3</a:t>
            </a:r>
          </a:p>
          <a:p>
            <a:pPr algn="l"/>
            <a:endParaRPr lang="pt-BR" sz="2800" b="0" i="0" u="none" strike="noStrike" baseline="0" dirty="0"/>
          </a:p>
          <a:p>
            <a:pPr algn="l"/>
            <a:r>
              <a:rPr lang="pt-BR" sz="4000" b="0" i="0" u="none" strike="noStrike" baseline="0" dirty="0">
                <a:solidFill>
                  <a:srgbClr val="FF0000"/>
                </a:solidFill>
              </a:rPr>
              <a:t>Alternativa b)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79770" y="417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31085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201783" y="1229845"/>
            <a:ext cx="9905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4000" b="0" i="0" dirty="0">
                <a:effectLst/>
              </a:rPr>
              <a:t>O </a:t>
            </a:r>
            <a:r>
              <a:rPr lang="pt-BR" sz="4000" b="1" i="0" dirty="0">
                <a:effectLst/>
              </a:rPr>
              <a:t>Paralelepípedo </a:t>
            </a:r>
            <a:r>
              <a:rPr lang="pt-BR" sz="4000" b="0" i="0" dirty="0">
                <a:effectLst/>
              </a:rPr>
              <a:t>é uma figura geométrica espacial que faz parte dos sólidos geométricos.</a:t>
            </a:r>
          </a:p>
          <a:p>
            <a:pPr algn="just" fontAlgn="base"/>
            <a:r>
              <a:rPr lang="pt-BR" sz="4000" b="0" i="0" dirty="0">
                <a:effectLst/>
              </a:rPr>
              <a:t>Trata-se de um prisma que possui base e faces em formato de paralelogramos (polígono de quatro lados). Em outras palavras, o paralelepípedo é um prisma </a:t>
            </a:r>
          </a:p>
          <a:p>
            <a:pPr algn="just" fontAlgn="base"/>
            <a:r>
              <a:rPr lang="pt-BR" sz="4000" b="0" i="0" dirty="0">
                <a:effectLst/>
              </a:rPr>
              <a:t>quadrangular com base de </a:t>
            </a:r>
          </a:p>
          <a:p>
            <a:pPr algn="just" fontAlgn="base"/>
            <a:r>
              <a:rPr lang="pt-BR" sz="4000" b="0" i="0" dirty="0">
                <a:effectLst/>
              </a:rPr>
              <a:t>paralelogramos.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3807500" y="444246"/>
            <a:ext cx="4576999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Paralelepípedo</a:t>
            </a:r>
          </a:p>
        </p:txBody>
      </p:sp>
    </p:spTree>
    <p:extLst>
      <p:ext uri="{BB962C8B-B14F-4D97-AF65-F5344CB8AC3E}">
        <p14:creationId xmlns:p14="http://schemas.microsoft.com/office/powerpoint/2010/main" val="2759250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78853" y="1247027"/>
            <a:ext cx="9856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u="none" strike="noStrike" baseline="0" dirty="0"/>
              <a:t>Sabendo que foram gastos 0,96 m</a:t>
            </a:r>
            <a:r>
              <a:rPr lang="pt-BR" sz="3600" b="0" i="0" u="none" strike="noStrike" baseline="30000" dirty="0"/>
              <a:t>2</a:t>
            </a:r>
            <a:r>
              <a:rPr lang="pt-BR" sz="3600" b="0" i="0" u="none" strike="noStrike" baseline="0" dirty="0"/>
              <a:t> de material para montar a caixa cúbica cuja figura está abaixo, o volume dessa caixa é </a:t>
            </a:r>
          </a:p>
          <a:p>
            <a:pPr algn="l"/>
            <a:endParaRPr lang="pt-BR" sz="2400" dirty="0"/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a) 0,064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b) 0,640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c) 1,028 m</a:t>
            </a:r>
            <a:r>
              <a:rPr lang="pt-BR" sz="3600" baseline="30000" dirty="0">
                <a:cs typeface="Calibri" panose="020F0502020204030204" pitchFamily="34" charset="0"/>
              </a:rPr>
              <a:t>3</a:t>
            </a:r>
            <a:endParaRPr lang="pt-BR" sz="3600" dirty="0">
              <a:cs typeface="Calibri" panose="020F0502020204030204" pitchFamily="34" charset="0"/>
            </a:endParaRP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d) 40 cm</a:t>
            </a:r>
          </a:p>
          <a:p>
            <a:pPr algn="l"/>
            <a:r>
              <a:rPr lang="pt-BR" sz="3600" dirty="0">
                <a:cs typeface="Calibri" panose="020F0502020204030204" pitchFamily="34" charset="0"/>
              </a:rPr>
              <a:t>e) 2,0 m</a:t>
            </a:r>
            <a:r>
              <a:rPr lang="pt-BR" sz="3600" baseline="30000" dirty="0">
                <a:cs typeface="Calibri" panose="020F0502020204030204" pitchFamily="34" charset="0"/>
              </a:rPr>
              <a:t>2</a:t>
            </a:r>
            <a:endParaRPr lang="pt-BR" sz="360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504058" y="43536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FD31EF-6226-47E7-A3FF-D1BC0AAE7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698" y="3429000"/>
            <a:ext cx="2317743" cy="25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85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291810" y="1339497"/>
            <a:ext cx="10586224" cy="505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600" b="0" i="0" u="none" strike="noStrike" baseline="0" dirty="0">
                <a:solidFill>
                  <a:srgbClr val="231F20"/>
                </a:solidFill>
              </a:rPr>
              <a:t>Área total do cubo: 0,96 m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2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</a:t>
            </a:r>
            <a:r>
              <a:rPr lang="pt-BR" sz="3600" dirty="0">
                <a:solidFill>
                  <a:srgbClr val="231F20"/>
                </a:solidFill>
              </a:rPr>
              <a:t>=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96 dm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2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</a:t>
            </a:r>
            <a:r>
              <a:rPr lang="pt-BR" sz="3600" dirty="0">
                <a:solidFill>
                  <a:srgbClr val="231F20"/>
                </a:solidFill>
              </a:rPr>
              <a:t>=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9 600 cm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2</a:t>
            </a:r>
          </a:p>
          <a:p>
            <a:pPr algn="l"/>
            <a:endParaRPr lang="pt-BR" sz="1000" b="0" i="0" u="none" strike="noStrike" baseline="30000" dirty="0">
              <a:solidFill>
                <a:srgbClr val="231F20"/>
              </a:solidFill>
            </a:endParaRPr>
          </a:p>
          <a:p>
            <a:pPr algn="l"/>
            <a:r>
              <a:rPr lang="pt-BR" sz="3600" b="0" i="0" u="none" strike="noStrike" baseline="0" dirty="0">
                <a:solidFill>
                  <a:srgbClr val="231F20"/>
                </a:solidFill>
              </a:rPr>
              <a:t>Sabendo que </a:t>
            </a:r>
            <a:r>
              <a:rPr lang="pt-BR" sz="3600" b="0" i="1" u="none" strike="noStrike" baseline="0" dirty="0">
                <a:solidFill>
                  <a:srgbClr val="231F20"/>
                </a:solidFill>
              </a:rPr>
              <a:t>At </a:t>
            </a:r>
            <a:r>
              <a:rPr lang="pt-BR" sz="3600" dirty="0">
                <a:solidFill>
                  <a:srgbClr val="231F20"/>
                </a:solidFill>
              </a:rPr>
              <a:t>=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6</a:t>
            </a:r>
            <a:r>
              <a:rPr lang="pt-BR" sz="3600" b="0" i="1" u="none" strike="noStrike" baseline="0" dirty="0">
                <a:solidFill>
                  <a:srgbClr val="231F20"/>
                </a:solidFill>
              </a:rPr>
              <a:t>a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2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, temos:</a:t>
            </a:r>
          </a:p>
          <a:p>
            <a:pPr algn="l"/>
            <a:r>
              <a:rPr lang="pt-BR" sz="3600" b="0" i="0" u="none" strike="noStrike" baseline="0" dirty="0">
                <a:solidFill>
                  <a:srgbClr val="231F20"/>
                </a:solidFill>
              </a:rPr>
              <a:t>9 600 = 6</a:t>
            </a:r>
            <a:r>
              <a:rPr lang="pt-BR" sz="3600" b="0" i="1" u="none" strike="noStrike" baseline="0" dirty="0">
                <a:solidFill>
                  <a:srgbClr val="231F20"/>
                </a:solidFill>
              </a:rPr>
              <a:t>a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2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</a:t>
            </a:r>
            <a:endParaRPr lang="pt-BR" sz="3600" dirty="0">
              <a:solidFill>
                <a:srgbClr val="231F20"/>
              </a:solidFill>
            </a:endParaRPr>
          </a:p>
          <a:p>
            <a:pPr algn="l"/>
            <a:r>
              <a:rPr lang="pt-BR" sz="3600" b="0" i="1" u="none" strike="noStrike" baseline="0" dirty="0">
                <a:solidFill>
                  <a:srgbClr val="231F20"/>
                </a:solidFill>
              </a:rPr>
              <a:t>a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2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= 1 600       </a:t>
            </a:r>
            <a:r>
              <a:rPr lang="pt-BR" sz="3600" b="0" i="1" u="none" strike="noStrike" baseline="0" dirty="0">
                <a:solidFill>
                  <a:srgbClr val="231F20"/>
                </a:solidFill>
              </a:rPr>
              <a:t>a 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= 40 cm</a:t>
            </a:r>
          </a:p>
          <a:p>
            <a:pPr algn="l"/>
            <a:endParaRPr lang="pt-BR" sz="1600" b="0" i="0" u="none" strike="noStrike" baseline="0" dirty="0">
              <a:solidFill>
                <a:srgbClr val="231F20"/>
              </a:solidFill>
            </a:endParaRPr>
          </a:p>
          <a:p>
            <a:pPr algn="l"/>
            <a:r>
              <a:rPr lang="pt-BR" sz="3600" b="0" i="0" u="none" strike="noStrike" baseline="0" dirty="0">
                <a:solidFill>
                  <a:srgbClr val="231F20"/>
                </a:solidFill>
              </a:rPr>
              <a:t>Como </a:t>
            </a:r>
            <a:r>
              <a:rPr lang="pt-BR" sz="3600" b="0" i="1" u="none" strike="noStrike" baseline="0" dirty="0">
                <a:solidFill>
                  <a:srgbClr val="231F20"/>
                </a:solidFill>
              </a:rPr>
              <a:t>V 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= </a:t>
            </a:r>
            <a:r>
              <a:rPr lang="pt-BR" sz="3600" b="0" i="1" u="none" strike="noStrike" baseline="0" dirty="0">
                <a:solidFill>
                  <a:srgbClr val="231F20"/>
                </a:solidFill>
              </a:rPr>
              <a:t>a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3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, temos:</a:t>
            </a:r>
          </a:p>
          <a:p>
            <a:pPr algn="l"/>
            <a:r>
              <a:rPr lang="pt-BR" sz="3600" b="0" i="1" u="none" strike="noStrike" baseline="0" dirty="0">
                <a:solidFill>
                  <a:srgbClr val="231F20"/>
                </a:solidFill>
              </a:rPr>
              <a:t>V </a:t>
            </a:r>
            <a:r>
              <a:rPr lang="pt-BR" sz="3600" dirty="0">
                <a:solidFill>
                  <a:srgbClr val="231F20"/>
                </a:solidFill>
              </a:rPr>
              <a:t>=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40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3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</a:t>
            </a:r>
          </a:p>
          <a:p>
            <a:pPr algn="l"/>
            <a:r>
              <a:rPr lang="pt-BR" sz="3600" b="0" i="1" u="none" strike="noStrike" baseline="0" dirty="0">
                <a:solidFill>
                  <a:srgbClr val="231F20"/>
                </a:solidFill>
              </a:rPr>
              <a:t>V </a:t>
            </a:r>
            <a:r>
              <a:rPr lang="pt-BR" sz="3600" dirty="0">
                <a:solidFill>
                  <a:srgbClr val="231F20"/>
                </a:solidFill>
              </a:rPr>
              <a:t>= 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64 000 cm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3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</a:t>
            </a:r>
            <a:r>
              <a:rPr lang="pt-BR" sz="3600" dirty="0">
                <a:solidFill>
                  <a:srgbClr val="231F20"/>
                </a:solidFill>
              </a:rPr>
              <a:t>=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64 dm</a:t>
            </a:r>
            <a:r>
              <a:rPr lang="pt-BR" sz="3600" b="0" i="0" u="none" strike="noStrike" baseline="30000" dirty="0">
                <a:solidFill>
                  <a:srgbClr val="231F20"/>
                </a:solidFill>
              </a:rPr>
              <a:t>3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</a:t>
            </a:r>
            <a:r>
              <a:rPr lang="pt-BR" sz="3600" dirty="0">
                <a:solidFill>
                  <a:srgbClr val="231F20"/>
                </a:solidFill>
              </a:rPr>
              <a:t>=</a:t>
            </a:r>
            <a:r>
              <a:rPr lang="pt-BR" sz="3600" b="0" i="0" u="none" strike="noStrike" baseline="0" dirty="0">
                <a:solidFill>
                  <a:srgbClr val="231F20"/>
                </a:solidFill>
              </a:rPr>
              <a:t> </a:t>
            </a:r>
            <a:r>
              <a:rPr lang="pt-BR" sz="3600" b="1" i="0" u="none" strike="noStrike" baseline="0" dirty="0">
                <a:solidFill>
                  <a:srgbClr val="FF0000"/>
                </a:solidFill>
              </a:rPr>
              <a:t>0,064 m</a:t>
            </a:r>
            <a:r>
              <a:rPr lang="pt-BR" sz="3600" b="1" baseline="30000" dirty="0">
                <a:solidFill>
                  <a:srgbClr val="FF0000"/>
                </a:solidFill>
              </a:rPr>
              <a:t>3</a:t>
            </a:r>
          </a:p>
          <a:p>
            <a:pPr algn="l"/>
            <a:endParaRPr lang="pt-BR" sz="1200" b="1" i="0" baseline="30000" dirty="0">
              <a:solidFill>
                <a:srgbClr val="FF0000"/>
              </a:solidFill>
              <a:effectLst/>
            </a:endParaRPr>
          </a:p>
          <a:p>
            <a:pPr algn="l"/>
            <a:r>
              <a:rPr lang="pt-BR" sz="3600" b="1" dirty="0">
                <a:solidFill>
                  <a:srgbClr val="FF0000"/>
                </a:solidFill>
              </a:rPr>
              <a:t>            Alternativa a)</a:t>
            </a:r>
            <a:endParaRPr lang="pt-BR" sz="3600" b="1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723A7-060C-4074-8503-89019294D62F}"/>
              </a:ext>
            </a:extLst>
          </p:cNvPr>
          <p:cNvSpPr txBox="1"/>
          <p:nvPr/>
        </p:nvSpPr>
        <p:spPr>
          <a:xfrm>
            <a:off x="4317626" y="426490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9A54F13-FF9D-464E-8E27-020DF1F7A953}"/>
              </a:ext>
            </a:extLst>
          </p:cNvPr>
          <p:cNvSpPr/>
          <p:nvPr/>
        </p:nvSpPr>
        <p:spPr>
          <a:xfrm>
            <a:off x="3465783" y="3279098"/>
            <a:ext cx="404734" cy="2998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11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504058" y="43536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505A1-62FC-4D6D-80ED-A24571F8B073}"/>
              </a:ext>
            </a:extLst>
          </p:cNvPr>
          <p:cNvSpPr txBox="1"/>
          <p:nvPr/>
        </p:nvSpPr>
        <p:spPr>
          <a:xfrm>
            <a:off x="1140781" y="1348375"/>
            <a:ext cx="98586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(ENEM – 2019) Um mestre de obras deseja fazer uma laje com espessura de 5 cm utilizando concreto usinado, conforme as dimensões do projeto dadas na figura. O concreto para fazer a laje será fornecido por uma usina que utiliza caminhões com capacidades máximas de 2 m³, 5 m³ e 10 m³ de concreto.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A3CED-33C5-448A-9AD9-97518888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" t="4456" r="2165" b="4206"/>
          <a:stretch/>
        </p:blipFill>
        <p:spPr>
          <a:xfrm>
            <a:off x="2956264" y="3524121"/>
            <a:ext cx="4190260" cy="2719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5DB36-D74F-4497-8147-382F8169D070}"/>
              </a:ext>
            </a:extLst>
          </p:cNvPr>
          <p:cNvSpPr txBox="1"/>
          <p:nvPr/>
        </p:nvSpPr>
        <p:spPr>
          <a:xfrm>
            <a:off x="9845334" y="3585954"/>
            <a:ext cx="168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Continua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9D40FD1-E058-461D-81F4-56CD886A1260}"/>
              </a:ext>
            </a:extLst>
          </p:cNvPr>
          <p:cNvSpPr/>
          <p:nvPr/>
        </p:nvSpPr>
        <p:spPr>
          <a:xfrm>
            <a:off x="10209321" y="3968032"/>
            <a:ext cx="790112" cy="355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193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504058" y="435368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4EC89-8E5F-4ABF-BF98-8D83D1F13DA6}"/>
              </a:ext>
            </a:extLst>
          </p:cNvPr>
          <p:cNvSpPr txBox="1"/>
          <p:nvPr/>
        </p:nvSpPr>
        <p:spPr>
          <a:xfrm>
            <a:off x="1306286" y="1295641"/>
            <a:ext cx="96480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Qual a menor quantidade de caminhões, utilizando suas capacidades máximas, que o mestre de obras deverá pedir à usina de concreto para fazer a laje? </a:t>
            </a:r>
            <a:endParaRPr lang="pt-BR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82B57-6AB4-4222-9B1F-CA19B050E76A}"/>
              </a:ext>
            </a:extLst>
          </p:cNvPr>
          <p:cNvSpPr txBox="1"/>
          <p:nvPr/>
        </p:nvSpPr>
        <p:spPr>
          <a:xfrm>
            <a:off x="1175658" y="2848976"/>
            <a:ext cx="81637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A) Dez caminhões com capacidade máxima de 10m³.</a:t>
            </a:r>
          </a:p>
          <a:p>
            <a:pPr algn="just"/>
            <a:r>
              <a:rPr lang="pt-BR" sz="2800" dirty="0"/>
              <a:t>B) Cinco caminhões com capacidade máxima de 10m³. </a:t>
            </a:r>
          </a:p>
          <a:p>
            <a:pPr algn="just"/>
            <a:r>
              <a:rPr lang="pt-BR" sz="2800" dirty="0"/>
              <a:t>C) Um caminhão com capacidade máxima de 5m³. </a:t>
            </a:r>
          </a:p>
          <a:p>
            <a:pPr algn="just"/>
            <a:r>
              <a:rPr lang="pt-BR" sz="2800" dirty="0"/>
              <a:t>D) Dez caminhões com capacidade máxima de 2m³.</a:t>
            </a:r>
          </a:p>
          <a:p>
            <a:pPr algn="just"/>
            <a:r>
              <a:rPr lang="pt-BR" sz="2800" dirty="0"/>
              <a:t>E) Um caminhão com capacidade máxima de 2m³. </a:t>
            </a:r>
          </a:p>
        </p:txBody>
      </p:sp>
    </p:spTree>
    <p:extLst>
      <p:ext uri="{BB962C8B-B14F-4D97-AF65-F5344CB8AC3E}">
        <p14:creationId xmlns:p14="http://schemas.microsoft.com/office/powerpoint/2010/main" val="4156037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AE0171E-A616-4BC2-AE76-1F0E9FD84BBE}"/>
              </a:ext>
            </a:extLst>
          </p:cNvPr>
          <p:cNvSpPr txBox="1"/>
          <p:nvPr/>
        </p:nvSpPr>
        <p:spPr>
          <a:xfrm>
            <a:off x="4202218" y="417613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Resolução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D919D-3048-413D-BFEE-B4C337F41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1528" t="4043" r="4291" b="4296"/>
          <a:stretch/>
        </p:blipFill>
        <p:spPr>
          <a:xfrm>
            <a:off x="6312023" y="1330620"/>
            <a:ext cx="4705166" cy="2840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C17D6-8D77-495A-8EE1-FD3F73B1D7DC}"/>
              </a:ext>
            </a:extLst>
          </p:cNvPr>
          <p:cNvSpPr txBox="1"/>
          <p:nvPr/>
        </p:nvSpPr>
        <p:spPr>
          <a:xfrm>
            <a:off x="1194788" y="4834882"/>
            <a:ext cx="60989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III) Assim, o mestre de obras deverá pedir à usina um caminhão com capacidade máxima de </a:t>
            </a:r>
            <a:r>
              <a:rPr lang="pt-BR" sz="2800" b="1" dirty="0">
                <a:solidFill>
                  <a:srgbClr val="FF0000"/>
                </a:solidFill>
              </a:rPr>
              <a:t>5 m³</a:t>
            </a:r>
            <a:r>
              <a:rPr lang="pt-BR" sz="2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5EF14-8463-4FF7-8646-E116F0655658}"/>
              </a:ext>
            </a:extLst>
          </p:cNvPr>
          <p:cNvSpPr txBox="1"/>
          <p:nvPr/>
        </p:nvSpPr>
        <p:spPr>
          <a:xfrm>
            <a:off x="1194788" y="1366052"/>
            <a:ext cx="50824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I) A laje tem área, em m², igual a:</a:t>
            </a:r>
          </a:p>
          <a:p>
            <a:r>
              <a:rPr lang="pt-BR" sz="2800" dirty="0"/>
              <a:t>(14 x 8) – (3 x 1) – (3 x 3) =</a:t>
            </a:r>
          </a:p>
          <a:p>
            <a:r>
              <a:rPr lang="pt-BR" sz="2800" dirty="0"/>
              <a:t>   112 – 3 – 9 = 100.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54D02-31E6-4F8B-8832-8482B49BAFB4}"/>
              </a:ext>
            </a:extLst>
          </p:cNvPr>
          <p:cNvSpPr txBox="1"/>
          <p:nvPr/>
        </p:nvSpPr>
        <p:spPr>
          <a:xfrm>
            <a:off x="1194788" y="3100467"/>
            <a:ext cx="52970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II) A espessura é de 5 cm = 0,05 m, então volume de concreto, em m³, é calculado por 100 x 0,05 = 5</a:t>
            </a:r>
          </a:p>
        </p:txBody>
      </p:sp>
    </p:spTree>
    <p:extLst>
      <p:ext uri="{BB962C8B-B14F-4D97-AF65-F5344CB8AC3E}">
        <p14:creationId xmlns:p14="http://schemas.microsoft.com/office/powerpoint/2010/main" val="2337497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ENEM 2017: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A759E0-0FA3-428F-9D7B-A3DFB0FC6B37}"/>
              </a:ext>
            </a:extLst>
          </p:cNvPr>
          <p:cNvSpPr txBox="1"/>
          <p:nvPr/>
        </p:nvSpPr>
        <p:spPr>
          <a:xfrm>
            <a:off x="1319349" y="1236111"/>
            <a:ext cx="9815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0" i="0" dirty="0">
                <a:effectLst/>
              </a:rPr>
              <a:t>Para a Olimpíada de 2012, a piscina principal do Centro Aquático de Londres, medindo 50 metros de comprimento, foi remodelada para ajudar os atletas a melhorar suas marcas. Observe duas das melhorias:</a:t>
            </a:r>
            <a:endParaRPr lang="pt-BR" sz="4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FAC2C14-A700-4298-AC25-F2750540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98" y="5770148"/>
            <a:ext cx="3218967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9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ENEM 2017: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EFAC2C14-A700-4298-AC25-F2750540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98" y="5770148"/>
            <a:ext cx="3218967" cy="54259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7F88C6D-C210-4E60-A92C-0FB3CFFB6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3749" y="1645656"/>
            <a:ext cx="6885516" cy="41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3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ENEM 2017: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28F160-AFBE-4AF5-A295-CCF713B60DDD}"/>
              </a:ext>
            </a:extLst>
          </p:cNvPr>
          <p:cNvSpPr txBox="1"/>
          <p:nvPr/>
        </p:nvSpPr>
        <p:spPr>
          <a:xfrm>
            <a:off x="1332410" y="1283268"/>
            <a:ext cx="980231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b="0" i="0" dirty="0">
                <a:effectLst/>
              </a:rPr>
              <a:t>A capacidade da piscina em destaque, em metro cúbico, é igual a:</a:t>
            </a:r>
            <a:endParaRPr lang="pt-BR" sz="1500" b="0" i="0" dirty="0">
              <a:effectLst/>
            </a:endParaRPr>
          </a:p>
          <a:p>
            <a:pPr marL="742950" indent="-742950" algn="just">
              <a:spcBef>
                <a:spcPts val="1200"/>
              </a:spcBef>
              <a:buAutoNum type="alphaLcPeriod"/>
            </a:pPr>
            <a:r>
              <a:rPr lang="pt-BR" sz="4000" dirty="0">
                <a:solidFill>
                  <a:srgbClr val="333333"/>
                </a:solidFill>
              </a:rPr>
              <a:t>3750</a:t>
            </a:r>
          </a:p>
          <a:p>
            <a:pPr marL="742950" indent="-742950" algn="just">
              <a:spcBef>
                <a:spcPts val="1200"/>
              </a:spcBef>
              <a:buAutoNum type="alphaLcPeriod"/>
            </a:pPr>
            <a:r>
              <a:rPr lang="pt-BR" sz="4000" dirty="0">
                <a:solidFill>
                  <a:srgbClr val="333333"/>
                </a:solidFill>
              </a:rPr>
              <a:t>1500</a:t>
            </a:r>
          </a:p>
          <a:p>
            <a:pPr marL="742950" indent="-742950" algn="just">
              <a:spcBef>
                <a:spcPts val="1200"/>
              </a:spcBef>
              <a:buAutoNum type="alphaLcPeriod"/>
            </a:pPr>
            <a:r>
              <a:rPr lang="pt-BR" sz="4000" dirty="0">
                <a:solidFill>
                  <a:srgbClr val="333333"/>
                </a:solidFill>
              </a:rPr>
              <a:t>1250</a:t>
            </a:r>
          </a:p>
          <a:p>
            <a:pPr marL="742950" indent="-742950" algn="just">
              <a:spcBef>
                <a:spcPts val="1200"/>
              </a:spcBef>
              <a:buAutoNum type="alphaLcPeriod"/>
            </a:pPr>
            <a:r>
              <a:rPr lang="pt-BR" sz="4000" dirty="0">
                <a:solidFill>
                  <a:srgbClr val="333333"/>
                </a:solidFill>
              </a:rPr>
              <a:t>375</a:t>
            </a:r>
          </a:p>
          <a:p>
            <a:pPr marL="742950" indent="-742950" algn="just">
              <a:spcBef>
                <a:spcPts val="1200"/>
              </a:spcBef>
              <a:buAutoNum type="alphaLcPeriod"/>
            </a:pPr>
            <a:r>
              <a:rPr lang="pt-BR" sz="4000" dirty="0">
                <a:solidFill>
                  <a:srgbClr val="333333"/>
                </a:solidFill>
              </a:rPr>
              <a:t>150</a:t>
            </a:r>
            <a:endParaRPr lang="pt-BR" sz="4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977645-6751-4F12-B521-14D5CFD50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03928" y="2642559"/>
            <a:ext cx="4384141" cy="26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431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RESOLUÇÃO ENEM 2017: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F9E0199-8809-489E-89FC-E0CEA9162569}"/>
                  </a:ext>
                </a:extLst>
              </p:cNvPr>
              <p:cNvSpPr txBox="1"/>
              <p:nvPr/>
            </p:nvSpPr>
            <p:spPr>
              <a:xfrm>
                <a:off x="1146809" y="1356360"/>
                <a:ext cx="9987915" cy="464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dirty="0">
                    <a:solidFill>
                      <a:srgbClr val="0070C0"/>
                    </a:solidFill>
                  </a:rPr>
                  <a:t>Dados do enunciado: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3600" dirty="0"/>
                  <a:t>Profundidade (h) = 3m;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3600" dirty="0"/>
                  <a:t>Comprimento (c) = 50 m;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3600" dirty="0"/>
                  <a:t>Largura (l) = 25 m (10 raias com 2,5 m c/u).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𝑝𝑟𝑖𝑠𝑚𝑎</m:t>
                          </m:r>
                        </m:sub>
                      </m:sSub>
                      <m:r>
                        <a:rPr lang="pt-BR" sz="4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  <m:r>
                        <a:rPr lang="pt-BR" sz="4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𝑝𝑟𝑖𝑠𝑚𝑎</m:t>
                          </m:r>
                        </m:sub>
                      </m:sSub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</a:rPr>
                        <m:t> ×25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  <m:r>
                        <a:rPr lang="pt-B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𝑝𝑟𝑖𝑠𝑚𝑎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</a:rPr>
                        <m:t>=3750 </m:t>
                      </m:r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F9E0199-8809-489E-89FC-E0CEA9162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09" y="1356360"/>
                <a:ext cx="9987915" cy="4641655"/>
              </a:xfrm>
              <a:prstGeom prst="rect">
                <a:avLst/>
              </a:prstGeom>
              <a:blipFill>
                <a:blip r:embed="rId2"/>
                <a:stretch>
                  <a:fillRect l="-1830" t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42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ENEM 2016: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64FC7E-10D9-4712-A0DE-736C0030F1A8}"/>
              </a:ext>
            </a:extLst>
          </p:cNvPr>
          <p:cNvSpPr txBox="1"/>
          <p:nvPr/>
        </p:nvSpPr>
        <p:spPr>
          <a:xfrm>
            <a:off x="1345474" y="1337194"/>
            <a:ext cx="97154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b="0" i="0" dirty="0">
                <a:effectLst/>
              </a:rPr>
              <a:t>Um petroleiro possui reservatório em formato de um paralelepípedo retangular com as dimensões dadas por 60m x 10m de base e 10m de altura. Com o objetivo de minimizar o impacto ambiental de um eventual vazamento, esse reservatório é subdividido em três compartimentos, A, B e C, de </a:t>
            </a:r>
          </a:p>
          <a:p>
            <a:pPr algn="just"/>
            <a:r>
              <a:rPr lang="pt-BR" sz="3500" b="0" i="0" dirty="0">
                <a:effectLst/>
              </a:rPr>
              <a:t>mesmo volume, por duas placas de </a:t>
            </a:r>
          </a:p>
          <a:p>
            <a:pPr algn="just"/>
            <a:r>
              <a:rPr lang="pt-BR" sz="3500" b="0" i="0" dirty="0">
                <a:effectLst/>
              </a:rPr>
              <a:t>aço retangulares 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591F2D9-ADE1-4105-B210-4CEFC9E188A5}"/>
              </a:ext>
            </a:extLst>
          </p:cNvPr>
          <p:cNvSpPr/>
          <p:nvPr/>
        </p:nvSpPr>
        <p:spPr>
          <a:xfrm>
            <a:off x="5048376" y="5690896"/>
            <a:ext cx="3200400" cy="4929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423946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02F79D05-AFC7-43C4-A0F5-04693A0E3BDF}"/>
              </a:ext>
            </a:extLst>
          </p:cNvPr>
          <p:cNvSpPr/>
          <p:nvPr/>
        </p:nvSpPr>
        <p:spPr>
          <a:xfrm>
            <a:off x="6467960" y="1509061"/>
            <a:ext cx="4442087" cy="2470354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1138470" y="964372"/>
            <a:ext cx="10283253" cy="559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467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pt-BR" sz="4000" dirty="0">
                <a:cs typeface="Arial" panose="020B0604020202020204" pitchFamily="34" charset="0"/>
              </a:rPr>
              <a:t>Prisma Reto</a:t>
            </a:r>
          </a:p>
          <a:p>
            <a:endParaRPr lang="pt-BR" sz="3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467" dirty="0"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pt-BR" sz="4000" dirty="0">
                <a:cs typeface="Arial" panose="020B0604020202020204" pitchFamily="34" charset="0"/>
              </a:rPr>
              <a:t>Prisma Oblíquo </a:t>
            </a:r>
          </a:p>
          <a:p>
            <a:r>
              <a:rPr lang="pt-BR" sz="3467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3991596" y="446881"/>
            <a:ext cx="4576999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Paralelepípedo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47F51F-44B1-49BC-8B59-57F7FF0A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53" y="1359888"/>
            <a:ext cx="1444074" cy="23299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B547971-D509-4516-95EB-7F3ED36A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3" y="3903327"/>
            <a:ext cx="1786401" cy="220322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77545CC-9E17-4014-9080-02AC5871E088}"/>
              </a:ext>
            </a:extLst>
          </p:cNvPr>
          <p:cNvSpPr txBox="1"/>
          <p:nvPr/>
        </p:nvSpPr>
        <p:spPr>
          <a:xfrm>
            <a:off x="6530104" y="1640313"/>
            <a:ext cx="47939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3200" i="0" dirty="0">
                <a:effectLst/>
              </a:rPr>
              <a:t>O paralelepípedo possui: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3200" i="0" dirty="0">
                <a:effectLst/>
              </a:rPr>
              <a:t> 6 faces (paralelogramos)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3200" i="0" dirty="0">
                <a:effectLst/>
              </a:rPr>
              <a:t> 8 vértices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3200" i="0" dirty="0">
                <a:effectLst/>
              </a:rPr>
              <a:t> 12 arestas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623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ENEM 2016: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64FC7E-10D9-4712-A0DE-736C0030F1A8}"/>
              </a:ext>
            </a:extLst>
          </p:cNvPr>
          <p:cNvSpPr txBox="1"/>
          <p:nvPr/>
        </p:nvSpPr>
        <p:spPr>
          <a:xfrm>
            <a:off x="1131092" y="1337194"/>
            <a:ext cx="992981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b="0" i="0" dirty="0">
                <a:effectLst/>
              </a:rPr>
              <a:t>com dimensões de 7m de altura e 10m de base, de modo que os compartimentos são interligados, conforme a figura. Assim, caso haja rompimento no casco do reservatório, apenas uma parte de sua carga vazará.</a:t>
            </a:r>
            <a:endParaRPr lang="pt-BR" sz="3500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591F2D9-ADE1-4105-B210-4CEFC9E188A5}"/>
              </a:ext>
            </a:extLst>
          </p:cNvPr>
          <p:cNvSpPr/>
          <p:nvPr/>
        </p:nvSpPr>
        <p:spPr>
          <a:xfrm>
            <a:off x="5082777" y="5812631"/>
            <a:ext cx="3200400" cy="4929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B53579-ED04-4D99-ADA4-580CFE709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2095" b="1869"/>
          <a:stretch/>
        </p:blipFill>
        <p:spPr>
          <a:xfrm>
            <a:off x="2775346" y="3610651"/>
            <a:ext cx="5114925" cy="22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65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61786" y="52145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ENEM 2016: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64FC7E-10D9-4712-A0DE-736C0030F1A8}"/>
              </a:ext>
            </a:extLst>
          </p:cNvPr>
          <p:cNvSpPr txBox="1"/>
          <p:nvPr/>
        </p:nvSpPr>
        <p:spPr>
          <a:xfrm>
            <a:off x="1214846" y="1337194"/>
            <a:ext cx="9846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0" i="0" dirty="0">
                <a:effectLst/>
              </a:rPr>
              <a:t>Suponha que ocorra um desastre quando o petroleiro se encontra com a sua carga máxima: ele sofre um acidente que ocasiona um furo no fundo do compartimento C. Para fins de cálculo, considere desprezíveis as espessuras das placas divisórias. Após o fim do vazamento, o volume de</a:t>
            </a:r>
          </a:p>
          <a:p>
            <a:pPr algn="just"/>
            <a:r>
              <a:rPr lang="pt-BR" sz="3600" b="0" i="0" dirty="0">
                <a:effectLst/>
              </a:rPr>
              <a:t> petróleo derramado terá sido de:</a:t>
            </a:r>
            <a:endParaRPr lang="pt-BR" sz="3500" b="0" i="0" dirty="0">
              <a:effectLst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591F2D9-ADE1-4105-B210-4CEFC9E188A5}"/>
              </a:ext>
            </a:extLst>
          </p:cNvPr>
          <p:cNvSpPr/>
          <p:nvPr/>
        </p:nvSpPr>
        <p:spPr>
          <a:xfrm>
            <a:off x="5048376" y="5690896"/>
            <a:ext cx="3200400" cy="49291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2959539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ALTERNATIVAS ENEM 2016: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B1FCB4F-1A7F-4D70-9CF0-5A094693E095}"/>
                  </a:ext>
                </a:extLst>
              </p:cNvPr>
              <p:cNvSpPr txBox="1"/>
              <p:nvPr/>
            </p:nvSpPr>
            <p:spPr>
              <a:xfrm>
                <a:off x="1382661" y="1266824"/>
                <a:ext cx="6497241" cy="470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r>
                      <a:rPr lang="pt-BR" sz="4000" b="0" i="0" smtClean="0">
                        <a:latin typeface="Cambria Math" panose="02040503050406030204" pitchFamily="18" charset="0"/>
                      </a:rPr>
                      <m:t>1,4 × </m:t>
                    </m:r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p>
                    </m:sSup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4000" dirty="0"/>
              </a:p>
              <a:p>
                <a:pPr marL="457200" indent="-457200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r>
                      <a:rPr lang="pt-BR" sz="4000" b="0" i="0" smtClean="0">
                        <a:latin typeface="Cambria Math" panose="02040503050406030204" pitchFamily="18" charset="0"/>
                      </a:rPr>
                      <m:t>1,8 × </m:t>
                    </m:r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p>
                    </m:sSup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4000" dirty="0"/>
              </a:p>
              <a:p>
                <a:pPr marL="457200" indent="-457200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r>
                      <a:rPr lang="pt-BR" sz="4000" b="0" i="0" smtClean="0">
                        <a:latin typeface="Cambria Math" panose="02040503050406030204" pitchFamily="18" charset="0"/>
                      </a:rPr>
                      <m:t>2,0 × </m:t>
                    </m:r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p>
                    </m:sSup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4000" dirty="0"/>
              </a:p>
              <a:p>
                <a:pPr marL="457200" indent="-457200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r>
                      <a:rPr lang="pt-BR" sz="4000" b="0" i="0" smtClean="0">
                        <a:latin typeface="Cambria Math" panose="02040503050406030204" pitchFamily="18" charset="0"/>
                      </a:rPr>
                      <m:t>3,2 × </m:t>
                    </m:r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p>
                    </m:sSup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4000" dirty="0"/>
              </a:p>
              <a:p>
                <a:pPr marL="457200" indent="-457200">
                  <a:lnSpc>
                    <a:spcPct val="150000"/>
                  </a:lnSpc>
                  <a:buAutoNum type="alphaLcPeriod"/>
                </a:pPr>
                <a14:m>
                  <m:oMath xmlns:m="http://schemas.openxmlformats.org/officeDocument/2006/math">
                    <m:r>
                      <a:rPr lang="pt-BR" sz="4000" b="0" i="0" smtClean="0">
                        <a:latin typeface="Cambria Math" panose="02040503050406030204" pitchFamily="18" charset="0"/>
                      </a:rPr>
                      <m:t>6,0 × </m:t>
                    </m:r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p>
                    </m:sSup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pt-BR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B1FCB4F-1A7F-4D70-9CF0-5A094693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61" y="1266824"/>
                <a:ext cx="6497241" cy="47084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013038DD-27F0-48B4-A343-7858ED4A3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2095" b="1869"/>
          <a:stretch/>
        </p:blipFill>
        <p:spPr>
          <a:xfrm>
            <a:off x="5796314" y="1768755"/>
            <a:ext cx="5114925" cy="22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4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RESOLUÇÃO ENEM 2016: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13038DD-27F0-48B4-A343-7858ED4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095" b="1869"/>
          <a:stretch/>
        </p:blipFill>
        <p:spPr>
          <a:xfrm>
            <a:off x="3403158" y="1298418"/>
            <a:ext cx="5114925" cy="2250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/>
              <p:nvPr/>
            </p:nvSpPr>
            <p:spPr>
              <a:xfrm>
                <a:off x="1057275" y="3429000"/>
                <a:ext cx="10077450" cy="108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𝑝𝑒𝑟𝑑𝑖𝑑𝑜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𝑝𝑒𝑟𝑚𝑎𝑛𝑒𝑐𝑒</m:t>
                          </m:r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𝑟𝑒𝑠𝑒𝑟𝑣𝑎𝑡</m:t>
                          </m:r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pt-BR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3429000"/>
                <a:ext cx="10077450" cy="108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906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RESOLUÇÃO ENEM 2016: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13038DD-27F0-48B4-A343-7858ED4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095" b="1869"/>
          <a:stretch/>
        </p:blipFill>
        <p:spPr>
          <a:xfrm>
            <a:off x="3403158" y="1298418"/>
            <a:ext cx="5114925" cy="2250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/>
              <p:nvPr/>
            </p:nvSpPr>
            <p:spPr>
              <a:xfrm>
                <a:off x="1345473" y="3764755"/>
                <a:ext cx="978473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×10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×10</m:t>
                      </m:r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4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=6.000 </m:t>
                      </m:r>
                      <m:sSup>
                        <m:sSup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73" y="3764755"/>
                <a:ext cx="9784739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2865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RESOLUÇÃO ENEM 2016: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13038DD-27F0-48B4-A343-7858ED4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095" b="1869"/>
          <a:stretch/>
        </p:blipFill>
        <p:spPr>
          <a:xfrm>
            <a:off x="3403158" y="1298418"/>
            <a:ext cx="5114925" cy="2250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/>
              <p:nvPr/>
            </p:nvSpPr>
            <p:spPr>
              <a:xfrm>
                <a:off x="1123574" y="3719481"/>
                <a:ext cx="8543110" cy="2100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𝑝𝑒𝑟𝑚𝑎𝑛𝑒𝑐𝑒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×7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×10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pt-BR" sz="4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𝑝𝑒𝑟𝑚𝑎𝑛𝑒𝑐𝑒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=2.800 </m:t>
                      </m:r>
                      <m:sSup>
                        <m:sSup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74" y="3719481"/>
                <a:ext cx="8543110" cy="2100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alão de Fala: Oval 2">
            <a:extLst>
              <a:ext uri="{FF2B5EF4-FFF2-40B4-BE49-F238E27FC236}">
                <a16:creationId xmlns:a16="http://schemas.microsoft.com/office/drawing/2014/main" id="{7BA2D247-A52A-4117-8998-79193CC60BE4}"/>
              </a:ext>
            </a:extLst>
          </p:cNvPr>
          <p:cNvSpPr/>
          <p:nvPr/>
        </p:nvSpPr>
        <p:spPr>
          <a:xfrm>
            <a:off x="8786988" y="2250280"/>
            <a:ext cx="2078831" cy="1535905"/>
          </a:xfrm>
          <a:prstGeom prst="wedgeEllipseCallou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5AB7897-C920-4AAB-9D2E-D02EC8FF54CF}"/>
              </a:ext>
            </a:extLst>
          </p:cNvPr>
          <p:cNvSpPr/>
          <p:nvPr/>
        </p:nvSpPr>
        <p:spPr>
          <a:xfrm>
            <a:off x="8999094" y="2519715"/>
            <a:ext cx="1654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e B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B2AF18-1E64-4554-8BDF-0D06A4D4DE20}"/>
              </a:ext>
            </a:extLst>
          </p:cNvPr>
          <p:cNvSpPr/>
          <p:nvPr/>
        </p:nvSpPr>
        <p:spPr>
          <a:xfrm>
            <a:off x="4136231" y="2257426"/>
            <a:ext cx="2064544" cy="86439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038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598AF48-41DF-4CB0-856B-1CD4CB31C8BC}"/>
              </a:ext>
            </a:extLst>
          </p:cNvPr>
          <p:cNvGrpSpPr/>
          <p:nvPr/>
        </p:nvGrpSpPr>
        <p:grpSpPr>
          <a:xfrm>
            <a:off x="1057275" y="525971"/>
            <a:ext cx="10077450" cy="5779578"/>
            <a:chOff x="1057275" y="525971"/>
            <a:chExt cx="10077450" cy="577957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086F0A4-9032-45A1-B07B-3C8C61768518}"/>
                </a:ext>
              </a:extLst>
            </p:cNvPr>
            <p:cNvSpPr/>
            <p:nvPr/>
          </p:nvSpPr>
          <p:spPr>
            <a:xfrm>
              <a:off x="1057275" y="1266824"/>
              <a:ext cx="10077450" cy="5038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0" dirty="0">
                <a:solidFill>
                  <a:srgbClr val="FF000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0D7A9FF-0DB8-4E34-8C0F-4310227027FE}"/>
                </a:ext>
              </a:extLst>
            </p:cNvPr>
            <p:cNvSpPr/>
            <p:nvPr/>
          </p:nvSpPr>
          <p:spPr>
            <a:xfrm>
              <a:off x="2525315" y="525971"/>
              <a:ext cx="7141369" cy="710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chemeClr val="tx1"/>
                  </a:solidFill>
                </a:rPr>
                <a:t>RESOLUÇÃO ENEM 2016:</a:t>
              </a: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013038DD-27F0-48B4-A343-7858ED4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095" b="1869"/>
          <a:stretch/>
        </p:blipFill>
        <p:spPr>
          <a:xfrm>
            <a:off x="3493294" y="1298419"/>
            <a:ext cx="5024789" cy="2210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/>
              <p:nvPr/>
            </p:nvSpPr>
            <p:spPr>
              <a:xfrm>
                <a:off x="1052763" y="3233968"/>
                <a:ext cx="10077450" cy="3195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𝑝𝑒𝑟𝑑𝑖𝑑𝑜</m:t>
                              </m:r>
                            </m:sub>
                          </m:sSub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pt-B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𝑝𝑒𝑟𝑚𝑎𝑛𝑒𝑐𝑒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𝑟𝑒𝑠𝑒𝑟𝑣𝑎𝑡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pt-B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</m:oMath>
                  </m:oMathPara>
                </a14:m>
                <a:endParaRPr lang="pt-BR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𝑝𝑒𝑟𝑑𝑖𝑑𝑜</m:t>
                        </m:r>
                      </m:sub>
                    </m:sSub>
                    <m:r>
                      <a:rPr lang="pt-B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=(6.000 −2.800)</m:t>
                    </m:r>
                    <m:sSup>
                      <m:sSupPr>
                        <m:ctrlPr>
                          <a:rPr lang="pt-B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4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𝑝𝑒𝑟𝑑𝑖𝑑𝑜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000" b="0" i="0" smtClean="0">
                          <a:solidFill>
                            <a:srgbClr val="D60093"/>
                          </a:solidFill>
                          <a:latin typeface="Cambria Math" panose="02040503050406030204" pitchFamily="18" charset="0"/>
                        </a:rPr>
                        <m:t>3.200 </m:t>
                      </m:r>
                      <m:sSup>
                        <m:sSupPr>
                          <m:ctrlP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pt-BR" sz="4000" b="0" i="1" smtClean="0">
                              <a:solidFill>
                                <a:srgbClr val="D6009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11821C-A86F-4C7F-BA8C-0040C40D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3" y="3233968"/>
                <a:ext cx="10077450" cy="3195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7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96945E-EE9B-4F01-A7EC-D0A11E0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87" y="2723275"/>
            <a:ext cx="1769593" cy="2855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/>
              <p:nvPr/>
            </p:nvSpPr>
            <p:spPr>
              <a:xfrm>
                <a:off x="1152220" y="1253066"/>
                <a:ext cx="9962623" cy="509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600" b="0" i="0" dirty="0">
                    <a:effectLst/>
                  </a:rPr>
                  <a:t>A </a:t>
                </a:r>
                <a:r>
                  <a:rPr lang="pt-BR" sz="3600" b="1" i="0" dirty="0">
                    <a:effectLst/>
                  </a:rPr>
                  <a:t>área</a:t>
                </a:r>
                <a:r>
                  <a:rPr lang="pt-BR" sz="3600" b="0" i="0" dirty="0">
                    <a:effectLst/>
                  </a:rPr>
                  <a:t> total de um </a:t>
                </a:r>
                <a:r>
                  <a:rPr lang="pt-BR" sz="3600" b="1" i="0" dirty="0">
                    <a:effectLst/>
                  </a:rPr>
                  <a:t>prisma</a:t>
                </a:r>
                <a:r>
                  <a:rPr lang="pt-BR" sz="3600" b="0" i="0" dirty="0">
                    <a:effectLst/>
                  </a:rPr>
                  <a:t> é calculada somando a </a:t>
                </a:r>
                <a:r>
                  <a:rPr lang="pt-BR" sz="3600" b="1" i="0" dirty="0">
                    <a:effectLst/>
                  </a:rPr>
                  <a:t>área</a:t>
                </a:r>
                <a:r>
                  <a:rPr lang="pt-BR" sz="3600" b="0" i="0" dirty="0">
                    <a:effectLst/>
                  </a:rPr>
                  <a:t> lateral e o dobro da </a:t>
                </a:r>
                <a:r>
                  <a:rPr lang="pt-BR" sz="3600" b="1" i="0" dirty="0">
                    <a:effectLst/>
                  </a:rPr>
                  <a:t>área</a:t>
                </a:r>
                <a:r>
                  <a:rPr lang="pt-BR" sz="3600" b="0" i="0" dirty="0">
                    <a:effectLst/>
                  </a:rPr>
                  <a:t> da base. Principais fórmulas do paralelepípedo, onde </a:t>
                </a:r>
                <a:r>
                  <a:rPr lang="pt-BR" sz="3600" b="1" i="0" dirty="0">
                    <a:effectLst/>
                  </a:rPr>
                  <a:t>a</a:t>
                </a:r>
                <a:r>
                  <a:rPr lang="pt-BR" sz="3600" b="0" i="0" dirty="0">
                    <a:effectLst/>
                  </a:rPr>
                  <a:t>, </a:t>
                </a:r>
                <a:r>
                  <a:rPr lang="pt-BR" sz="3600" b="1" i="0" dirty="0">
                    <a:effectLst/>
                  </a:rPr>
                  <a:t>b</a:t>
                </a:r>
                <a:r>
                  <a:rPr lang="pt-BR" sz="3600" b="0" i="0" dirty="0">
                    <a:effectLst/>
                  </a:rPr>
                  <a:t> e </a:t>
                </a:r>
                <a:r>
                  <a:rPr lang="pt-BR" sz="3600" b="1" i="0" dirty="0">
                    <a:effectLst/>
                  </a:rPr>
                  <a:t>c</a:t>
                </a:r>
                <a:r>
                  <a:rPr lang="pt-BR" sz="3600" b="0" i="0" dirty="0">
                    <a:effectLst/>
                  </a:rPr>
                  <a:t> são as arestas do paralelogramo:</a:t>
                </a:r>
              </a:p>
              <a:p>
                <a:pPr algn="just"/>
                <a:endParaRPr lang="pt-BR" sz="2400" b="0" i="0" dirty="0">
                  <a:effectLst/>
                </a:endParaRP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pt-BR" sz="3600" b="1" dirty="0"/>
                  <a:t> </a:t>
                </a:r>
                <a:r>
                  <a:rPr lang="pt-BR" sz="3600" b="1" i="0" dirty="0">
                    <a:effectLst/>
                  </a:rPr>
                  <a:t>Área da Base</a:t>
                </a:r>
                <a:r>
                  <a:rPr lang="pt-BR" sz="3600" b="0" i="0" dirty="0">
                    <a:effectLst/>
                  </a:rPr>
                  <a:t>: </a:t>
                </a:r>
                <a:r>
                  <a:rPr lang="pt-BR" sz="3600" b="0" i="0" dirty="0" err="1">
                    <a:effectLst/>
                  </a:rPr>
                  <a:t>A</a:t>
                </a:r>
                <a:r>
                  <a:rPr lang="pt-BR" sz="3600" b="0" i="0" baseline="-25000" dirty="0" err="1">
                    <a:effectLst/>
                  </a:rPr>
                  <a:t>b</a:t>
                </a:r>
                <a:r>
                  <a:rPr lang="pt-BR" sz="3600" b="0" i="0" dirty="0">
                    <a:effectLst/>
                  </a:rPr>
                  <a:t> = </a:t>
                </a:r>
                <a:r>
                  <a:rPr lang="pt-BR" sz="3600" b="0" i="0" dirty="0" err="1">
                    <a:effectLst/>
                  </a:rPr>
                  <a:t>a.b</a:t>
                </a:r>
                <a:endParaRPr lang="pt-BR" sz="3600" b="1" i="0" dirty="0">
                  <a:effectLst/>
                </a:endParaRP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pt-BR" sz="3600" b="1" i="0" dirty="0">
                    <a:effectLst/>
                  </a:rPr>
                  <a:t> Área Total</a:t>
                </a:r>
                <a:r>
                  <a:rPr lang="pt-BR" sz="3600" b="0" i="0" dirty="0">
                    <a:effectLst/>
                  </a:rPr>
                  <a:t>: A</a:t>
                </a:r>
                <a:r>
                  <a:rPr lang="pt-BR" sz="3600" b="0" i="0" baseline="-25000" dirty="0">
                    <a:effectLst/>
                  </a:rPr>
                  <a:t>t</a:t>
                </a:r>
                <a:r>
                  <a:rPr lang="pt-BR" sz="3600" b="0" i="0" dirty="0">
                    <a:effectLst/>
                  </a:rPr>
                  <a:t> = 2ab+2bc+2ac</a:t>
                </a:r>
                <a:endParaRPr lang="pt-BR" sz="3600" b="1" i="0" dirty="0">
                  <a:effectLst/>
                </a:endParaRPr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pt-BR" sz="3600" b="1" i="0" dirty="0">
                    <a:effectLst/>
                  </a:rPr>
                  <a:t> Diagonais</a:t>
                </a:r>
                <a:r>
                  <a:rPr lang="pt-BR" sz="3600" b="0" i="0" dirty="0">
                    <a:effectLst/>
                  </a:rPr>
                  <a:t>: 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3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3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3600" b="0" i="1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3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sz="36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3600" b="0" i="1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3600" b="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3600" b="0" i="1" dirty="0" smtClean="0">
                            <a:effectLst/>
                            <a:latin typeface="Cambria Math" panose="02040503050406030204" pitchFamily="18" charset="0"/>
                          </a:rPr>
                          <m:t>²</m:t>
                        </m:r>
                      </m:e>
                    </m:rad>
                  </m:oMath>
                </a14:m>
                <a:endParaRPr lang="pt-BR" sz="3600" baseline="30000" dirty="0"/>
              </a:p>
              <a:p>
                <a:pPr algn="just" fontAlgn="base">
                  <a:buFont typeface="Arial" panose="020B0604020202020204" pitchFamily="34" charset="0"/>
                  <a:buChar char="•"/>
                </a:pPr>
                <a:r>
                  <a:rPr lang="pt-BR" sz="3600" b="1" i="0" baseline="30000" dirty="0">
                    <a:effectLst/>
                  </a:rPr>
                  <a:t>  </a:t>
                </a:r>
                <a:r>
                  <a:rPr lang="pt-BR" sz="3600" b="1" i="0" dirty="0">
                    <a:effectLst/>
                  </a:rPr>
                  <a:t>Diagonal (Cubo)</a:t>
                </a:r>
                <a:r>
                  <a:rPr lang="pt-BR" sz="3600" b="0" i="0" dirty="0">
                    <a:effectLst/>
                  </a:rPr>
                  <a:t>: D = a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pt-BR" sz="3600" b="0" i="1" baseline="30000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>
                    <a:cs typeface="Calibri" panose="020F0502020204030204" pitchFamily="34" charset="0"/>
                  </a:rPr>
                  <a:t>				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20" y="1253066"/>
                <a:ext cx="9962623" cy="5091330"/>
              </a:xfrm>
              <a:prstGeom prst="rect">
                <a:avLst/>
              </a:prstGeom>
              <a:blipFill>
                <a:blip r:embed="rId3"/>
                <a:stretch>
                  <a:fillRect l="-1836" t="-1916" r="-1897" b="-3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915505" y="361596"/>
            <a:ext cx="2952605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Reto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B30C46-DFFB-40EE-A4E8-AD7053C81E66}"/>
              </a:ext>
            </a:extLst>
          </p:cNvPr>
          <p:cNvSpPr txBox="1"/>
          <p:nvPr/>
        </p:nvSpPr>
        <p:spPr>
          <a:xfrm>
            <a:off x="7642654" y="5347583"/>
            <a:ext cx="40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0EBE9D-32C0-47F3-8D1A-961E05E54397}"/>
              </a:ext>
            </a:extLst>
          </p:cNvPr>
          <p:cNvSpPr txBox="1"/>
          <p:nvPr/>
        </p:nvSpPr>
        <p:spPr>
          <a:xfrm>
            <a:off x="8527451" y="5064227"/>
            <a:ext cx="40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C7ED46-0D5B-47A9-937F-4F3565BD8E02}"/>
              </a:ext>
            </a:extLst>
          </p:cNvPr>
          <p:cNvSpPr txBox="1"/>
          <p:nvPr/>
        </p:nvSpPr>
        <p:spPr>
          <a:xfrm>
            <a:off x="8823250" y="3581479"/>
            <a:ext cx="40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8020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2E407E-BB02-45A7-A174-6D7C20A564A7}"/>
              </a:ext>
            </a:extLst>
          </p:cNvPr>
          <p:cNvSpPr txBox="1"/>
          <p:nvPr/>
        </p:nvSpPr>
        <p:spPr>
          <a:xfrm>
            <a:off x="832624" y="1302620"/>
            <a:ext cx="1070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67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894237" y="389613"/>
            <a:ext cx="2952605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  Reto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B92908-3995-4263-BAEA-52EA58F28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0" t="14719" r="57823" b="14701"/>
          <a:stretch/>
        </p:blipFill>
        <p:spPr>
          <a:xfrm>
            <a:off x="1823882" y="1948951"/>
            <a:ext cx="4272118" cy="3395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66EF08-5D55-4B63-A8C2-C603556D6832}"/>
              </a:ext>
            </a:extLst>
          </p:cNvPr>
          <p:cNvSpPr txBox="1"/>
          <p:nvPr/>
        </p:nvSpPr>
        <p:spPr>
          <a:xfrm>
            <a:off x="6206494" y="2317613"/>
            <a:ext cx="4856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Cada um dos seis retângulos é uma face do paralelepípedo. </a:t>
            </a:r>
          </a:p>
        </p:txBody>
      </p:sp>
    </p:spTree>
    <p:extLst>
      <p:ext uri="{BB962C8B-B14F-4D97-AF65-F5344CB8AC3E}">
        <p14:creationId xmlns:p14="http://schemas.microsoft.com/office/powerpoint/2010/main" val="377123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/>
              <p:nvPr/>
            </p:nvSpPr>
            <p:spPr>
              <a:xfrm>
                <a:off x="1525082" y="1238150"/>
                <a:ext cx="8990517" cy="495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i="0" dirty="0">
                    <a:solidFill>
                      <a:srgbClr val="000000"/>
                    </a:solidFill>
                    <a:effectLst/>
                  </a:rPr>
                  <a:t>(UFOP–MG)</a:t>
                </a:r>
                <a:endParaRPr lang="pt-BR" sz="3600" b="0" i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A área total de um cubo cuja diagonal mede 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 cm é:</a:t>
                </a:r>
              </a:p>
              <a:p>
                <a:endParaRPr lang="pt-BR" sz="1600" b="0" i="0" dirty="0">
                  <a:solidFill>
                    <a:srgbClr val="000000"/>
                  </a:solidFill>
                  <a:effectLst/>
                </a:endParaRPr>
              </a:p>
              <a:p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a) 140 cm²</a:t>
                </a:r>
                <a:br>
                  <a:rPr lang="pt-BR" sz="3600" dirty="0"/>
                </a:b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b) 150 cm²</a:t>
                </a:r>
                <a:br>
                  <a:rPr lang="pt-BR" sz="3600" dirty="0"/>
                </a:b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c) 120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sz="3600" dirty="0">
                    <a:solidFill>
                      <a:srgbClr val="000000"/>
                    </a:solidFill>
                  </a:rPr>
                  <a:t> </a:t>
                </a: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cm²</a:t>
                </a:r>
                <a:br>
                  <a:rPr lang="pt-BR" sz="3600" dirty="0"/>
                </a:b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d) 100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sz="3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 cm²</a:t>
                </a:r>
                <a:br>
                  <a:rPr lang="pt-BR" sz="3600" dirty="0"/>
                </a:br>
                <a:r>
                  <a:rPr lang="pt-BR" sz="3600" b="0" i="0" dirty="0">
                    <a:solidFill>
                      <a:srgbClr val="000000"/>
                    </a:solidFill>
                    <a:effectLst/>
                  </a:rPr>
                  <a:t>e) 450 cm²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02E407E-BB02-45A7-A174-6D7C20A56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82" y="1238150"/>
                <a:ext cx="8990517" cy="4954754"/>
              </a:xfrm>
              <a:prstGeom prst="rect">
                <a:avLst/>
              </a:prstGeom>
              <a:blipFill>
                <a:blip r:embed="rId2"/>
                <a:stretch>
                  <a:fillRect l="-2034" t="-1845" b="-3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445C220-2502-4722-BEF4-0C4C6DFAF76F}"/>
              </a:ext>
            </a:extLst>
          </p:cNvPr>
          <p:cNvSpPr txBox="1"/>
          <p:nvPr/>
        </p:nvSpPr>
        <p:spPr>
          <a:xfrm>
            <a:off x="4530691" y="479757"/>
            <a:ext cx="3556747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333" b="1" dirty="0"/>
              <a:t>Questão 1</a:t>
            </a:r>
          </a:p>
        </p:txBody>
      </p:sp>
    </p:spTree>
    <p:extLst>
      <p:ext uri="{BB962C8B-B14F-4D97-AF65-F5344CB8AC3E}">
        <p14:creationId xmlns:p14="http://schemas.microsoft.com/office/powerpoint/2010/main" val="2158868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3047</Words>
  <Application>Microsoft Office PowerPoint</Application>
  <PresentationFormat>Widescreen</PresentationFormat>
  <Paragraphs>378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6" baseType="lpstr">
      <vt:lpstr>-apple-system</vt:lpstr>
      <vt:lpstr>Arial</vt:lpstr>
      <vt:lpstr>Calibri</vt:lpstr>
      <vt:lpstr>Calibri Light</vt:lpstr>
      <vt:lpstr>Cambria Math</vt:lpstr>
      <vt:lpstr>MathematicalPi-One</vt:lpstr>
      <vt:lpstr>TheSansSemiLight-Italic</vt:lpstr>
      <vt:lpstr>TheSansSemiLight-Plain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Jessica - TecPuc</dc:creator>
  <cp:lastModifiedBy>Jessica Pego Gomes Damasceno</cp:lastModifiedBy>
  <cp:revision>27</cp:revision>
  <dcterms:created xsi:type="dcterms:W3CDTF">2020-08-12T19:39:36Z</dcterms:created>
  <dcterms:modified xsi:type="dcterms:W3CDTF">2021-06-15T17:54:23Z</dcterms:modified>
</cp:coreProperties>
</file>