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D1D1D1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1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600" b="0" i="0" u="none" strike="noStrike" kern="1200" spc="0" baseline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Idade média da frota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600" b="0" i="0" u="none" strike="noStrike" kern="1200" spc="0" baseline="0">
              <a:solidFill>
                <a:schemeClr val="bg1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4.3136996463786846E-2"/>
          <c:y val="0.45117048019297512"/>
          <c:w val="0.93673225015805617"/>
          <c:h val="0.148314884577669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 meses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FAFAFA"/>
              </a:solidFill>
              <a:ln w="1587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t-BR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17</c:v>
                </c:pt>
                <c:pt idx="2">
                  <c:v>18</c:v>
                </c:pt>
                <c:pt idx="3">
                  <c:v>17.5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42536640"/>
        <c:axId val="-242536096"/>
      </c:lineChart>
      <c:catAx>
        <c:axId val="-24253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pt-BR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242536096"/>
        <c:crosses val="autoZero"/>
        <c:auto val="1"/>
        <c:lblAlgn val="ctr"/>
        <c:lblOffset val="100"/>
        <c:noMultiLvlLbl val="0"/>
      </c:catAx>
      <c:valAx>
        <c:axId val="-24253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4253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BR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Frota do setor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 unidades</c:v>
                </c:pt>
              </c:strCache>
            </c:strRef>
          </c:tx>
          <c:spPr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414340</c:v>
                </c:pt>
                <c:pt idx="1">
                  <c:v>445470</c:v>
                </c:pt>
                <c:pt idx="2">
                  <c:v>489548</c:v>
                </c:pt>
                <c:pt idx="3">
                  <c:v>529890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242535552"/>
        <c:axId val="-242538272"/>
      </c:barChart>
      <c:catAx>
        <c:axId val="-24253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pt-BR"/>
          </a:p>
        </c:txPr>
        <c:crossAx val="-242538272"/>
        <c:crosses val="autoZero"/>
        <c:auto val="1"/>
        <c:lblAlgn val="ctr"/>
        <c:lblOffset val="100"/>
        <c:noMultiLvlLbl val="0"/>
      </c:catAx>
      <c:valAx>
        <c:axId val="-24253827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-24253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600" b="0" i="0" u="none" strike="noStrike" kern="1200" spc="0" baseline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Faturamento do setor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600" b="0" i="0" u="none" strike="noStrike" kern="1200" spc="0" baseline="0">
              <a:solidFill>
                <a:schemeClr val="bg1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4.3136996463786846E-2"/>
          <c:y val="0.45117048019297512"/>
          <c:w val="0.93673225015805617"/>
          <c:h val="0.148314884577669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R$ em bilhões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FAFAFA"/>
              </a:solidFill>
              <a:ln w="1587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t-BR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5.1100000000000003</c:v>
                </c:pt>
                <c:pt idx="1">
                  <c:v>5.69</c:v>
                </c:pt>
                <c:pt idx="2">
                  <c:v>6.23</c:v>
                </c:pt>
                <c:pt idx="3">
                  <c:v>6.52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42530112"/>
        <c:axId val="-242537728"/>
      </c:lineChart>
      <c:catAx>
        <c:axId val="-24253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pt-BR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242537728"/>
        <c:crosses val="autoZero"/>
        <c:auto val="1"/>
        <c:lblAlgn val="ctr"/>
        <c:lblOffset val="100"/>
        <c:noMultiLvlLbl val="0"/>
      </c:catAx>
      <c:valAx>
        <c:axId val="-242537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4253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BR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401A8-6C79-410E-A2E3-28F09DFF3C0A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F8FA-3DC9-4342-AEEC-B15D621AA9D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46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4682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30288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10141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614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52974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3217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02812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95097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643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349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67842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A79F9-3371-4E4B-BEBE-59DE1D6E2B5E}" type="datetimeFigureOut">
              <a:rPr lang="pt-BR" smtClean="0"/>
              <a:t>25/11/2015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2F2B-FD48-44C3-8187-C10244BB34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9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844824"/>
            <a:ext cx="6349206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7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910207" y="3513670"/>
            <a:ext cx="13380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4897640" y="3515004"/>
            <a:ext cx="13380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2919565" y="3515310"/>
            <a:ext cx="13380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961923" y="3515310"/>
            <a:ext cx="13380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306459" y="404664"/>
            <a:ext cx="2573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D1D1D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TIME</a:t>
            </a:r>
            <a:endParaRPr lang="pt-BR" sz="6000" dirty="0">
              <a:solidFill>
                <a:srgbClr val="D1D1D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961925" y="2019961"/>
            <a:ext cx="1338023" cy="1338023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915816" y="1989749"/>
            <a:ext cx="1338023" cy="133802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858186" y="1989749"/>
            <a:ext cx="1338023" cy="133802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901081" y="2019961"/>
            <a:ext cx="1338023" cy="1338023"/>
          </a:xfrm>
          <a:prstGeom prst="ellipse">
            <a:avLst/>
          </a:prstGeom>
          <a:blipFill>
            <a:blip r:embed="rId5"/>
            <a:srcRect/>
            <a:stretch>
              <a:fillRect/>
            </a:stretch>
          </a:blip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205002" y="3539108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DUILIO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0568" y="3876716"/>
            <a:ext cx="18453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Analista de negócios</a:t>
            </a:r>
            <a:endParaRPr lang="pt-BR" sz="1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04464" y="3539108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FELIPE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37086" y="3876716"/>
            <a:ext cx="19232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Arquiteto de sistemas</a:t>
            </a:r>
            <a:endParaRPr lang="pt-BR" sz="1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79278" y="3530140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HENRIQUE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374251" y="3889415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GP</a:t>
            </a:r>
            <a:endParaRPr lang="pt-BR" sz="1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208456" y="3536841"/>
            <a:ext cx="764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VITOR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635044" y="3890711"/>
            <a:ext cx="19839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Designer de interfaces</a:t>
            </a:r>
            <a:endParaRPr lang="pt-BR" sz="1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3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4"/>
          <p:cNvSpPr txBox="1"/>
          <p:nvPr/>
        </p:nvSpPr>
        <p:spPr>
          <a:xfrm>
            <a:off x="899592" y="404664"/>
            <a:ext cx="7354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D1D1D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EMPREENDIMENTO</a:t>
            </a:r>
          </a:p>
        </p:txBody>
      </p:sp>
      <p:sp>
        <p:nvSpPr>
          <p:cNvPr id="3" name="CaixaDeTexto 5"/>
          <p:cNvSpPr txBox="1"/>
          <p:nvPr/>
        </p:nvSpPr>
        <p:spPr>
          <a:xfrm>
            <a:off x="3317362" y="2654610"/>
            <a:ext cx="5431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Soluções tecnológicas para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empresas do setor automotivo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diferentes tamanhos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1" y="2132856"/>
            <a:ext cx="1397178" cy="1217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52" y="4149080"/>
            <a:ext cx="770655" cy="671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8" y="3321417"/>
            <a:ext cx="1030082" cy="897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26" y="3573016"/>
            <a:ext cx="456694" cy="3978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05" y="3405746"/>
            <a:ext cx="650627" cy="5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6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591077406"/>
              </p:ext>
            </p:extLst>
          </p:nvPr>
        </p:nvGraphicFramePr>
        <p:xfrm>
          <a:off x="470165" y="1556792"/>
          <a:ext cx="3942021" cy="262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5"/>
          <p:cNvSpPr txBox="1"/>
          <p:nvPr/>
        </p:nvSpPr>
        <p:spPr>
          <a:xfrm>
            <a:off x="4906763" y="1916832"/>
            <a:ext cx="3700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Aumento do tempo 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vida útil da frota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764295106"/>
              </p:ext>
            </p:extLst>
          </p:nvPr>
        </p:nvGraphicFramePr>
        <p:xfrm>
          <a:off x="495680" y="3853496"/>
          <a:ext cx="3907027" cy="201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CaixaDeTexto 5"/>
          <p:cNvSpPr txBox="1"/>
          <p:nvPr/>
        </p:nvSpPr>
        <p:spPr>
          <a:xfrm>
            <a:off x="4906763" y="4221088"/>
            <a:ext cx="3804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Aumento do número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veículos da frota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CaixaDeTexto 5"/>
          <p:cNvSpPr txBox="1"/>
          <p:nvPr/>
        </p:nvSpPr>
        <p:spPr>
          <a:xfrm>
            <a:off x="514275" y="3441700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(Fonte: Anuário ABLA 2014)</a:t>
            </a:r>
            <a:endParaRPr lang="pt-BR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CaixaDeTexto 5"/>
          <p:cNvSpPr txBox="1"/>
          <p:nvPr/>
        </p:nvSpPr>
        <p:spPr>
          <a:xfrm>
            <a:off x="514275" y="5830664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(Fonte: Anuário ABLA 2014)</a:t>
            </a:r>
            <a:endParaRPr lang="pt-BR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CaixaDeTexto 4"/>
          <p:cNvSpPr txBox="1"/>
          <p:nvPr/>
        </p:nvSpPr>
        <p:spPr>
          <a:xfrm>
            <a:off x="2441176" y="404664"/>
            <a:ext cx="424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D1D1D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NEGÓCIO</a:t>
            </a:r>
          </a:p>
        </p:txBody>
      </p:sp>
    </p:spTree>
    <p:extLst>
      <p:ext uri="{BB962C8B-B14F-4D97-AF65-F5344CB8AC3E}">
        <p14:creationId xmlns:p14="http://schemas.microsoft.com/office/powerpoint/2010/main" val="3158369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4"/>
          <p:cNvSpPr txBox="1"/>
          <p:nvPr/>
        </p:nvSpPr>
        <p:spPr>
          <a:xfrm>
            <a:off x="1619672" y="404664"/>
            <a:ext cx="5899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D1D1D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CONNECTVICE</a:t>
            </a:r>
          </a:p>
        </p:txBody>
      </p:sp>
      <p:sp>
        <p:nvSpPr>
          <p:cNvPr id="4" name="CaixaDeTexto 5"/>
          <p:cNvSpPr txBox="1"/>
          <p:nvPr/>
        </p:nvSpPr>
        <p:spPr>
          <a:xfrm>
            <a:off x="2483768" y="2303859"/>
            <a:ext cx="5396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Diagnóstico dos componentes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eletrônicos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5"/>
          <p:cNvSpPr txBox="1"/>
          <p:nvPr/>
        </p:nvSpPr>
        <p:spPr>
          <a:xfrm>
            <a:off x="2483768" y="4585898"/>
            <a:ext cx="6045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Ferramenta web para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acompanhamento do diagnóstico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1389300" cy="1419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1" y="4415621"/>
            <a:ext cx="369853" cy="14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6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4"/>
          <p:cNvSpPr txBox="1"/>
          <p:nvPr/>
        </p:nvSpPr>
        <p:spPr>
          <a:xfrm>
            <a:off x="2441176" y="404664"/>
            <a:ext cx="445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D1D1D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 CLIENTES</a:t>
            </a:r>
          </a:p>
        </p:txBody>
      </p:sp>
      <p:sp>
        <p:nvSpPr>
          <p:cNvPr id="4" name="CaixaDeTexto 5"/>
          <p:cNvSpPr txBox="1"/>
          <p:nvPr/>
        </p:nvSpPr>
        <p:spPr>
          <a:xfrm>
            <a:off x="539552" y="3231421"/>
            <a:ext cx="2496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Locadoras de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automóveis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864" y="1844824"/>
            <a:ext cx="0" cy="3816424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578772" y="2061906"/>
            <a:ext cx="3549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Garantir o funcionamento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Dos veículos fora do pátio</a:t>
            </a:r>
          </a:p>
        </p:txBody>
      </p:sp>
      <p:sp>
        <p:nvSpPr>
          <p:cNvPr id="7" name="CaixaDeTexto 5"/>
          <p:cNvSpPr txBox="1"/>
          <p:nvPr/>
        </p:nvSpPr>
        <p:spPr>
          <a:xfrm>
            <a:off x="4578772" y="3310384"/>
            <a:ext cx="329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Responder rapidamente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possíveis falhas</a:t>
            </a:r>
          </a:p>
        </p:txBody>
      </p:sp>
      <p:sp>
        <p:nvSpPr>
          <p:cNvPr id="8" name="CaixaDeTexto 5"/>
          <p:cNvSpPr txBox="1"/>
          <p:nvPr/>
        </p:nvSpPr>
        <p:spPr>
          <a:xfrm>
            <a:off x="4572000" y="4581128"/>
            <a:ext cx="4179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Reduzir dependência e custo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 manutenção programada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17" y="2130396"/>
            <a:ext cx="304115" cy="744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32" y="3310384"/>
            <a:ext cx="646659" cy="7463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07904" y="4361364"/>
            <a:ext cx="64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rgbClr val="D2D2D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$</a:t>
            </a:r>
            <a:endParaRPr lang="pt-BR" sz="8800" dirty="0">
              <a:solidFill>
                <a:srgbClr val="D2D2D2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20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4"/>
          <p:cNvSpPr txBox="1"/>
          <p:nvPr/>
        </p:nvSpPr>
        <p:spPr>
          <a:xfrm>
            <a:off x="2441176" y="404664"/>
            <a:ext cx="449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D1D1D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MERCADO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227542520"/>
              </p:ext>
            </p:extLst>
          </p:nvPr>
        </p:nvGraphicFramePr>
        <p:xfrm>
          <a:off x="470165" y="1556792"/>
          <a:ext cx="3942021" cy="262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CaixaDeTexto 5"/>
          <p:cNvSpPr txBox="1"/>
          <p:nvPr/>
        </p:nvSpPr>
        <p:spPr>
          <a:xfrm>
            <a:off x="4906763" y="1916832"/>
            <a:ext cx="3360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Crescimento anual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torno de 4%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66248"/>
              </p:ext>
            </p:extLst>
          </p:nvPr>
        </p:nvGraphicFramePr>
        <p:xfrm>
          <a:off x="499963" y="4365104"/>
          <a:ext cx="3928020" cy="156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04"/>
                <a:gridCol w="785604"/>
                <a:gridCol w="785604"/>
                <a:gridCol w="785604"/>
                <a:gridCol w="785604"/>
              </a:tblGrid>
              <a:tr h="223405">
                <a:tc>
                  <a:txBody>
                    <a:bodyPr/>
                    <a:lstStyle/>
                    <a:p>
                      <a:endParaRPr lang="pt-BR" sz="1100" b="0" dirty="0"/>
                    </a:p>
                  </a:txBody>
                  <a:tcPr marL="55086" marR="55086" marT="27543" marB="27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2010</a:t>
                      </a:r>
                      <a:endParaRPr lang="pt-BR" sz="1100" b="1" dirty="0"/>
                    </a:p>
                  </a:txBody>
                  <a:tcPr marL="55086" marR="55086" marT="27543" marB="27543">
                    <a:lnL>
                      <a:noFill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2011</a:t>
                      </a:r>
                      <a:endParaRPr lang="pt-BR" sz="1100" b="1" dirty="0"/>
                    </a:p>
                  </a:txBody>
                  <a:tcPr marL="55086" marR="55086" marT="27543" marB="27543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2012</a:t>
                      </a:r>
                      <a:endParaRPr lang="pt-BR" sz="1100" b="1" dirty="0"/>
                    </a:p>
                  </a:txBody>
                  <a:tcPr marL="55086" marR="55086" marT="27543" marB="27543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2013</a:t>
                      </a:r>
                      <a:endParaRPr lang="pt-BR" sz="1100" b="1" dirty="0"/>
                    </a:p>
                  </a:txBody>
                  <a:tcPr marL="55086" marR="55086" marT="27543" marB="27543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23405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ES</a:t>
                      </a:r>
                    </a:p>
                  </a:txBody>
                  <a:tcPr marL="55086" marR="55086" marT="27543" marB="2754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91</a:t>
                      </a:r>
                      <a:endParaRPr lang="pt-BR" sz="1100" b="0" dirty="0"/>
                    </a:p>
                  </a:txBody>
                  <a:tcPr marL="55086" marR="55086" marT="27543" marB="27543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108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105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112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405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MG</a:t>
                      </a:r>
                      <a:endParaRPr lang="pt-BR" sz="1100" b="1" dirty="0"/>
                    </a:p>
                  </a:txBody>
                  <a:tcPr marL="55086" marR="55086" marT="27543" marB="2754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219</a:t>
                      </a:r>
                      <a:endParaRPr lang="pt-BR" sz="1100" b="0" dirty="0"/>
                    </a:p>
                  </a:txBody>
                  <a:tcPr marL="55086" marR="55086" marT="27543" marB="27543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225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300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350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405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RJ</a:t>
                      </a:r>
                      <a:endParaRPr lang="pt-BR" sz="1100" b="1" dirty="0"/>
                    </a:p>
                  </a:txBody>
                  <a:tcPr marL="55086" marR="55086" marT="27543" marB="2754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119</a:t>
                      </a:r>
                      <a:endParaRPr lang="pt-BR" sz="1100" b="0" dirty="0"/>
                    </a:p>
                  </a:txBody>
                  <a:tcPr marL="55086" marR="55086" marT="27543" marB="27543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125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138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230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405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SP</a:t>
                      </a:r>
                      <a:endParaRPr lang="pt-BR" sz="1100" b="1" dirty="0"/>
                    </a:p>
                  </a:txBody>
                  <a:tcPr marL="55086" marR="55086" marT="27543" marB="2754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225</a:t>
                      </a:r>
                      <a:endParaRPr lang="pt-BR" sz="1100" b="0" dirty="0"/>
                    </a:p>
                  </a:txBody>
                  <a:tcPr marL="55086" marR="55086" marT="27543" marB="27543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216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256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410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405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SP interior</a:t>
                      </a:r>
                      <a:endParaRPr lang="pt-BR" sz="1100" b="1" dirty="0"/>
                    </a:p>
                  </a:txBody>
                  <a:tcPr marL="55086" marR="55086" marT="27543" marB="2754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179</a:t>
                      </a:r>
                      <a:endParaRPr lang="pt-BR" sz="1100" b="0" dirty="0"/>
                    </a:p>
                  </a:txBody>
                  <a:tcPr marL="55086" marR="55086" marT="27543" marB="27543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161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196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/>
                        <a:t>220</a:t>
                      </a:r>
                      <a:endParaRPr lang="pt-BR" sz="1100" b="0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405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Total</a:t>
                      </a:r>
                      <a:endParaRPr lang="pt-BR" sz="1100" b="1" dirty="0"/>
                    </a:p>
                  </a:txBody>
                  <a:tcPr marL="55086" marR="55086" marT="27543" marB="2754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833</a:t>
                      </a:r>
                      <a:endParaRPr lang="pt-BR" sz="1100" b="1" dirty="0"/>
                    </a:p>
                  </a:txBody>
                  <a:tcPr marL="55086" marR="55086" marT="27543" marB="27543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835</a:t>
                      </a:r>
                      <a:endParaRPr lang="pt-BR" sz="1100" b="1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995</a:t>
                      </a:r>
                      <a:endParaRPr lang="pt-BR" sz="1100" b="1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1322</a:t>
                      </a:r>
                      <a:endParaRPr lang="pt-BR" sz="1100" b="1" dirty="0"/>
                    </a:p>
                  </a:txBody>
                  <a:tcPr marL="55086" marR="55086" marT="27543" marB="27543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CaixaDeTexto 5"/>
          <p:cNvSpPr txBox="1"/>
          <p:nvPr/>
        </p:nvSpPr>
        <p:spPr>
          <a:xfrm>
            <a:off x="514275" y="3441700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(Fonte: Anuário ABLA 2014)</a:t>
            </a:r>
            <a:endParaRPr lang="pt-BR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9672" y="3933056"/>
            <a:ext cx="1870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Pontos de locação</a:t>
            </a:r>
            <a:endParaRPr lang="pt-BR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CaixaDeTexto 5"/>
          <p:cNvSpPr txBox="1"/>
          <p:nvPr/>
        </p:nvSpPr>
        <p:spPr>
          <a:xfrm>
            <a:off x="518899" y="5954429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(Fonte: Anuário ABLA 2014)</a:t>
            </a:r>
            <a:endParaRPr lang="pt-BR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CaixaDeTexto 5"/>
          <p:cNvSpPr txBox="1"/>
          <p:nvPr/>
        </p:nvSpPr>
        <p:spPr>
          <a:xfrm>
            <a:off x="4906763" y="4509120"/>
            <a:ext cx="3601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São Paulo registra o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maior crescimento</a:t>
            </a:r>
          </a:p>
        </p:txBody>
      </p:sp>
    </p:spTree>
    <p:extLst>
      <p:ext uri="{BB962C8B-B14F-4D97-AF65-F5344CB8AC3E}">
        <p14:creationId xmlns:p14="http://schemas.microsoft.com/office/powerpoint/2010/main" val="2407006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4"/>
          <p:cNvSpPr txBox="1"/>
          <p:nvPr/>
        </p:nvSpPr>
        <p:spPr>
          <a:xfrm>
            <a:off x="1979712" y="404664"/>
            <a:ext cx="5341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D1D1D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 QUE NÓS?</a:t>
            </a:r>
          </a:p>
        </p:txBody>
      </p:sp>
      <p:sp>
        <p:nvSpPr>
          <p:cNvPr id="4" name="CaixaDeTexto 5"/>
          <p:cNvSpPr txBox="1"/>
          <p:nvPr/>
        </p:nvSpPr>
        <p:spPr>
          <a:xfrm>
            <a:off x="1823922" y="1692099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Hoje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5"/>
          <p:cNvSpPr txBox="1"/>
          <p:nvPr/>
        </p:nvSpPr>
        <p:spPr>
          <a:xfrm>
            <a:off x="6156176" y="1692098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Amanhã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1520" y="2276873"/>
            <a:ext cx="3599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Adaptado às necessidades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pequenos e médios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locadores</a:t>
            </a:r>
          </a:p>
        </p:txBody>
      </p:sp>
      <p:sp>
        <p:nvSpPr>
          <p:cNvPr id="7" name="CaixaDeTexto 5"/>
          <p:cNvSpPr txBox="1"/>
          <p:nvPr/>
        </p:nvSpPr>
        <p:spPr>
          <a:xfrm>
            <a:off x="5169528" y="2276872"/>
            <a:ext cx="3659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Planejamento da demanda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 base em histórico</a:t>
            </a:r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consumo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0" y="4039323"/>
            <a:ext cx="1224136" cy="782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39" y="4100956"/>
            <a:ext cx="3038232" cy="1943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99" y="3789040"/>
            <a:ext cx="778352" cy="4977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89040"/>
            <a:ext cx="2300071" cy="22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77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844824"/>
            <a:ext cx="6349206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1012</TotalTime>
  <Words>197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Black</vt:lpstr>
      <vt:lpstr>Segoe UI Light</vt:lpstr>
      <vt:lpstr>Segoe UI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Nestlé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Souza,Henrique,SAO PAULO,Infrastructure Globe Brazil</dc:creator>
  <cp:lastModifiedBy>Henrique Freitas Souza</cp:lastModifiedBy>
  <cp:revision>71</cp:revision>
  <dcterms:created xsi:type="dcterms:W3CDTF">2015-06-03T15:58:53Z</dcterms:created>
  <dcterms:modified xsi:type="dcterms:W3CDTF">2015-11-26T01:14:39Z</dcterms:modified>
</cp:coreProperties>
</file>