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73" r:id="rId5"/>
    <p:sldId id="258" r:id="rId6"/>
    <p:sldId id="265" r:id="rId7"/>
    <p:sldId id="264" r:id="rId8"/>
    <p:sldId id="259" r:id="rId9"/>
    <p:sldId id="261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C340"/>
    <a:srgbClr val="64CCE9"/>
    <a:srgbClr val="626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F501B3-BBF8-4779-AA65-D34AFFD04A0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D5BF0A8-CEA7-49B7-96D8-21AA2DC19600}">
      <dgm:prSet phldrT="[Texto]"/>
      <dgm:spPr/>
      <dgm:t>
        <a:bodyPr/>
        <a:lstStyle/>
        <a:p>
          <a:r>
            <a:rPr lang="pt-BR" dirty="0" smtClean="0"/>
            <a:t>Gestor e colaborador definem metas individuais</a:t>
          </a:r>
          <a:endParaRPr lang="pt-BR" dirty="0"/>
        </a:p>
      </dgm:t>
    </dgm:pt>
    <dgm:pt modelId="{6C045DDB-2BDF-4816-AD5D-78A1441E2677}" type="parTrans" cxnId="{6818DF74-3621-4D82-9C5C-E7671A935547}">
      <dgm:prSet/>
      <dgm:spPr/>
      <dgm:t>
        <a:bodyPr/>
        <a:lstStyle/>
        <a:p>
          <a:endParaRPr lang="pt-BR"/>
        </a:p>
      </dgm:t>
    </dgm:pt>
    <dgm:pt modelId="{FE5ACAC5-09A0-4B7F-95BF-CE2B91B8ABE4}" type="sibTrans" cxnId="{6818DF74-3621-4D82-9C5C-E7671A935547}">
      <dgm:prSet/>
      <dgm:spPr/>
      <dgm:t>
        <a:bodyPr/>
        <a:lstStyle/>
        <a:p>
          <a:endParaRPr lang="pt-BR"/>
        </a:p>
      </dgm:t>
    </dgm:pt>
    <dgm:pt modelId="{7C6F20FB-DD15-4975-9B15-EB45F1C89E50}">
      <dgm:prSet phldrT="[Texto]"/>
      <dgm:spPr/>
      <dgm:t>
        <a:bodyPr/>
        <a:lstStyle/>
        <a:p>
          <a:r>
            <a:rPr lang="pt-BR" dirty="0" smtClean="0"/>
            <a:t>Anualmente o plano de carreira é revisado</a:t>
          </a:r>
          <a:endParaRPr lang="pt-BR" dirty="0"/>
        </a:p>
      </dgm:t>
    </dgm:pt>
    <dgm:pt modelId="{BB1FD95A-75B2-4C2C-B97F-C3F3522D5434}" type="parTrans" cxnId="{76CF4584-B4E3-408E-8884-EF4AD6008688}">
      <dgm:prSet/>
      <dgm:spPr/>
      <dgm:t>
        <a:bodyPr/>
        <a:lstStyle/>
        <a:p>
          <a:endParaRPr lang="pt-BR"/>
        </a:p>
      </dgm:t>
    </dgm:pt>
    <dgm:pt modelId="{F87DD233-A84A-482A-ACDB-A82C104AAA94}" type="sibTrans" cxnId="{76CF4584-B4E3-408E-8884-EF4AD6008688}">
      <dgm:prSet/>
      <dgm:spPr/>
      <dgm:t>
        <a:bodyPr/>
        <a:lstStyle/>
        <a:p>
          <a:endParaRPr lang="pt-BR"/>
        </a:p>
      </dgm:t>
    </dgm:pt>
    <dgm:pt modelId="{64C708E4-C69B-420B-A4A3-1A9A118317F8}">
      <dgm:prSet phldrT="[Texto]"/>
      <dgm:spPr/>
      <dgm:t>
        <a:bodyPr/>
        <a:lstStyle/>
        <a:p>
          <a:r>
            <a:rPr lang="pt-BR" dirty="0" smtClean="0"/>
            <a:t>Metas cumpridas são pontuadas</a:t>
          </a:r>
          <a:endParaRPr lang="pt-BR" dirty="0"/>
        </a:p>
      </dgm:t>
    </dgm:pt>
    <dgm:pt modelId="{C5068008-5DB8-4673-A26A-8140BC02536F}" type="parTrans" cxnId="{CA4F5CF6-0023-48B3-B0FE-D899E5646621}">
      <dgm:prSet/>
      <dgm:spPr/>
      <dgm:t>
        <a:bodyPr/>
        <a:lstStyle/>
        <a:p>
          <a:endParaRPr lang="pt-BR"/>
        </a:p>
      </dgm:t>
    </dgm:pt>
    <dgm:pt modelId="{E4EDD4A1-CCFF-4C4A-9949-E6E6F69B0BAD}" type="sibTrans" cxnId="{CA4F5CF6-0023-48B3-B0FE-D899E5646621}">
      <dgm:prSet/>
      <dgm:spPr/>
      <dgm:t>
        <a:bodyPr/>
        <a:lstStyle/>
        <a:p>
          <a:endParaRPr lang="pt-BR"/>
        </a:p>
      </dgm:t>
    </dgm:pt>
    <dgm:pt modelId="{BC93452B-6A01-4872-AF9C-CD5C23A3FF3B}">
      <dgm:prSet phldrT="[Texto]"/>
      <dgm:spPr/>
      <dgm:t>
        <a:bodyPr/>
        <a:lstStyle/>
        <a:p>
          <a:r>
            <a:rPr lang="pt-BR" dirty="0" smtClean="0"/>
            <a:t>O colaborador é recompensado de acordo</a:t>
          </a:r>
          <a:endParaRPr lang="pt-BR" dirty="0"/>
        </a:p>
      </dgm:t>
    </dgm:pt>
    <dgm:pt modelId="{ECD32970-B4DE-4619-8253-BC297833F1DB}" type="parTrans" cxnId="{EC9AB071-D297-489C-AF15-39418898E42F}">
      <dgm:prSet/>
      <dgm:spPr/>
      <dgm:t>
        <a:bodyPr/>
        <a:lstStyle/>
        <a:p>
          <a:endParaRPr lang="pt-BR"/>
        </a:p>
      </dgm:t>
    </dgm:pt>
    <dgm:pt modelId="{AE25FF37-67DC-4EE6-A4E0-D6D435044ECD}" type="sibTrans" cxnId="{EC9AB071-D297-489C-AF15-39418898E42F}">
      <dgm:prSet/>
      <dgm:spPr/>
      <dgm:t>
        <a:bodyPr/>
        <a:lstStyle/>
        <a:p>
          <a:endParaRPr lang="pt-BR"/>
        </a:p>
      </dgm:t>
    </dgm:pt>
    <dgm:pt modelId="{AFE2625C-98F2-4587-9295-3979995E6955}" type="pres">
      <dgm:prSet presAssocID="{59F501B3-BBF8-4779-AA65-D34AFFD04A0E}" presName="Name0" presStyleCnt="0">
        <dgm:presLayoutVars>
          <dgm:dir/>
          <dgm:resizeHandles val="exact"/>
        </dgm:presLayoutVars>
      </dgm:prSet>
      <dgm:spPr/>
    </dgm:pt>
    <dgm:pt modelId="{7B51B19B-83A9-4E5D-9261-FE4D50FFE917}" type="pres">
      <dgm:prSet presAssocID="{9D5BF0A8-CEA7-49B7-96D8-21AA2DC1960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B417107-5BE3-4FE7-AFFF-FFE840D37148}" type="pres">
      <dgm:prSet presAssocID="{FE5ACAC5-09A0-4B7F-95BF-CE2B91B8ABE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89D19BF-1ADA-403A-BE2C-D126C876E4FC}" type="pres">
      <dgm:prSet presAssocID="{FE5ACAC5-09A0-4B7F-95BF-CE2B91B8ABE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F41010A-84B9-40DE-BBC1-2D0C6B75BC0A}" type="pres">
      <dgm:prSet presAssocID="{7C6F20FB-DD15-4975-9B15-EB45F1C89E5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5F621F-5B26-4D37-8295-FB18878173A3}" type="pres">
      <dgm:prSet presAssocID="{F87DD233-A84A-482A-ACDB-A82C104AAA9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E26FE1E-05A4-4D82-A413-97D433EFC09F}" type="pres">
      <dgm:prSet presAssocID="{F87DD233-A84A-482A-ACDB-A82C104AAA9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FCC6D1E-EA26-4456-981F-F2575F90F05A}" type="pres">
      <dgm:prSet presAssocID="{64C708E4-C69B-420B-A4A3-1A9A118317F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5EE5DFC-1390-48ED-9ED2-8DFC67E6E6B9}" type="pres">
      <dgm:prSet presAssocID="{E4EDD4A1-CCFF-4C4A-9949-E6E6F69B0BA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B721741-49B6-4E2C-B14F-B224CCAEAE1E}" type="pres">
      <dgm:prSet presAssocID="{E4EDD4A1-CCFF-4C4A-9949-E6E6F69B0BAD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5D8AE3F3-20D4-4598-9FF4-935C124FEF63}" type="pres">
      <dgm:prSet presAssocID="{BC93452B-6A01-4872-AF9C-CD5C23A3FF3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CF4584-B4E3-408E-8884-EF4AD6008688}" srcId="{59F501B3-BBF8-4779-AA65-D34AFFD04A0E}" destId="{7C6F20FB-DD15-4975-9B15-EB45F1C89E50}" srcOrd="1" destOrd="0" parTransId="{BB1FD95A-75B2-4C2C-B97F-C3F3522D5434}" sibTransId="{F87DD233-A84A-482A-ACDB-A82C104AAA94}"/>
    <dgm:cxn modelId="{CA4F5CF6-0023-48B3-B0FE-D899E5646621}" srcId="{59F501B3-BBF8-4779-AA65-D34AFFD04A0E}" destId="{64C708E4-C69B-420B-A4A3-1A9A118317F8}" srcOrd="2" destOrd="0" parTransId="{C5068008-5DB8-4673-A26A-8140BC02536F}" sibTransId="{E4EDD4A1-CCFF-4C4A-9949-E6E6F69B0BAD}"/>
    <dgm:cxn modelId="{6818DF74-3621-4D82-9C5C-E7671A935547}" srcId="{59F501B3-BBF8-4779-AA65-D34AFFD04A0E}" destId="{9D5BF0A8-CEA7-49B7-96D8-21AA2DC19600}" srcOrd="0" destOrd="0" parTransId="{6C045DDB-2BDF-4816-AD5D-78A1441E2677}" sibTransId="{FE5ACAC5-09A0-4B7F-95BF-CE2B91B8ABE4}"/>
    <dgm:cxn modelId="{8CEA0018-1D85-4F7A-9CC3-EFCECE7785DB}" type="presOf" srcId="{64C708E4-C69B-420B-A4A3-1A9A118317F8}" destId="{4FCC6D1E-EA26-4456-981F-F2575F90F05A}" srcOrd="0" destOrd="0" presId="urn:microsoft.com/office/officeart/2005/8/layout/process1"/>
    <dgm:cxn modelId="{E6097319-25A1-418A-B284-522B9123C51C}" type="presOf" srcId="{59F501B3-BBF8-4779-AA65-D34AFFD04A0E}" destId="{AFE2625C-98F2-4587-9295-3979995E6955}" srcOrd="0" destOrd="0" presId="urn:microsoft.com/office/officeart/2005/8/layout/process1"/>
    <dgm:cxn modelId="{8135C36F-0A75-43F8-9A1F-C5031A83A94B}" type="presOf" srcId="{E4EDD4A1-CCFF-4C4A-9949-E6E6F69B0BAD}" destId="{C5EE5DFC-1390-48ED-9ED2-8DFC67E6E6B9}" srcOrd="0" destOrd="0" presId="urn:microsoft.com/office/officeart/2005/8/layout/process1"/>
    <dgm:cxn modelId="{6265A0D1-D26F-4719-959E-8F928E9B75CA}" type="presOf" srcId="{F87DD233-A84A-482A-ACDB-A82C104AAA94}" destId="{FE26FE1E-05A4-4D82-A413-97D433EFC09F}" srcOrd="1" destOrd="0" presId="urn:microsoft.com/office/officeart/2005/8/layout/process1"/>
    <dgm:cxn modelId="{D2FA80EB-8339-437D-A142-A7AC16FF7428}" type="presOf" srcId="{E4EDD4A1-CCFF-4C4A-9949-E6E6F69B0BAD}" destId="{DB721741-49B6-4E2C-B14F-B224CCAEAE1E}" srcOrd="1" destOrd="0" presId="urn:microsoft.com/office/officeart/2005/8/layout/process1"/>
    <dgm:cxn modelId="{AD3525F5-8ECB-4191-895F-727EF56D234B}" type="presOf" srcId="{FE5ACAC5-09A0-4B7F-95BF-CE2B91B8ABE4}" destId="{BB417107-5BE3-4FE7-AFFF-FFE840D37148}" srcOrd="0" destOrd="0" presId="urn:microsoft.com/office/officeart/2005/8/layout/process1"/>
    <dgm:cxn modelId="{CE8492F3-1639-4953-9E9F-CC6758FD5811}" type="presOf" srcId="{F87DD233-A84A-482A-ACDB-A82C104AAA94}" destId="{A05F621F-5B26-4D37-8295-FB18878173A3}" srcOrd="0" destOrd="0" presId="urn:microsoft.com/office/officeart/2005/8/layout/process1"/>
    <dgm:cxn modelId="{B06152E6-74F8-483C-A3DF-0CF3DD4A5F36}" type="presOf" srcId="{FE5ACAC5-09A0-4B7F-95BF-CE2B91B8ABE4}" destId="{989D19BF-1ADA-403A-BE2C-D126C876E4FC}" srcOrd="1" destOrd="0" presId="urn:microsoft.com/office/officeart/2005/8/layout/process1"/>
    <dgm:cxn modelId="{EC9AB071-D297-489C-AF15-39418898E42F}" srcId="{59F501B3-BBF8-4779-AA65-D34AFFD04A0E}" destId="{BC93452B-6A01-4872-AF9C-CD5C23A3FF3B}" srcOrd="3" destOrd="0" parTransId="{ECD32970-B4DE-4619-8253-BC297833F1DB}" sibTransId="{AE25FF37-67DC-4EE6-A4E0-D6D435044ECD}"/>
    <dgm:cxn modelId="{61A06D2F-9BD4-4435-BD80-DD3CAF47FC73}" type="presOf" srcId="{7C6F20FB-DD15-4975-9B15-EB45F1C89E50}" destId="{6F41010A-84B9-40DE-BBC1-2D0C6B75BC0A}" srcOrd="0" destOrd="0" presId="urn:microsoft.com/office/officeart/2005/8/layout/process1"/>
    <dgm:cxn modelId="{81EBC762-372E-422E-875F-E4850843E705}" type="presOf" srcId="{BC93452B-6A01-4872-AF9C-CD5C23A3FF3B}" destId="{5D8AE3F3-20D4-4598-9FF4-935C124FEF63}" srcOrd="0" destOrd="0" presId="urn:microsoft.com/office/officeart/2005/8/layout/process1"/>
    <dgm:cxn modelId="{47A2825D-A084-453C-844E-1CE6FA4F539F}" type="presOf" srcId="{9D5BF0A8-CEA7-49B7-96D8-21AA2DC19600}" destId="{7B51B19B-83A9-4E5D-9261-FE4D50FFE917}" srcOrd="0" destOrd="0" presId="urn:microsoft.com/office/officeart/2005/8/layout/process1"/>
    <dgm:cxn modelId="{D817564D-C119-4561-81E8-4E5FC15EA2EB}" type="presParOf" srcId="{AFE2625C-98F2-4587-9295-3979995E6955}" destId="{7B51B19B-83A9-4E5D-9261-FE4D50FFE917}" srcOrd="0" destOrd="0" presId="urn:microsoft.com/office/officeart/2005/8/layout/process1"/>
    <dgm:cxn modelId="{B66A95B9-0EEB-4D90-830E-56F37941ACFD}" type="presParOf" srcId="{AFE2625C-98F2-4587-9295-3979995E6955}" destId="{BB417107-5BE3-4FE7-AFFF-FFE840D37148}" srcOrd="1" destOrd="0" presId="urn:microsoft.com/office/officeart/2005/8/layout/process1"/>
    <dgm:cxn modelId="{509790EF-F4A0-4F32-8CB8-7712236DDFB9}" type="presParOf" srcId="{BB417107-5BE3-4FE7-AFFF-FFE840D37148}" destId="{989D19BF-1ADA-403A-BE2C-D126C876E4FC}" srcOrd="0" destOrd="0" presId="urn:microsoft.com/office/officeart/2005/8/layout/process1"/>
    <dgm:cxn modelId="{3FCA35B8-897D-4894-998F-210B3F6872B9}" type="presParOf" srcId="{AFE2625C-98F2-4587-9295-3979995E6955}" destId="{6F41010A-84B9-40DE-BBC1-2D0C6B75BC0A}" srcOrd="2" destOrd="0" presId="urn:microsoft.com/office/officeart/2005/8/layout/process1"/>
    <dgm:cxn modelId="{B2085DFA-067C-478D-B369-DDE916C12DC8}" type="presParOf" srcId="{AFE2625C-98F2-4587-9295-3979995E6955}" destId="{A05F621F-5B26-4D37-8295-FB18878173A3}" srcOrd="3" destOrd="0" presId="urn:microsoft.com/office/officeart/2005/8/layout/process1"/>
    <dgm:cxn modelId="{8FB61806-7538-43C2-ADB1-E714F07FB152}" type="presParOf" srcId="{A05F621F-5B26-4D37-8295-FB18878173A3}" destId="{FE26FE1E-05A4-4D82-A413-97D433EFC09F}" srcOrd="0" destOrd="0" presId="urn:microsoft.com/office/officeart/2005/8/layout/process1"/>
    <dgm:cxn modelId="{303C4F67-974F-410B-BFE4-0B9B52E42534}" type="presParOf" srcId="{AFE2625C-98F2-4587-9295-3979995E6955}" destId="{4FCC6D1E-EA26-4456-981F-F2575F90F05A}" srcOrd="4" destOrd="0" presId="urn:microsoft.com/office/officeart/2005/8/layout/process1"/>
    <dgm:cxn modelId="{E0AA3A8C-FBE4-4B6D-8A8B-1CF57075CC88}" type="presParOf" srcId="{AFE2625C-98F2-4587-9295-3979995E6955}" destId="{C5EE5DFC-1390-48ED-9ED2-8DFC67E6E6B9}" srcOrd="5" destOrd="0" presId="urn:microsoft.com/office/officeart/2005/8/layout/process1"/>
    <dgm:cxn modelId="{2FDBDED8-3076-44E5-B99A-8BF0313E5119}" type="presParOf" srcId="{C5EE5DFC-1390-48ED-9ED2-8DFC67E6E6B9}" destId="{DB721741-49B6-4E2C-B14F-B224CCAEAE1E}" srcOrd="0" destOrd="0" presId="urn:microsoft.com/office/officeart/2005/8/layout/process1"/>
    <dgm:cxn modelId="{26CF16A4-2520-40CC-BAE6-CAB88C66904C}" type="presParOf" srcId="{AFE2625C-98F2-4587-9295-3979995E6955}" destId="{5D8AE3F3-20D4-4598-9FF4-935C124FEF6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1B19B-83A9-4E5D-9261-FE4D50FFE917}">
      <dsp:nvSpPr>
        <dsp:cNvPr id="0" name=""/>
        <dsp:cNvSpPr/>
      </dsp:nvSpPr>
      <dsp:spPr>
        <a:xfrm>
          <a:off x="3571" y="2131015"/>
          <a:ext cx="1561703" cy="1156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Gestor e colaborador definem metas individuais</a:t>
          </a:r>
          <a:endParaRPr lang="pt-BR" sz="1700" kern="1200" dirty="0"/>
        </a:p>
      </dsp:txBody>
      <dsp:txXfrm>
        <a:off x="37448" y="2164892"/>
        <a:ext cx="1493949" cy="1088882"/>
      </dsp:txXfrm>
    </dsp:sp>
    <dsp:sp modelId="{BB417107-5BE3-4FE7-AFFF-FFE840D37148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1721445" y="2593142"/>
        <a:ext cx="231757" cy="232382"/>
      </dsp:txXfrm>
    </dsp:sp>
    <dsp:sp modelId="{6F41010A-84B9-40DE-BBC1-2D0C6B75BC0A}">
      <dsp:nvSpPr>
        <dsp:cNvPr id="0" name=""/>
        <dsp:cNvSpPr/>
      </dsp:nvSpPr>
      <dsp:spPr>
        <a:xfrm>
          <a:off x="2189956" y="2131015"/>
          <a:ext cx="1561703" cy="1156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Anualmente o plano de carreira é revisado</a:t>
          </a:r>
          <a:endParaRPr lang="pt-BR" sz="1700" kern="1200" dirty="0"/>
        </a:p>
      </dsp:txBody>
      <dsp:txXfrm>
        <a:off x="2223833" y="2164892"/>
        <a:ext cx="1493949" cy="1088882"/>
      </dsp:txXfrm>
    </dsp:sp>
    <dsp:sp modelId="{A05F621F-5B26-4D37-8295-FB18878173A3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3907829" y="2593142"/>
        <a:ext cx="231757" cy="232382"/>
      </dsp:txXfrm>
    </dsp:sp>
    <dsp:sp modelId="{4FCC6D1E-EA26-4456-981F-F2575F90F05A}">
      <dsp:nvSpPr>
        <dsp:cNvPr id="0" name=""/>
        <dsp:cNvSpPr/>
      </dsp:nvSpPr>
      <dsp:spPr>
        <a:xfrm>
          <a:off x="4376340" y="2131015"/>
          <a:ext cx="1561703" cy="1156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Metas cumpridas são pontuadas</a:t>
          </a:r>
          <a:endParaRPr lang="pt-BR" sz="1700" kern="1200" dirty="0"/>
        </a:p>
      </dsp:txBody>
      <dsp:txXfrm>
        <a:off x="4410217" y="2164892"/>
        <a:ext cx="1493949" cy="1088882"/>
      </dsp:txXfrm>
    </dsp:sp>
    <dsp:sp modelId="{C5EE5DFC-1390-48ED-9ED2-8DFC67E6E6B9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/>
        </a:p>
      </dsp:txBody>
      <dsp:txXfrm>
        <a:off x="6094214" y="2593142"/>
        <a:ext cx="231757" cy="232382"/>
      </dsp:txXfrm>
    </dsp:sp>
    <dsp:sp modelId="{5D8AE3F3-20D4-4598-9FF4-935C124FEF63}">
      <dsp:nvSpPr>
        <dsp:cNvPr id="0" name=""/>
        <dsp:cNvSpPr/>
      </dsp:nvSpPr>
      <dsp:spPr>
        <a:xfrm>
          <a:off x="6562724" y="2131015"/>
          <a:ext cx="1561703" cy="1156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O colaborador é recompensado de acordo</a:t>
          </a:r>
          <a:endParaRPr lang="pt-BR" sz="1700" kern="1200" dirty="0"/>
        </a:p>
      </dsp:txBody>
      <dsp:txXfrm>
        <a:off x="6596601" y="2164892"/>
        <a:ext cx="1493949" cy="1088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gradFill flip="none" rotWithShape="1">
          <a:gsLst>
            <a:gs pos="0">
              <a:srgbClr val="64CCE9"/>
            </a:gs>
            <a:gs pos="100000">
              <a:srgbClr val="6266A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8072-C0C6-4BAB-91B5-2F37C3B966C1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39A-8684-4BC4-A120-03312C6410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32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8072-C0C6-4BAB-91B5-2F37C3B966C1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39A-8684-4BC4-A120-03312C6410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8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8072-C0C6-4BAB-91B5-2F37C3B966C1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39A-8684-4BC4-A120-03312C6410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51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8072-C0C6-4BAB-91B5-2F37C3B966C1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39A-8684-4BC4-A120-03312C6410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89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8072-C0C6-4BAB-91B5-2F37C3B966C1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39A-8684-4BC4-A120-03312C6410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77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8072-C0C6-4BAB-91B5-2F37C3B966C1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39A-8684-4BC4-A120-03312C6410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1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8072-C0C6-4BAB-91B5-2F37C3B966C1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39A-8684-4BC4-A120-03312C6410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36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8072-C0C6-4BAB-91B5-2F37C3B966C1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39A-8684-4BC4-A120-03312C6410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67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8072-C0C6-4BAB-91B5-2F37C3B966C1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39A-8684-4BC4-A120-03312C6410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34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8072-C0C6-4BAB-91B5-2F37C3B966C1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39A-8684-4BC4-A120-03312C6410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22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8072-C0C6-4BAB-91B5-2F37C3B966C1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39A-8684-4BC4-A120-03312C6410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93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8072-C0C6-4BAB-91B5-2F37C3B966C1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A39A-8684-4BC4-A120-03312C6410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09237" y="3749593"/>
            <a:ext cx="5851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1000" dirty="0" smtClean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CONECTANDO PESSOAS E PROPÓSITOS DE VIDA</a:t>
            </a:r>
            <a:endParaRPr lang="pt-BR" sz="2000" kern="10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86" y="1769806"/>
            <a:ext cx="3748488" cy="26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75568" y="2756079"/>
            <a:ext cx="185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Formulário online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94704" y="3449392"/>
            <a:ext cx="301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Entrevistas rápidas (Guerrilha)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826580" y="308006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13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C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2952351" y="2705725"/>
            <a:ext cx="62872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 smtClean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A JORNADA</a:t>
            </a:r>
            <a:endParaRPr lang="pt-BR" sz="88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500681771"/>
              </p:ext>
            </p:extLst>
          </p:nvPr>
        </p:nvGraphicFramePr>
        <p:xfrm>
          <a:off x="2214880" y="29763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915508" y="4276578"/>
            <a:ext cx="472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Metas pessoais são definidas mas não há gestão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8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C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1827043" y="2705725"/>
            <a:ext cx="85379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 smtClean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A CONSTRUÇÃO</a:t>
            </a:r>
            <a:endParaRPr lang="pt-BR" sz="88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818898" y="1392700"/>
            <a:ext cx="3246666" cy="4220309"/>
            <a:chOff x="1339403" y="444916"/>
            <a:chExt cx="1738648" cy="1705856"/>
          </a:xfrm>
        </p:grpSpPr>
        <p:sp>
          <p:nvSpPr>
            <p:cNvPr id="5" name="Retângulo 4"/>
            <p:cNvSpPr/>
            <p:nvPr/>
          </p:nvSpPr>
          <p:spPr>
            <a:xfrm>
              <a:off x="1339403" y="444916"/>
              <a:ext cx="1738648" cy="1705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1532586" y="631065"/>
              <a:ext cx="1365160" cy="13522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H="1">
              <a:off x="1532586" y="631065"/>
              <a:ext cx="1365160" cy="13522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4544492" y="1392699"/>
            <a:ext cx="3246666" cy="4220309"/>
            <a:chOff x="1339403" y="444916"/>
            <a:chExt cx="1738648" cy="1705856"/>
          </a:xfrm>
        </p:grpSpPr>
        <p:sp>
          <p:nvSpPr>
            <p:cNvPr id="9" name="Retângulo 8"/>
            <p:cNvSpPr/>
            <p:nvPr/>
          </p:nvSpPr>
          <p:spPr>
            <a:xfrm>
              <a:off x="1339403" y="444916"/>
              <a:ext cx="1738648" cy="1705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1532586" y="631065"/>
              <a:ext cx="1365160" cy="13522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H="1">
              <a:off x="1532586" y="631065"/>
              <a:ext cx="1365160" cy="13522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11"/>
          <p:cNvGrpSpPr/>
          <p:nvPr/>
        </p:nvGrpSpPr>
        <p:grpSpPr>
          <a:xfrm>
            <a:off x="8270086" y="1392699"/>
            <a:ext cx="3246666" cy="4220309"/>
            <a:chOff x="1339403" y="444916"/>
            <a:chExt cx="1738648" cy="1705856"/>
          </a:xfrm>
        </p:grpSpPr>
        <p:sp>
          <p:nvSpPr>
            <p:cNvPr id="13" name="Retângulo 12"/>
            <p:cNvSpPr/>
            <p:nvPr/>
          </p:nvSpPr>
          <p:spPr>
            <a:xfrm>
              <a:off x="1339403" y="444916"/>
              <a:ext cx="1738648" cy="1705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1532586" y="631065"/>
              <a:ext cx="1365160" cy="13522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H="1">
              <a:off x="1532586" y="631065"/>
              <a:ext cx="1365160" cy="13522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ixaDeTexto 15"/>
          <p:cNvSpPr txBox="1"/>
          <p:nvPr/>
        </p:nvSpPr>
        <p:spPr>
          <a:xfrm>
            <a:off x="2044654" y="793101"/>
            <a:ext cx="79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Sketch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585070" y="793100"/>
            <a:ext cx="11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Wireframe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298641" y="793100"/>
            <a:ext cx="10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5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C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3156734" y="2705725"/>
            <a:ext cx="58785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 smtClean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OS TESTES</a:t>
            </a:r>
            <a:endParaRPr lang="pt-BR" sz="88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818898" y="1392700"/>
            <a:ext cx="3246666" cy="4220309"/>
            <a:chOff x="1339403" y="444916"/>
            <a:chExt cx="1738648" cy="1705856"/>
          </a:xfrm>
        </p:grpSpPr>
        <p:sp>
          <p:nvSpPr>
            <p:cNvPr id="5" name="Retângulo 4"/>
            <p:cNvSpPr/>
            <p:nvPr/>
          </p:nvSpPr>
          <p:spPr>
            <a:xfrm>
              <a:off x="1339403" y="444916"/>
              <a:ext cx="1738648" cy="1705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1532586" y="631065"/>
              <a:ext cx="1365160" cy="13522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H="1">
              <a:off x="1532586" y="631065"/>
              <a:ext cx="1365160" cy="13522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4544492" y="1392699"/>
            <a:ext cx="3246666" cy="4220309"/>
            <a:chOff x="1339403" y="444916"/>
            <a:chExt cx="1738648" cy="1705856"/>
          </a:xfrm>
        </p:grpSpPr>
        <p:sp>
          <p:nvSpPr>
            <p:cNvPr id="9" name="Retângulo 8"/>
            <p:cNvSpPr/>
            <p:nvPr/>
          </p:nvSpPr>
          <p:spPr>
            <a:xfrm>
              <a:off x="1339403" y="444916"/>
              <a:ext cx="1738648" cy="1705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1532586" y="631065"/>
              <a:ext cx="1365160" cy="13522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H="1">
              <a:off x="1532586" y="631065"/>
              <a:ext cx="1365160" cy="13522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11"/>
          <p:cNvGrpSpPr/>
          <p:nvPr/>
        </p:nvGrpSpPr>
        <p:grpSpPr>
          <a:xfrm>
            <a:off x="8270086" y="1392699"/>
            <a:ext cx="3246666" cy="4220309"/>
            <a:chOff x="1339403" y="444916"/>
            <a:chExt cx="1738648" cy="1705856"/>
          </a:xfrm>
        </p:grpSpPr>
        <p:sp>
          <p:nvSpPr>
            <p:cNvPr id="13" name="Retângulo 12"/>
            <p:cNvSpPr/>
            <p:nvPr/>
          </p:nvSpPr>
          <p:spPr>
            <a:xfrm>
              <a:off x="1339403" y="444916"/>
              <a:ext cx="1738648" cy="1705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1532586" y="631065"/>
              <a:ext cx="1365160" cy="13522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H="1">
              <a:off x="1532586" y="631065"/>
              <a:ext cx="1365160" cy="13522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25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C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1006722" y="2705725"/>
            <a:ext cx="101785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 smtClean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OS APRENDIZADOS</a:t>
            </a:r>
            <a:endParaRPr lang="pt-BR" sz="88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84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0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C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27423" y="2705725"/>
            <a:ext cx="69371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 smtClean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O CONTEXTO</a:t>
            </a:r>
            <a:endParaRPr lang="pt-BR" sz="88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25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29600" y="-6151"/>
            <a:ext cx="3962400" cy="472495"/>
          </a:xfrm>
          <a:prstGeom prst="rect">
            <a:avLst/>
          </a:prstGeom>
          <a:solidFill>
            <a:srgbClr val="83C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905575" y="2730358"/>
            <a:ext cx="77868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É o percentual de empregos que</a:t>
            </a:r>
          </a:p>
          <a:p>
            <a:r>
              <a:rPr lang="en-US" sz="32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deixarão</a:t>
            </a:r>
            <a:r>
              <a:rPr lang="en-US" sz="3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de </a:t>
            </a:r>
            <a:r>
              <a:rPr lang="en-US" sz="32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ser</a:t>
            </a:r>
            <a:r>
              <a:rPr lang="en-US" sz="3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executados</a:t>
            </a:r>
            <a:r>
              <a:rPr lang="en-US" sz="3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por</a:t>
            </a:r>
            <a:r>
              <a:rPr lang="en-US" sz="3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humanos</a:t>
            </a:r>
            <a:endParaRPr lang="en-US" sz="32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no </a:t>
            </a:r>
            <a:r>
              <a:rPr lang="en-US" sz="32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mundo</a:t>
            </a:r>
            <a:endParaRPr lang="pt-BR" sz="32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330365" y="36685"/>
            <a:ext cx="386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The Future of Jobs – Davos report 2015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771" y="2191749"/>
            <a:ext cx="3268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N%</a:t>
            </a:r>
            <a:endParaRPr lang="pt-BR" sz="166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97427" y="3566651"/>
            <a:ext cx="76530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Será a doença de N em cada 10 pessoas</a:t>
            </a:r>
          </a:p>
          <a:p>
            <a:pPr algn="ctr"/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em 2020, a maior do mundo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0883" y="2222955"/>
            <a:ext cx="65261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k" pitchFamily="2" charset="0"/>
                <a:ea typeface="Roboto Bk" pitchFamily="2" charset="0"/>
              </a:rPr>
              <a:t>DEPRESSÃO</a:t>
            </a:r>
            <a:endParaRPr lang="pt-BR" sz="8800" dirty="0">
              <a:solidFill>
                <a:schemeClr val="tx1">
                  <a:lumMod val="85000"/>
                  <a:lumOff val="15000"/>
                </a:schemeClr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29600" y="-6151"/>
            <a:ext cx="3962400" cy="4724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6"/>
          <p:cNvSpPr txBox="1"/>
          <p:nvPr/>
        </p:nvSpPr>
        <p:spPr>
          <a:xfrm>
            <a:off x="8330365" y="36685"/>
            <a:ext cx="386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The Future of Jobs – Davos report 2015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51987"/>
            <a:ext cx="12192000" cy="14060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44516" y="3029186"/>
            <a:ext cx="4451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É o significado de trabalho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para N% das </a:t>
            </a:r>
            <a:r>
              <a:rPr lang="en-US" sz="28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pessoas</a:t>
            </a:r>
            <a:endParaRPr lang="pt-BR" sz="28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975938" y="3029186"/>
            <a:ext cx="464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8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É o significado de propósito</a:t>
            </a:r>
            <a:endParaRPr lang="pt-BR" sz="28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730082" y="5635062"/>
            <a:ext cx="70048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A falta de propósito leva a depressão</a:t>
            </a:r>
          </a:p>
          <a:p>
            <a:pPr algn="ctr"/>
            <a:r>
              <a:rPr lang="pt-BR" sz="3200" dirty="0" smtClean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e a baixa qualidade de vida</a:t>
            </a:r>
            <a:endParaRPr lang="pt-BR" sz="32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516" y="1935038"/>
            <a:ext cx="43711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k" pitchFamily="2" charset="0"/>
                <a:ea typeface="Roboto Bk" pitchFamily="2" charset="0"/>
              </a:rPr>
              <a:t>PROPÓSITO</a:t>
            </a:r>
            <a:endParaRPr lang="pt-BR" sz="6000" dirty="0">
              <a:solidFill>
                <a:schemeClr val="tx1">
                  <a:lumMod val="85000"/>
                  <a:lumOff val="15000"/>
                </a:schemeClr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6335" y="1935038"/>
            <a:ext cx="5657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k" pitchFamily="2" charset="0"/>
                <a:ea typeface="Roboto Bk" pitchFamily="2" charset="0"/>
              </a:rPr>
              <a:t>CONTRIBUIÇÃO</a:t>
            </a:r>
            <a:endParaRPr lang="pt-BR" sz="6000" dirty="0">
              <a:solidFill>
                <a:schemeClr val="tx1">
                  <a:lumMod val="85000"/>
                  <a:lumOff val="15000"/>
                </a:schemeClr>
              </a:solidFill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0032" y="-6151"/>
            <a:ext cx="2791968" cy="472495"/>
          </a:xfrm>
          <a:prstGeom prst="rect">
            <a:avLst/>
          </a:prstGeom>
          <a:solidFill>
            <a:srgbClr val="83C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6"/>
          <p:cNvSpPr txBox="1"/>
          <p:nvPr/>
        </p:nvSpPr>
        <p:spPr>
          <a:xfrm>
            <a:off x="9502674" y="36685"/>
            <a:ext cx="268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Belarusian State University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C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2595683" y="2705725"/>
            <a:ext cx="70006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 smtClean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O PROCESSO</a:t>
            </a:r>
            <a:endParaRPr lang="pt-BR" sz="88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4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48" y="147483"/>
            <a:ext cx="8317432" cy="658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C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2262098" y="2705725"/>
            <a:ext cx="76678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 smtClean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AS PERSONAS</a:t>
            </a:r>
            <a:endParaRPr lang="pt-BR" sz="88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275009" y="1375265"/>
            <a:ext cx="2975020" cy="3477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060620" y="1465418"/>
            <a:ext cx="1334492" cy="13344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343955" y="173587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Larissa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23804" y="2105205"/>
            <a:ext cx="67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Caixa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483510" y="2890474"/>
            <a:ext cx="25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Quer crescer na empresa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483510" y="3431387"/>
            <a:ext cx="253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 acredita que a automação possa inutilizar a mão de obra humana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597759" y="1375265"/>
            <a:ext cx="2975020" cy="3477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383370" y="1465418"/>
            <a:ext cx="1334492" cy="13344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628958" y="1735873"/>
            <a:ext cx="91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Fabiana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470433" y="2105205"/>
            <a:ext cx="12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Vendedora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806260" y="2890474"/>
            <a:ext cx="25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Quer trocar de carreira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806260" y="3431387"/>
            <a:ext cx="2537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Acredita que empregos podem ser totalmente automatizados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7920509" y="1375265"/>
            <a:ext cx="2975020" cy="3477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8706120" y="1465418"/>
            <a:ext cx="1334492" cy="13344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9080497" y="173587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TBD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604065" y="2105205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Gerente de RH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129010" y="2890474"/>
            <a:ext cx="253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Quer focar seus esforços em desenvolver pessoas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8129010" y="3620414"/>
            <a:ext cx="2537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Acredita no potencial humano como diferencial para o sucesso das empresas.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198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Roboto Bk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Mova</dc:title>
  <dc:creator>Henrique</dc:creator>
  <cp:lastModifiedBy>Henrique</cp:lastModifiedBy>
  <cp:revision>21</cp:revision>
  <dcterms:created xsi:type="dcterms:W3CDTF">2017-03-21T19:01:10Z</dcterms:created>
  <dcterms:modified xsi:type="dcterms:W3CDTF">2017-03-22T23:50:00Z</dcterms:modified>
</cp:coreProperties>
</file>