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5" r:id="rId7"/>
    <p:sldId id="264" r:id="rId8"/>
    <p:sldId id="259" r:id="rId9"/>
    <p:sldId id="271" r:id="rId10"/>
    <p:sldId id="272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0" r:id="rId25"/>
    <p:sldId id="289" r:id="rId26"/>
    <p:sldId id="288" r:id="rId27"/>
    <p:sldId id="290" r:id="rId28"/>
    <p:sldId id="285" r:id="rId29"/>
    <p:sldId id="286" r:id="rId30"/>
    <p:sldId id="261" r:id="rId31"/>
    <p:sldId id="287" r:id="rId32"/>
    <p:sldId id="262" r:id="rId33"/>
    <p:sldId id="269" r:id="rId34"/>
    <p:sldId id="26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que Freitas Souza" initials="HFS" lastIdx="2" clrIdx="0">
    <p:extLst>
      <p:ext uri="{19B8F6BF-5375-455C-9EA6-DF929625EA0E}">
        <p15:presenceInfo xmlns:p15="http://schemas.microsoft.com/office/powerpoint/2012/main" userId="c3d60d08f36c38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227"/>
    <a:srgbClr val="4D4E4E"/>
    <a:srgbClr val="EC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0:17:12.769" idx="2">
    <p:pos x="2455" y="2793"/>
    <p:text>Apenas se a aula não foi realizada.</p:text>
    <p:extLst>
      <p:ext uri="{C676402C-5697-4E1C-873F-D02D1690AC5C}">
        <p15:threadingInfo xmlns:p15="http://schemas.microsoft.com/office/powerpoint/2012/main" timeZoneBias="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0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87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98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94715" y="167425"/>
            <a:ext cx="9221274" cy="633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41668" y="167425"/>
            <a:ext cx="2653047" cy="633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3" y="375223"/>
            <a:ext cx="1442215" cy="197046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25110" y="245045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Logado como: Henrique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9506" y="2450457"/>
            <a:ext cx="1970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89505" y="2758234"/>
            <a:ext cx="1970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27744" y="6553200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Henrique Freitas - 2016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3676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5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9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0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6674-6B59-42E4-8122-F535611034D4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1ED5-6246-4E1D-8F48-DEC7A0A5C7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8.xml"/><Relationship Id="rId5" Type="http://schemas.openxmlformats.org/officeDocument/2006/relationships/slide" Target="slide1.xml"/><Relationship Id="rId10" Type="http://schemas.openxmlformats.org/officeDocument/2006/relationships/slide" Target="slide12.xml"/><Relationship Id="rId4" Type="http://schemas.openxmlformats.org/officeDocument/2006/relationships/slide" Target="slide32.xml"/><Relationship Id="rId9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8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2.xml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2.xml"/><Relationship Id="rId4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2.xml"/><Relationship Id="rId4" Type="http://schemas.openxmlformats.org/officeDocument/2006/relationships/slide" Target="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8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1.xml"/><Relationship Id="rId4" Type="http://schemas.openxmlformats.org/officeDocument/2006/relationships/slide" Target="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1.xml"/><Relationship Id="rId4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4.xml"/><Relationship Id="rId7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.xml"/><Relationship Id="rId4" Type="http://schemas.openxmlformats.org/officeDocument/2006/relationships/slide" Target="slide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2.xml"/><Relationship Id="rId4" Type="http://schemas.openxmlformats.org/officeDocument/2006/relationships/slide" Target="slide24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833353" y="1416677"/>
            <a:ext cx="6156103" cy="404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3902302" y="382502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E-mail: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0318" y="43017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8214" y="3825026"/>
            <a:ext cx="3039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868214" y="4301750"/>
            <a:ext cx="3039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5460641" y="4785255"/>
            <a:ext cx="92728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77" y="1740385"/>
            <a:ext cx="1442215" cy="1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01637" y="30909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Aula</a:t>
            </a:r>
            <a:endParaRPr lang="pt-B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1637" y="2182662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Horário: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2910190" y="2604884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Local: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2901637" y="3066921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Conteúdo: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2900163" y="3516802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Material de apoio: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2905773" y="128811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 ou grupo: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2900163" y="3972605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Realizada:</a:t>
            </a:r>
            <a:endParaRPr lang="pt-BR" dirty="0"/>
          </a:p>
        </p:txBody>
      </p:sp>
      <p:sp>
        <p:nvSpPr>
          <p:cNvPr id="29" name="Rectangle 28">
            <a:hlinkClick r:id="rId6" action="ppaction://hlinksldjump"/>
          </p:cNvPr>
          <p:cNvSpPr/>
          <p:nvPr/>
        </p:nvSpPr>
        <p:spPr>
          <a:xfrm>
            <a:off x="7026485" y="4573112"/>
            <a:ext cx="1055544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3962" y="845012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3962" y="1295959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93962" y="1745324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93962" y="2194689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3962" y="2655375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3962" y="3112089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962" y="3552976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93962" y="4009690"/>
            <a:ext cx="6817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36" name="Rectangle 35">
            <a:hlinkClick r:id="rId6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50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Aulas</a:t>
            </a:r>
            <a:endParaRPr lang="pt-BR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901637" y="850005"/>
            <a:ext cx="880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as aulas dadas e as agendadas, agendar novas aulas, editar informações de aulas</a:t>
            </a:r>
          </a:p>
          <a:p>
            <a:r>
              <a:rPr lang="pt-BR" sz="1400" dirty="0" smtClean="0"/>
              <a:t>futuras, cadastrar e editar grupos para aulas em grupo, locais de aulas, material de apoio e plano de aulas.</a:t>
            </a:r>
            <a:endParaRPr lang="pt-B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1637" y="1966982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estudantes</a:t>
            </a:r>
            <a:endParaRPr lang="pt-BR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93599" y="233631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10800000">
            <a:off x="11642498" y="2120949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3000062" y="1467062"/>
            <a:ext cx="8780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Buscar aulas...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04699" y="2403402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Todas as aulas</a:t>
            </a:r>
            <a:endParaRPr lang="pt-BR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96661" y="277273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93599" y="2916625"/>
            <a:ext cx="1348593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Piloto</a:t>
            </a:r>
            <a:endParaRPr lang="pt-BR" sz="1200" dirty="0" smtClean="0"/>
          </a:p>
          <a:p>
            <a:r>
              <a:rPr lang="pt-BR" sz="1200" dirty="0" smtClean="0"/>
              <a:t>Data: 01/12/2015</a:t>
            </a:r>
            <a:endParaRPr lang="pt-BR" sz="1200" dirty="0"/>
          </a:p>
        </p:txBody>
      </p:sp>
      <p:sp>
        <p:nvSpPr>
          <p:cNvPr id="26" name="Rectangle 25"/>
          <p:cNvSpPr/>
          <p:nvPr/>
        </p:nvSpPr>
        <p:spPr>
          <a:xfrm>
            <a:off x="4461039" y="2916625"/>
            <a:ext cx="1925854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Introdução a música</a:t>
            </a:r>
            <a:endParaRPr lang="pt-BR" sz="1200" dirty="0" smtClean="0"/>
          </a:p>
          <a:p>
            <a:r>
              <a:rPr lang="pt-BR" sz="1200" dirty="0" smtClean="0"/>
              <a:t>Data: 08/12/2015</a:t>
            </a:r>
            <a:endParaRPr lang="pt-BR" sz="1200" dirty="0"/>
          </a:p>
        </p:txBody>
      </p:sp>
      <p:sp>
        <p:nvSpPr>
          <p:cNvPr id="27" name="Rectangle 26"/>
          <p:cNvSpPr/>
          <p:nvPr/>
        </p:nvSpPr>
        <p:spPr>
          <a:xfrm>
            <a:off x="6505740" y="2916625"/>
            <a:ext cx="1931615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Introdução ao violão</a:t>
            </a:r>
            <a:endParaRPr lang="pt-BR" sz="1200" dirty="0" smtClean="0"/>
          </a:p>
          <a:p>
            <a:r>
              <a:rPr lang="pt-BR" sz="1200" dirty="0" smtClean="0"/>
              <a:t>Data: 15/12/2015</a:t>
            </a:r>
            <a:endParaRPr lang="pt-BR" sz="1200" dirty="0"/>
          </a:p>
        </p:txBody>
      </p:sp>
      <p:sp>
        <p:nvSpPr>
          <p:cNvPr id="28" name="Rectangle 27"/>
          <p:cNvSpPr/>
          <p:nvPr/>
        </p:nvSpPr>
        <p:spPr>
          <a:xfrm>
            <a:off x="8543502" y="2914720"/>
            <a:ext cx="1362138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Dedilhados</a:t>
            </a:r>
            <a:endParaRPr lang="pt-BR" sz="1200" dirty="0" smtClean="0"/>
          </a:p>
          <a:p>
            <a:r>
              <a:rPr lang="pt-BR" sz="1200" dirty="0" smtClean="0"/>
              <a:t>Data: 22/12/2015</a:t>
            </a:r>
            <a:endParaRPr lang="pt-BR" sz="1200" dirty="0"/>
          </a:p>
        </p:txBody>
      </p:sp>
      <p:sp>
        <p:nvSpPr>
          <p:cNvPr id="29" name="Rectangle 28"/>
          <p:cNvSpPr/>
          <p:nvPr/>
        </p:nvSpPr>
        <p:spPr>
          <a:xfrm>
            <a:off x="2800351" y="180974"/>
            <a:ext cx="9213850" cy="632142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2518232" y="3794859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Locais</a:t>
            </a:r>
            <a:endParaRPr lang="pt-BR" sz="1200" dirty="0"/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2518232" y="4194356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Material de apoio</a:t>
            </a:r>
            <a:endParaRPr lang="pt-BR" sz="1200" dirty="0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2518232" y="4592260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Plano de aulas</a:t>
            </a:r>
            <a:endParaRPr lang="pt-BR" sz="1200" dirty="0"/>
          </a:p>
        </p:txBody>
      </p:sp>
      <p:sp>
        <p:nvSpPr>
          <p:cNvPr id="2" name="Rectangle 1">
            <a:hlinkClick r:id="rId10" action="ppaction://hlinksldjump"/>
          </p:cNvPr>
          <p:cNvSpPr/>
          <p:nvPr/>
        </p:nvSpPr>
        <p:spPr>
          <a:xfrm>
            <a:off x="251823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Grupos</a:t>
            </a:r>
            <a:endParaRPr lang="pt-BR" sz="1200" dirty="0"/>
          </a:p>
        </p:txBody>
      </p:sp>
      <p:sp>
        <p:nvSpPr>
          <p:cNvPr id="30" name="Rectangle 29">
            <a:hlinkClick r:id="rId11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309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Grupos</a:t>
            </a:r>
            <a:endParaRPr lang="pt-BR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4699" y="832312"/>
            <a:ext cx="15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grupos</a:t>
            </a:r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96661" y="12016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93599" y="1345535"/>
            <a:ext cx="1505832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Ana e Isabella</a:t>
            </a:r>
            <a:endParaRPr lang="pt-BR" sz="1200" dirty="0" smtClean="0"/>
          </a:p>
          <a:p>
            <a:r>
              <a:rPr lang="pt-BR" sz="1200" dirty="0" smtClean="0"/>
              <a:t>Descrição: Alunas do grupo de interessados do condomínio xpto.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4669998" y="1345535"/>
            <a:ext cx="18324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Ação comunitária</a:t>
            </a:r>
            <a:endParaRPr lang="pt-BR" sz="1200" dirty="0" smtClean="0"/>
          </a:p>
          <a:p>
            <a:r>
              <a:rPr lang="pt-BR" sz="1200" dirty="0" smtClean="0"/>
              <a:t>Descrição: Grupo dos alunos das aulas comunitárias aos finais de semana</a:t>
            </a:r>
            <a:endParaRPr lang="pt-BR" sz="1200" dirty="0"/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729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Grupo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2975185" y="2175463"/>
            <a:ext cx="80815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Editar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Estudantes: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037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Grupo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6886784" y="2232789"/>
            <a:ext cx="1029639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12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Estudantes: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371662" y="845012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1662" y="1295959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71662" y="1745324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244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106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Locais</a:t>
            </a:r>
            <a:endParaRPr lang="pt-BR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4699" y="832312"/>
            <a:ext cx="147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locais</a:t>
            </a:r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96661" y="12016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93598" y="1345535"/>
            <a:ext cx="22261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Condomínio XPTO</a:t>
            </a:r>
            <a:endParaRPr lang="pt-BR" sz="1200" dirty="0" smtClean="0"/>
          </a:p>
          <a:p>
            <a:r>
              <a:rPr lang="pt-BR" sz="1200" dirty="0" smtClean="0"/>
              <a:t>Tipo: Residencial</a:t>
            </a:r>
          </a:p>
          <a:p>
            <a:r>
              <a:rPr lang="pt-BR" sz="1200" dirty="0" smtClean="0"/>
              <a:t>Descrição: O condomínio conta com os recursos a, b e c para a realização das aulas.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5407377" y="1345535"/>
            <a:ext cx="4524023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Parque do Ibirapuera</a:t>
            </a:r>
            <a:endParaRPr lang="pt-BR" sz="1200" dirty="0" smtClean="0"/>
          </a:p>
          <a:p>
            <a:r>
              <a:rPr lang="pt-BR" sz="1200" dirty="0" smtClean="0"/>
              <a:t>Tipo: Parque</a:t>
            </a:r>
          </a:p>
          <a:p>
            <a:r>
              <a:rPr lang="pt-BR" sz="1200" dirty="0" smtClean="0"/>
              <a:t>Descrição: O parque propicia um local aberto e sem problemas com barulho para a realização das aulas. Os recursos e conectividade são limitados para trabalhar com conteúdo online.</a:t>
            </a:r>
            <a:endParaRPr lang="pt-BR" sz="1200" dirty="0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19" name="Rectangle 18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906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927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Local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2975185" y="2175463"/>
            <a:ext cx="80815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Editar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Tipo:</a:t>
            </a:r>
            <a:endParaRPr lang="pt-BR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359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927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Local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6886784" y="2232789"/>
            <a:ext cx="1029639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Tipo: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371662" y="845012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1662" y="1295959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71662" y="1745324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227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2907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Materiais de apoio</a:t>
            </a:r>
            <a:endParaRPr lang="pt-BR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4699" y="832312"/>
            <a:ext cx="269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materiais de apoio</a:t>
            </a:r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96661" y="12016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93598" y="1345535"/>
            <a:ext cx="22261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6" action="ppaction://hlinksldjump"/>
              </a:rPr>
              <a:t>Partitura – Soneto x</a:t>
            </a:r>
            <a:endParaRPr lang="pt-BR" sz="1200" dirty="0" smtClean="0"/>
          </a:p>
          <a:p>
            <a:r>
              <a:rPr lang="pt-BR" sz="1200" dirty="0" smtClean="0"/>
              <a:t>Descrição: Partitura completa do Soneto x para auxílio as aulas de introdução a partituras.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5407377" y="1345535"/>
            <a:ext cx="2365023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6" action="ppaction://hlinksldjump"/>
              </a:rPr>
              <a:t>Partitura – Moteto y</a:t>
            </a:r>
            <a:endParaRPr lang="pt-BR" sz="1200" dirty="0" smtClean="0"/>
          </a:p>
          <a:p>
            <a:r>
              <a:rPr lang="pt-BR" sz="1200" dirty="0" smtClean="0"/>
              <a:t>Descrição: Trecho do Moteto y para ser usado nos exercícios avançados de leitura de partituras.</a:t>
            </a:r>
            <a:endParaRPr lang="pt-BR" sz="1200" dirty="0"/>
          </a:p>
        </p:txBody>
      </p:sp>
      <p:sp>
        <p:nvSpPr>
          <p:cNvPr id="18" name="Rectangle 17"/>
          <p:cNvSpPr/>
          <p:nvPr/>
        </p:nvSpPr>
        <p:spPr>
          <a:xfrm>
            <a:off x="7960078" y="1345534"/>
            <a:ext cx="2517422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6" action="ppaction://hlinksldjump"/>
              </a:rPr>
              <a:t>Apostila – Cifras e tablaturas</a:t>
            </a:r>
            <a:endParaRPr lang="pt-BR" sz="1200" dirty="0" smtClean="0"/>
          </a:p>
          <a:p>
            <a:r>
              <a:rPr lang="pt-BR" sz="1200" dirty="0" smtClean="0"/>
              <a:t>Descrição: Apostila com conceitos introdutórios a leitura e escrita de cifras e tablaturas.</a:t>
            </a:r>
            <a:endParaRPr lang="pt-BR" sz="1200" dirty="0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02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276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Material de apoio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2975185" y="1696118"/>
            <a:ext cx="80815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Editar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02174" y="84501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Título: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2905773" y="1288115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4" name="Rectangle 23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748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26" name="Rectangle 25">
            <a:hlinkClick r:id="rId4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8" name="Rectangle 27">
            <a:hlinkClick r:id="rId6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29" name="Rectangle 28">
            <a:hlinkClick r:id="rId7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325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Bem vindo, Henrique</a:t>
            </a:r>
            <a:endParaRPr lang="pt-BR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901637" y="850005"/>
            <a:ext cx="9112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Utilize o menu lateral para acessar os módulos do sistema. Abaixo você encontra um resumo das tarefas agendadas para a </a:t>
            </a:r>
          </a:p>
          <a:p>
            <a:r>
              <a:rPr lang="pt-BR" sz="1400" dirty="0" smtClean="0"/>
              <a:t>semana.</a:t>
            </a:r>
            <a:endParaRPr lang="pt-B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911162" y="1381574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Segunda feira</a:t>
            </a:r>
            <a:endParaRPr lang="pt-BR" dirty="0"/>
          </a:p>
        </p:txBody>
      </p:sp>
      <p:grpSp>
        <p:nvGrpSpPr>
          <p:cNvPr id="67" name="Group 66"/>
          <p:cNvGrpSpPr/>
          <p:nvPr/>
        </p:nvGrpSpPr>
        <p:grpSpPr>
          <a:xfrm>
            <a:off x="3025462" y="1866037"/>
            <a:ext cx="2672291" cy="948840"/>
            <a:chOff x="2949262" y="2871777"/>
            <a:chExt cx="2672291" cy="948840"/>
          </a:xfrm>
        </p:grpSpPr>
        <p:sp>
          <p:nvSpPr>
            <p:cNvPr id="39" name="Rectangle 38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71678" y="2999051"/>
              <a:ext cx="1649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Aula: Pestanas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Horário: 10:00 às 11:20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Local: </a:t>
              </a:r>
              <a:r>
                <a:rPr lang="pt-BR" sz="1200" u="sng" dirty="0" smtClean="0">
                  <a:solidFill>
                    <a:schemeClr val="bg1"/>
                  </a:solidFill>
                </a:rPr>
                <a:t>Casa do Vitor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do Vitor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086152" y="1866037"/>
            <a:ext cx="2672291" cy="948840"/>
            <a:chOff x="6035352" y="2871777"/>
            <a:chExt cx="2672291" cy="948840"/>
          </a:xfrm>
        </p:grpSpPr>
        <p:sp>
          <p:nvSpPr>
            <p:cNvPr id="52" name="Rectangle 51"/>
            <p:cNvSpPr/>
            <p:nvPr/>
          </p:nvSpPr>
          <p:spPr>
            <a:xfrm>
              <a:off x="603535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57768" y="2999051"/>
              <a:ext cx="1649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Aula: Piloto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Horário: 14:00 às 15:20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Local: </a:t>
              </a:r>
              <a:r>
                <a:rPr lang="pt-BR" sz="1200" u="sng" dirty="0" smtClean="0">
                  <a:solidFill>
                    <a:schemeClr val="bg1"/>
                  </a:solidFill>
                </a:rPr>
                <a:t>Casa da Laura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17951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Laura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0126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9121443" y="1866037"/>
            <a:ext cx="2672291" cy="1414473"/>
            <a:chOff x="9121443" y="2871777"/>
            <a:chExt cx="2672291" cy="1414473"/>
          </a:xfrm>
        </p:grpSpPr>
        <p:sp>
          <p:nvSpPr>
            <p:cNvPr id="56" name="Rectangle 55"/>
            <p:cNvSpPr/>
            <p:nvPr/>
          </p:nvSpPr>
          <p:spPr>
            <a:xfrm>
              <a:off x="9121443" y="2871777"/>
              <a:ext cx="2672291" cy="1414473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143859" y="2999051"/>
              <a:ext cx="16498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Aula: Leitura inicial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de partituras – pauta,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clave e altura das notas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Horário: 16:00 às 17:20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Local: </a:t>
              </a:r>
              <a:r>
                <a:rPr lang="pt-BR" sz="1200" u="sng" dirty="0" smtClean="0">
                  <a:solidFill>
                    <a:schemeClr val="bg1"/>
                  </a:solidFill>
                </a:rPr>
                <a:t>Parque do </a:t>
              </a:r>
            </a:p>
            <a:p>
              <a:r>
                <a:rPr lang="pt-BR" sz="1200" u="sng" dirty="0" smtClean="0">
                  <a:solidFill>
                    <a:schemeClr val="bg1"/>
                  </a:solidFill>
                </a:rPr>
                <a:t>Iburapuera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9265606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do Igor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087358" y="2991828"/>
              <a:ext cx="0" cy="1172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914859" y="3326894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Quarta feira</a:t>
            </a:r>
            <a:endParaRPr lang="pt-BR" dirty="0"/>
          </a:p>
        </p:txBody>
      </p:sp>
      <p:grpSp>
        <p:nvGrpSpPr>
          <p:cNvPr id="71" name="Group 70"/>
          <p:cNvGrpSpPr/>
          <p:nvPr/>
        </p:nvGrpSpPr>
        <p:grpSpPr>
          <a:xfrm>
            <a:off x="3006299" y="3798657"/>
            <a:ext cx="2672291" cy="948840"/>
            <a:chOff x="2949262" y="2871777"/>
            <a:chExt cx="2672291" cy="948840"/>
          </a:xfrm>
        </p:grpSpPr>
        <p:sp>
          <p:nvSpPr>
            <p:cNvPr id="72" name="Rectangle 71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71678" y="2999051"/>
              <a:ext cx="1649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Aula: Piloto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Horário: 10:00 às 11:20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Local: </a:t>
              </a:r>
              <a:r>
                <a:rPr lang="pt-BR" sz="1200" u="sng" dirty="0" smtClean="0">
                  <a:solidFill>
                    <a:schemeClr val="bg1"/>
                  </a:solidFill>
                </a:rPr>
                <a:t>Casa da Ana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Ana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>
            <a:off x="3006299" y="1750906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06299" y="36874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276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Material de apoio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6886784" y="1772306"/>
            <a:ext cx="1029639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371662" y="845012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1662" y="1295959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507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Plano de aulas</a:t>
            </a:r>
            <a:endParaRPr lang="pt-BR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4699" y="832312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planos de aula</a:t>
            </a:r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96661" y="12016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93598" y="1345535"/>
            <a:ext cx="5339033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Aluno ou grupo: </a:t>
            </a:r>
            <a:r>
              <a:rPr lang="pt-BR" sz="1200" dirty="0" smtClean="0">
                <a:hlinkClick r:id="rId6" action="ppaction://hlinksldjump"/>
              </a:rPr>
              <a:t>Ana Paula</a:t>
            </a:r>
            <a:endParaRPr lang="pt-BR" sz="1200" dirty="0" smtClean="0"/>
          </a:p>
          <a:p>
            <a:r>
              <a:rPr lang="pt-BR" sz="1200" dirty="0" smtClean="0"/>
              <a:t>Descrição: Baseado nos objetivos da Ana, as aulas serão mais práticas do que teóricas, mas sem deixar a teoria de lado. Partes das aulas serão dedicadas ao ensino de história da música, com a execução de repertório baseado na época de estudo.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2993598" y="2514156"/>
            <a:ext cx="4739923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Aluno ou grupo: </a:t>
            </a:r>
            <a:r>
              <a:rPr lang="pt-BR" sz="1200" dirty="0" smtClean="0">
                <a:hlinkClick r:id="rId6" action="ppaction://hlinksldjump"/>
              </a:rPr>
              <a:t>Ação comunitária</a:t>
            </a:r>
            <a:endParaRPr lang="pt-BR" sz="1200" dirty="0" smtClean="0"/>
          </a:p>
          <a:p>
            <a:r>
              <a:rPr lang="pt-BR" sz="1200" dirty="0" smtClean="0"/>
              <a:t>Descrição: Para atingir os objetivos de capacitação do grupo da Ação comunitária, as aulas serão totalmente focadas em repertório para execução em locais públicos com agenda a ser definida pelos estudantes e coordenação do grupo. As músicas a serem estudadas serão nacionais.</a:t>
            </a:r>
            <a:endParaRPr lang="pt-BR" sz="1200" dirty="0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874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Plano de aula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2975185" y="1696118"/>
            <a:ext cx="80815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Editar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02174" y="8450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 ou grupo: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2905773" y="1288115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07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30909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Plano de aula</a:t>
            </a:r>
            <a:endParaRPr lang="pt-BR" sz="28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6886784" y="1772306"/>
            <a:ext cx="1029639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 ou grupo: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Descrição: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604884" y="845012"/>
            <a:ext cx="7231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04884" y="1295959"/>
            <a:ext cx="72315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164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1637" y="309092"/>
            <a:ext cx="196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Pagamentos</a:t>
            </a:r>
            <a:endParaRPr lang="pt-BR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1637" y="850005"/>
            <a:ext cx="7867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os pagamentos realizados por estudante e realizar novas cobranças.</a:t>
            </a:r>
            <a:endParaRPr lang="pt-B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1637" y="1796012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estudantes</a:t>
            </a:r>
            <a:endParaRPr lang="pt-BR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93599" y="21653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10800000">
            <a:off x="11642498" y="1949979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3000062" y="1296092"/>
            <a:ext cx="8780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Buscar pagamentos...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1637" y="309092"/>
            <a:ext cx="182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Pagamento</a:t>
            </a:r>
            <a:endParaRPr lang="pt-B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do vencimento: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do pagamento: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910109" y="216405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Valor:</a:t>
            </a:r>
            <a:endParaRPr lang="pt-BR" dirty="0"/>
          </a:p>
        </p:txBody>
      </p:sp>
      <p:sp>
        <p:nvSpPr>
          <p:cNvPr id="30" name="Rectangle 29">
            <a:hlinkClick r:id="rId2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31" name="Rectangle 30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32" name="Rectangle 31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33" name="Rectangle 32">
            <a:hlinkClick r:id="rId5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34" name="Rectangle 33">
            <a:hlinkClick r:id="rId6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35" name="Rectangle 34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575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01637" y="309092"/>
            <a:ext cx="196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Pagamentos</a:t>
            </a:r>
            <a:endParaRPr lang="pt-B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1637" y="850005"/>
            <a:ext cx="7867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os pagamentos realizados por estudante e realizar novas cobranças.</a:t>
            </a:r>
            <a:endParaRPr lang="pt-B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1637" y="1796012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estudantes</a:t>
            </a:r>
            <a:endParaRPr lang="pt-B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93599" y="216534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10800000">
            <a:off x="11642498" y="1949979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3000062" y="1296092"/>
            <a:ext cx="8780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Buscar pagamentos...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0351" y="180974"/>
            <a:ext cx="9213850" cy="632142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2518232" y="3794859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Nova cobrança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550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1637" y="309092"/>
            <a:ext cx="234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Nova cobrança</a:t>
            </a:r>
            <a:endParaRPr lang="pt-B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do vencimento:</a:t>
            </a:r>
            <a:endParaRPr lang="pt-BR" dirty="0"/>
          </a:p>
        </p:txBody>
      </p:sp>
      <p:sp>
        <p:nvSpPr>
          <p:cNvPr id="18" name="Rectangle 17">
            <a:hlinkClick r:id="rId2" action="ppaction://hlinksldjump"/>
          </p:cNvPr>
          <p:cNvSpPr/>
          <p:nvPr/>
        </p:nvSpPr>
        <p:spPr>
          <a:xfrm>
            <a:off x="6776807" y="2193728"/>
            <a:ext cx="1249594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48596" y="845012"/>
            <a:ext cx="67878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48596" y="1295959"/>
            <a:ext cx="67878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48596" y="1731218"/>
            <a:ext cx="67878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30" name="Rectangle 29">
            <a:hlinkClick r:id="rId5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32" name="Rectangle 31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084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1637" y="309092"/>
            <a:ext cx="184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Mensagens</a:t>
            </a:r>
            <a:endParaRPr lang="pt-BR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904699" y="1175475"/>
            <a:ext cx="20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mensagens</a:t>
            </a:r>
            <a:endParaRPr lang="pt-B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96661" y="1544807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93598" y="1688698"/>
            <a:ext cx="22261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2" action="ppaction://hlinksldjump"/>
              </a:rPr>
              <a:t>Indisponibilidade de aulas no dia 02/02/2016.</a:t>
            </a:r>
            <a:endParaRPr lang="pt-BR" sz="1200" dirty="0" smtClean="0"/>
          </a:p>
          <a:p>
            <a:r>
              <a:rPr lang="pt-BR" sz="1200" dirty="0" smtClean="0"/>
              <a:t>Destinatários: Vitor Stefano, Laura Flores</a:t>
            </a:r>
            <a:endParaRPr lang="pt-BR" sz="1200" dirty="0"/>
          </a:p>
        </p:txBody>
      </p:sp>
      <p:sp>
        <p:nvSpPr>
          <p:cNvPr id="20" name="Rectangle 19"/>
          <p:cNvSpPr/>
          <p:nvPr/>
        </p:nvSpPr>
        <p:spPr>
          <a:xfrm>
            <a:off x="5355798" y="1688698"/>
            <a:ext cx="22261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2" action="ppaction://hlinksldjump"/>
              </a:rPr>
              <a:t>Estudar para a próxima aula.</a:t>
            </a:r>
            <a:endParaRPr lang="pt-BR" sz="1200" dirty="0" smtClean="0"/>
          </a:p>
          <a:p>
            <a:r>
              <a:rPr lang="pt-BR" sz="1200" dirty="0" smtClean="0"/>
              <a:t>Destinatários: Igor Bertolucci</a:t>
            </a:r>
            <a:endParaRPr lang="pt-BR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1637" y="850005"/>
            <a:ext cx="652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e escrever mensagens para estudantes ou grupos.</a:t>
            </a:r>
            <a:endParaRPr lang="pt-BR" sz="1400" dirty="0"/>
          </a:p>
        </p:txBody>
      </p:sp>
      <p:sp>
        <p:nvSpPr>
          <p:cNvPr id="22" name="Rectangle 21"/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3" name="Rectangle 22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25" name="Rectangle 24">
            <a:hlinkClick r:id="rId5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26" name="Rectangle 25">
            <a:hlinkClick r:id="rId6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27" name="Rectangle 26">
            <a:hlinkClick r:id="rId7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901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1637" y="309092"/>
            <a:ext cx="180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Mensagem</a:t>
            </a:r>
            <a:endParaRPr lang="pt-BR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Destinatários:</a:t>
            </a:r>
            <a:endParaRPr lang="pt-BR" dirty="0"/>
          </a:p>
        </p:txBody>
      </p: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3" name="Rectangle 22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24" name="Rectangle 23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25" name="Rectangle 24">
            <a:hlinkClick r:id="rId5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26" name="Rectangle 25">
            <a:hlinkClick r:id="rId6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27" name="Rectangle 26">
            <a:hlinkClick r:id="rId7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80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06299" y="3706833"/>
            <a:ext cx="2672291" cy="948840"/>
            <a:chOff x="2949262" y="2871777"/>
            <a:chExt cx="2672291" cy="948840"/>
          </a:xfrm>
        </p:grpSpPr>
        <p:sp>
          <p:nvSpPr>
            <p:cNvPr id="34" name="Rectangle 33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71678" y="3099083"/>
              <a:ext cx="1432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</a:t>
              </a:r>
              <a:r>
                <a:rPr lang="pt-BR" sz="1200" dirty="0" smtClean="0">
                  <a:solidFill>
                    <a:schemeClr val="bg1"/>
                  </a:solidFill>
                  <a:hlinkClick r:id="rId2" action="ppaction://hlinksldjump"/>
                </a:rPr>
                <a:t>Ana Paula</a:t>
              </a:r>
              <a:endParaRPr lang="pt-BR" sz="1200" dirty="0" smtClean="0">
                <a:solidFill>
                  <a:schemeClr val="bg1"/>
                </a:solidFill>
              </a:endParaRP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Piloto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Ana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01637" y="30909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Estudantes</a:t>
            </a:r>
            <a:endParaRPr lang="pt-B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1637" y="850005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os estudantes matriculados em lista, editar informações de quaisquer estudantes e</a:t>
            </a:r>
          </a:p>
          <a:p>
            <a:r>
              <a:rPr lang="pt-BR" sz="1400" dirty="0" smtClean="0"/>
              <a:t>realizar novas matrículas.</a:t>
            </a:r>
            <a:endParaRPr lang="pt-BR" sz="14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1637" y="1932999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estudantes</a:t>
            </a:r>
            <a:endParaRPr lang="pt-BR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00062" y="2419543"/>
            <a:ext cx="2672291" cy="948840"/>
            <a:chOff x="2949262" y="2871777"/>
            <a:chExt cx="2672291" cy="948840"/>
          </a:xfrm>
        </p:grpSpPr>
        <p:sp>
          <p:nvSpPr>
            <p:cNvPr id="18" name="Rectangle 17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1678" y="3100651"/>
              <a:ext cx="1619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</a:t>
              </a:r>
              <a:r>
                <a:rPr lang="pt-BR" sz="1200" u="sng" dirty="0" smtClean="0">
                  <a:solidFill>
                    <a:srgbClr val="CF2227"/>
                  </a:solidFill>
                  <a:hlinkClick r:id="rId2" action="ppaction://hlinksldjump"/>
                </a:rPr>
                <a:t>Vitor Stefano</a:t>
              </a:r>
              <a:endParaRPr lang="pt-BR" sz="1200" u="sng" dirty="0" smtClean="0">
                <a:solidFill>
                  <a:srgbClr val="CF2227"/>
                </a:solidFill>
              </a:endParaRP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Pestanas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do Vitor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2993599" y="2302331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86152" y="2419543"/>
            <a:ext cx="2672291" cy="948840"/>
            <a:chOff x="6035352" y="2871777"/>
            <a:chExt cx="2672291" cy="948840"/>
          </a:xfrm>
        </p:grpSpPr>
        <p:sp>
          <p:nvSpPr>
            <p:cNvPr id="24" name="Rectangle 23"/>
            <p:cNvSpPr/>
            <p:nvPr/>
          </p:nvSpPr>
          <p:spPr>
            <a:xfrm>
              <a:off x="603535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57768" y="3087951"/>
              <a:ext cx="1432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</a:t>
              </a:r>
              <a:r>
                <a:rPr lang="pt-BR" sz="1200" dirty="0" smtClean="0">
                  <a:solidFill>
                    <a:schemeClr val="bg1"/>
                  </a:solidFill>
                  <a:hlinkClick r:id="rId2" action="ppaction://hlinksldjump"/>
                </a:rPr>
                <a:t>Laura Flores</a:t>
              </a:r>
              <a:endParaRPr lang="pt-BR" sz="1200" dirty="0" smtClean="0">
                <a:solidFill>
                  <a:schemeClr val="bg1"/>
                </a:solidFill>
              </a:endParaRP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Piloto</a:t>
              </a:r>
              <a:endParaRPr lang="pt-BR" sz="1200" u="sng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17951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Laura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0126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121443" y="2419543"/>
            <a:ext cx="2672291" cy="1414473"/>
            <a:chOff x="9121443" y="2871777"/>
            <a:chExt cx="2672291" cy="1414473"/>
          </a:xfrm>
        </p:grpSpPr>
        <p:sp>
          <p:nvSpPr>
            <p:cNvPr id="29" name="Rectangle 28"/>
            <p:cNvSpPr/>
            <p:nvPr/>
          </p:nvSpPr>
          <p:spPr>
            <a:xfrm>
              <a:off x="9121443" y="2871777"/>
              <a:ext cx="2672291" cy="1414473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43859" y="3075251"/>
              <a:ext cx="15495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</a:t>
              </a:r>
              <a:r>
                <a:rPr lang="pt-BR" sz="1200" dirty="0" smtClean="0">
                  <a:solidFill>
                    <a:schemeClr val="bg1"/>
                  </a:solidFill>
                  <a:hlinkClick r:id="rId2" action="ppaction://hlinksldjump"/>
                </a:rPr>
                <a:t>Igor Bertolucci</a:t>
              </a:r>
              <a:endParaRPr lang="pt-BR" sz="1200" dirty="0" smtClean="0">
                <a:solidFill>
                  <a:schemeClr val="bg1"/>
                </a:solidFill>
              </a:endParaRP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Leitura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Inicial de partituras –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pauta, clave e altura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das notas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9265606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do Igor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0087358" y="2991828"/>
              <a:ext cx="0" cy="1172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88522" y="3676668"/>
            <a:ext cx="2672291" cy="1242350"/>
            <a:chOff x="2949262" y="2871777"/>
            <a:chExt cx="2672291" cy="1242350"/>
          </a:xfrm>
        </p:grpSpPr>
        <p:sp>
          <p:nvSpPr>
            <p:cNvPr id="39" name="Rectangle 38"/>
            <p:cNvSpPr/>
            <p:nvPr/>
          </p:nvSpPr>
          <p:spPr>
            <a:xfrm>
              <a:off x="2949262" y="2871777"/>
              <a:ext cx="2672291" cy="124235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71678" y="3086383"/>
              <a:ext cx="15683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</a:t>
              </a:r>
              <a:r>
                <a:rPr lang="pt-BR" sz="1200" dirty="0" smtClean="0">
                  <a:solidFill>
                    <a:schemeClr val="bg1"/>
                  </a:solidFill>
                  <a:hlinkClick r:id="rId2" action="ppaction://hlinksldjump"/>
                </a:rPr>
                <a:t>Isabella Santos</a:t>
              </a:r>
              <a:endParaRPr lang="pt-BR" sz="1200" dirty="0" smtClean="0">
                <a:solidFill>
                  <a:schemeClr val="bg1"/>
                </a:solidFill>
              </a:endParaRP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Introdução a história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da música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Isabella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915177" y="2991828"/>
              <a:ext cx="0" cy="1007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121443" y="4164971"/>
            <a:ext cx="2672291" cy="948840"/>
            <a:chOff x="2949262" y="2871777"/>
            <a:chExt cx="2672291" cy="948840"/>
          </a:xfrm>
        </p:grpSpPr>
        <p:sp>
          <p:nvSpPr>
            <p:cNvPr id="51" name="Rectangle 50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1678" y="3035583"/>
              <a:ext cx="1500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</a:t>
              </a:r>
              <a:r>
                <a:rPr lang="pt-BR" sz="1200" dirty="0" smtClean="0">
                  <a:solidFill>
                    <a:schemeClr val="bg1"/>
                  </a:solidFill>
                  <a:hlinkClick r:id="rId2" action="ppaction://hlinksldjump"/>
                </a:rPr>
                <a:t>Sandra Flavia</a:t>
              </a:r>
              <a:endParaRPr lang="pt-BR" sz="1200" dirty="0" smtClean="0">
                <a:solidFill>
                  <a:schemeClr val="bg1"/>
                </a:solidFill>
              </a:endParaRP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Leitura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de cifras e tablaturas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Sandra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3000062" y="1467062"/>
            <a:ext cx="8780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Buscar estudantes...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812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01637" y="309092"/>
            <a:ext cx="1845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Mensagens</a:t>
            </a:r>
            <a:endParaRPr lang="pt-BR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4699" y="1175475"/>
            <a:ext cx="20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mensagens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996661" y="1544807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93598" y="1688698"/>
            <a:ext cx="22261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7" action="ppaction://hlinksldjump"/>
              </a:rPr>
              <a:t>Indisponibilidade de aulas no dia 02/02/2016.</a:t>
            </a:r>
            <a:endParaRPr lang="pt-BR" sz="1200" dirty="0" smtClean="0"/>
          </a:p>
          <a:p>
            <a:r>
              <a:rPr lang="pt-BR" sz="1200" dirty="0" smtClean="0"/>
              <a:t>Destinatários: Vitor Stefano, Laura Flores</a:t>
            </a:r>
            <a:endParaRPr lang="pt-BR" sz="1200" dirty="0"/>
          </a:p>
        </p:txBody>
      </p:sp>
      <p:sp>
        <p:nvSpPr>
          <p:cNvPr id="24" name="Rectangle 23"/>
          <p:cNvSpPr/>
          <p:nvPr/>
        </p:nvSpPr>
        <p:spPr>
          <a:xfrm>
            <a:off x="5355798" y="1688698"/>
            <a:ext cx="2226101" cy="1067465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Título: </a:t>
            </a:r>
            <a:r>
              <a:rPr lang="pt-BR" sz="1200" dirty="0" smtClean="0">
                <a:hlinkClick r:id="rId7" action="ppaction://hlinksldjump"/>
              </a:rPr>
              <a:t>Estudar para a próxima aula.</a:t>
            </a:r>
            <a:endParaRPr lang="pt-BR" sz="1200" dirty="0" smtClean="0"/>
          </a:p>
          <a:p>
            <a:r>
              <a:rPr lang="pt-BR" sz="1200" dirty="0" smtClean="0"/>
              <a:t>Destinatários: Igor Bertolucci</a:t>
            </a:r>
            <a:endParaRPr lang="pt-B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901637" y="850005"/>
            <a:ext cx="652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e escrever mensagens para estudantes ou grupos.</a:t>
            </a:r>
            <a:endParaRPr lang="pt-BR" sz="1400" dirty="0"/>
          </a:p>
        </p:txBody>
      </p:sp>
      <p:sp>
        <p:nvSpPr>
          <p:cNvPr id="26" name="Rectangle 25"/>
          <p:cNvSpPr/>
          <p:nvPr/>
        </p:nvSpPr>
        <p:spPr>
          <a:xfrm>
            <a:off x="2800351" y="180974"/>
            <a:ext cx="9213850" cy="632142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2518232" y="4194356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Nova mensagem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59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01637" y="309092"/>
            <a:ext cx="261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Nova mensagem</a:t>
            </a:r>
            <a:endParaRPr lang="pt-BR" sz="2800" dirty="0"/>
          </a:p>
        </p:txBody>
      </p:sp>
      <p:sp>
        <p:nvSpPr>
          <p:cNvPr id="18" name="Rectangle 17">
            <a:hlinkClick r:id="rId2" action="ppaction://hlinksldjump"/>
          </p:cNvPr>
          <p:cNvSpPr/>
          <p:nvPr/>
        </p:nvSpPr>
        <p:spPr>
          <a:xfrm>
            <a:off x="6886784" y="2232789"/>
            <a:ext cx="1029639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Enviar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2174" y="84501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2910190" y="1731789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2905773" y="1288115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Destinatários: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371662" y="845012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1662" y="1295959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71662" y="1745324"/>
            <a:ext cx="74647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29" name="Rectangle 28">
            <a:hlinkClick r:id="rId6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30" name="Rectangle 29">
            <a:hlinkClick r:id="rId7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23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01637" y="309092"/>
            <a:ext cx="93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Perfil</a:t>
            </a:r>
            <a:endParaRPr lang="pt-B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4832" y="17751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802848" y="22518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4794832" y="2728596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4802848" y="3672759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Logradouro: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9141491" y="367275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Número: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802848" y="4147947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Bairro: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9141491" y="414794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CEP: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4794832" y="462083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Cidade: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9141491" y="4620831"/>
            <a:ext cx="8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4756195" y="131312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pessoais</a:t>
            </a:r>
            <a:endParaRPr lang="pt-B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48157" y="1682457"/>
            <a:ext cx="6833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4345" y="3199120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36307" y="3568452"/>
            <a:ext cx="6845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52293" y="1371181"/>
            <a:ext cx="1545465" cy="1545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 do professor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1637" y="850005"/>
            <a:ext cx="888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Este módulo permite que você visualize e edite suas informações cadastradas, além de trocar a senha de uso do sistema.</a:t>
            </a:r>
            <a:endParaRPr lang="pt-BR" sz="1400" dirty="0"/>
          </a:p>
        </p:txBody>
      </p:sp>
      <p:sp>
        <p:nvSpPr>
          <p:cNvPr id="27" name="Rectangle 26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28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7" y="309092"/>
            <a:ext cx="93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Perfil</a:t>
            </a:r>
            <a:endParaRPr lang="pt-B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4832" y="177514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802848" y="22518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4794832" y="2728596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4802848" y="3672759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Logradouro: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9141491" y="3672758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Número: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4802848" y="4147947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Bairro: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9141491" y="414794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CEP: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4794832" y="462083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Cidade: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9141491" y="4620831"/>
            <a:ext cx="8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756195" y="131312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pessoais</a:t>
            </a:r>
            <a:endParaRPr lang="pt-BR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48157" y="1682457"/>
            <a:ext cx="6833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44345" y="3199120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836307" y="3568452"/>
            <a:ext cx="6845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52293" y="1371181"/>
            <a:ext cx="1545465" cy="1545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 do professor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1637" y="850005"/>
            <a:ext cx="888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Este módulo permite que você visualize e edite suas informações cadastradas, além de trocar a senha de uso do sistema.</a:t>
            </a:r>
            <a:endParaRPr lang="pt-BR" sz="1400" dirty="0"/>
          </a:p>
        </p:txBody>
      </p:sp>
      <p:sp>
        <p:nvSpPr>
          <p:cNvPr id="30" name="Rectangle 29"/>
          <p:cNvSpPr/>
          <p:nvPr/>
        </p:nvSpPr>
        <p:spPr>
          <a:xfrm>
            <a:off x="2800351" y="180974"/>
            <a:ext cx="9213850" cy="632142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2518232" y="4592260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Editar perfil</a:t>
            </a:r>
            <a:endParaRPr lang="pt-BR" sz="1200" dirty="0"/>
          </a:p>
        </p:txBody>
      </p:sp>
      <p:sp>
        <p:nvSpPr>
          <p:cNvPr id="31" name="Rectangle 30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137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9" name="Rectangle 8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0274" y="12943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2948290" y="177105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4344068" y="1294334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4344068" y="1771058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2940274" y="224778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2948290" y="3584137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Logradouro: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4344068" y="2247782"/>
            <a:ext cx="4366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4344068" y="3584138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8810933" y="3584136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Número: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9847242" y="3584137"/>
            <a:ext cx="1921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2948290" y="4059325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Bairro:</a:t>
            </a:r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4344068" y="4059326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TextBox 25"/>
          <p:cNvSpPr txBox="1"/>
          <p:nvPr/>
        </p:nvSpPr>
        <p:spPr>
          <a:xfrm>
            <a:off x="8810933" y="40593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CEP: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9847241" y="4059325"/>
            <a:ext cx="192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0274" y="453221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Cidade: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336052" y="4532211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8810933" y="4532209"/>
            <a:ext cx="8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9847241" y="4532210"/>
            <a:ext cx="192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2901637" y="83231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pessoais</a:t>
            </a:r>
            <a:endParaRPr lang="pt-B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93599" y="1201642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89787" y="3110498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981749" y="3479830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21112" y="2260371"/>
            <a:ext cx="66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Foto:</a:t>
            </a:r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9827045" y="2260372"/>
            <a:ext cx="195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11538513" y="4675979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6774482" y="5005096"/>
            <a:ext cx="1225668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1637" y="309092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Editar perfil</a:t>
            </a:r>
            <a:endParaRPr lang="pt-BR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940274" y="2698183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Nova senha: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4344068" y="2698184"/>
            <a:ext cx="2687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7259597" y="2709801"/>
            <a:ext cx="180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Confirmar senha:</a:t>
            </a:r>
            <a:endParaRPr lang="pt-BR" dirty="0"/>
          </a:p>
        </p:txBody>
      </p:sp>
      <p:sp>
        <p:nvSpPr>
          <p:cNvPr id="54" name="Rectangle 53"/>
          <p:cNvSpPr/>
          <p:nvPr/>
        </p:nvSpPr>
        <p:spPr>
          <a:xfrm>
            <a:off x="9085221" y="2711739"/>
            <a:ext cx="2695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Rectangle 38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126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1637" y="309092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Estudante</a:t>
            </a:r>
            <a:endParaRPr lang="pt-BR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56195" y="101691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pessoais</a:t>
            </a:r>
            <a:endParaRPr lang="pt-B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36307" y="1386242"/>
            <a:ext cx="6845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70103" y="1465793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36307" y="1835125"/>
            <a:ext cx="6845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52293" y="1074966"/>
            <a:ext cx="1545465" cy="1545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 do Aluno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1499877" y="1195495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11499876" y="1657257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770103" y="1914675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Aulas assistidas</a:t>
            </a:r>
            <a:endParaRPr lang="pt-BR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836307" y="2284007"/>
            <a:ext cx="6845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36307" y="2444321"/>
            <a:ext cx="1348593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Piloto</a:t>
            </a:r>
          </a:p>
          <a:p>
            <a:r>
              <a:rPr lang="pt-BR" sz="1200" dirty="0" smtClean="0"/>
              <a:t>Data: 01/12/2015</a:t>
            </a:r>
            <a:endParaRPr lang="pt-BR" sz="1200" dirty="0"/>
          </a:p>
        </p:txBody>
      </p:sp>
      <p:sp>
        <p:nvSpPr>
          <p:cNvPr id="42" name="Rectangle 41"/>
          <p:cNvSpPr/>
          <p:nvPr/>
        </p:nvSpPr>
        <p:spPr>
          <a:xfrm>
            <a:off x="6303747" y="2444321"/>
            <a:ext cx="1925854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Introdução a música</a:t>
            </a:r>
          </a:p>
          <a:p>
            <a:r>
              <a:rPr lang="pt-BR" sz="1200" dirty="0" smtClean="0"/>
              <a:t>Data: 08/12/2015</a:t>
            </a:r>
            <a:endParaRPr lang="pt-BR" sz="1200" dirty="0"/>
          </a:p>
        </p:txBody>
      </p:sp>
      <p:sp>
        <p:nvSpPr>
          <p:cNvPr id="43" name="Rectangle 42"/>
          <p:cNvSpPr/>
          <p:nvPr/>
        </p:nvSpPr>
        <p:spPr>
          <a:xfrm>
            <a:off x="8348448" y="2444321"/>
            <a:ext cx="1931615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Introdução ao violão</a:t>
            </a:r>
          </a:p>
          <a:p>
            <a:r>
              <a:rPr lang="pt-BR" sz="1200" dirty="0" smtClean="0"/>
              <a:t>Data: 15/12/2015</a:t>
            </a:r>
            <a:endParaRPr lang="pt-BR" sz="1200" dirty="0"/>
          </a:p>
        </p:txBody>
      </p:sp>
      <p:sp>
        <p:nvSpPr>
          <p:cNvPr id="44" name="Rectangle 43"/>
          <p:cNvSpPr/>
          <p:nvPr/>
        </p:nvSpPr>
        <p:spPr>
          <a:xfrm>
            <a:off x="10386210" y="2442416"/>
            <a:ext cx="1362138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Dedilhados</a:t>
            </a:r>
          </a:p>
          <a:p>
            <a:r>
              <a:rPr lang="pt-BR" sz="1200" dirty="0" smtClean="0"/>
              <a:t>Data: 22/12/2015</a:t>
            </a:r>
            <a:endParaRPr lang="pt-BR" sz="1200" dirty="0"/>
          </a:p>
        </p:txBody>
      </p:sp>
      <p:sp>
        <p:nvSpPr>
          <p:cNvPr id="45" name="Rectangle 44">
            <a:hlinkClick r:id="rId2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46" name="Rectangle 45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49" name="Rectangle 48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50" name="Rectangle 49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51" name="Rectangle 50">
            <a:hlinkClick r:id="rId6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52" name="Rectangle 51">
            <a:hlinkClick r:id="rId7" action="ppaction://hlinksldjump"/>
          </p:cNvPr>
          <p:cNvSpPr/>
          <p:nvPr/>
        </p:nvSpPr>
        <p:spPr>
          <a:xfrm>
            <a:off x="3420950" y="2800350"/>
            <a:ext cx="80815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Editar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hlinkClick r:id="rId8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504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01637" y="309092"/>
            <a:ext cx="2496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Editar matrícula</a:t>
            </a:r>
            <a:endParaRPr lang="pt-B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0274" y="12943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2948290" y="177105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4344068" y="1294334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4344068" y="1771058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2940274" y="224778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2948290" y="3210494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Logradouro: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4344068" y="2247782"/>
            <a:ext cx="4366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4344068" y="3210495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8810933" y="3210493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Número: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9847242" y="3210494"/>
            <a:ext cx="1921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2948290" y="3685682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Bairro:</a:t>
            </a:r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4344068" y="3685683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TextBox 25"/>
          <p:cNvSpPr txBox="1"/>
          <p:nvPr/>
        </p:nvSpPr>
        <p:spPr>
          <a:xfrm>
            <a:off x="8810933" y="36856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CEP: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9847241" y="3685682"/>
            <a:ext cx="192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0274" y="41585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Cidade: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336052" y="4158568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8810933" y="4158566"/>
            <a:ext cx="8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9847241" y="4158567"/>
            <a:ext cx="192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TextBox 31"/>
          <p:cNvSpPr txBox="1"/>
          <p:nvPr/>
        </p:nvSpPr>
        <p:spPr>
          <a:xfrm>
            <a:off x="2901637" y="83231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pessoais</a:t>
            </a:r>
            <a:endParaRPr lang="pt-B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93599" y="1201642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89787" y="2736855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981749" y="3106187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21112" y="2260371"/>
            <a:ext cx="66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Foto:</a:t>
            </a:r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9827045" y="2260372"/>
            <a:ext cx="195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11538513" y="4302336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/>
          <p:cNvSpPr txBox="1"/>
          <p:nvPr/>
        </p:nvSpPr>
        <p:spPr>
          <a:xfrm>
            <a:off x="2889787" y="4614345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981749" y="4983677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40274" y="5070122"/>
            <a:ext cx="10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>
            <a:off x="4344068" y="5070123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6235296" y="5543008"/>
            <a:ext cx="1225668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Atualizar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65985" y="5543008"/>
            <a:ext cx="1225668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Desativar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990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06299" y="3258216"/>
            <a:ext cx="2672291" cy="948840"/>
            <a:chOff x="2949262" y="2871777"/>
            <a:chExt cx="2672291" cy="948840"/>
          </a:xfrm>
        </p:grpSpPr>
        <p:sp>
          <p:nvSpPr>
            <p:cNvPr id="34" name="Rectangle 33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71678" y="3099083"/>
              <a:ext cx="1432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Ana Paula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Piloto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Ana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01637" y="309092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Estudantes</a:t>
            </a:r>
            <a:endParaRPr lang="pt-B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1637" y="850005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os estudantes matriculados em lista, editar informações de quaisquer estudantes e</a:t>
            </a:r>
          </a:p>
          <a:p>
            <a:r>
              <a:rPr lang="pt-BR" sz="1400" dirty="0" smtClean="0"/>
              <a:t>realizar novas matrículas.</a:t>
            </a:r>
            <a:endParaRPr lang="pt-BR" sz="1400" dirty="0"/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1637" y="1484382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estudantes</a:t>
            </a:r>
            <a:endParaRPr lang="pt-BR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00062" y="1970926"/>
            <a:ext cx="2672291" cy="948840"/>
            <a:chOff x="2949262" y="2871777"/>
            <a:chExt cx="2672291" cy="948840"/>
          </a:xfrm>
        </p:grpSpPr>
        <p:sp>
          <p:nvSpPr>
            <p:cNvPr id="18" name="Rectangle 17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1678" y="3100651"/>
              <a:ext cx="1619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Vitor Stefano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Pestanas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do Vitor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2993599" y="185371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86152" y="1970926"/>
            <a:ext cx="2672291" cy="948840"/>
            <a:chOff x="6035352" y="2871777"/>
            <a:chExt cx="2672291" cy="948840"/>
          </a:xfrm>
        </p:grpSpPr>
        <p:sp>
          <p:nvSpPr>
            <p:cNvPr id="24" name="Rectangle 23"/>
            <p:cNvSpPr/>
            <p:nvPr/>
          </p:nvSpPr>
          <p:spPr>
            <a:xfrm>
              <a:off x="603535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57768" y="3087951"/>
              <a:ext cx="1432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Laura Flores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Piloto</a:t>
              </a:r>
              <a:endParaRPr lang="pt-BR" sz="1200" u="sng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17951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Laura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0126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121443" y="1970926"/>
            <a:ext cx="2672291" cy="1414473"/>
            <a:chOff x="9121443" y="2871777"/>
            <a:chExt cx="2672291" cy="1414473"/>
          </a:xfrm>
        </p:grpSpPr>
        <p:sp>
          <p:nvSpPr>
            <p:cNvPr id="29" name="Rectangle 28"/>
            <p:cNvSpPr/>
            <p:nvPr/>
          </p:nvSpPr>
          <p:spPr>
            <a:xfrm>
              <a:off x="9121443" y="2871777"/>
              <a:ext cx="2672291" cy="1414473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43859" y="3075251"/>
              <a:ext cx="15495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Igor Bertolucci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Leitura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Inicial de partituras –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pauta, clave e altura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das notas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9265606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do Igor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0087358" y="2991828"/>
              <a:ext cx="0" cy="1172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88522" y="3228051"/>
            <a:ext cx="2672291" cy="1242350"/>
            <a:chOff x="2949262" y="2871777"/>
            <a:chExt cx="2672291" cy="1242350"/>
          </a:xfrm>
        </p:grpSpPr>
        <p:sp>
          <p:nvSpPr>
            <p:cNvPr id="39" name="Rectangle 38"/>
            <p:cNvSpPr/>
            <p:nvPr/>
          </p:nvSpPr>
          <p:spPr>
            <a:xfrm>
              <a:off x="2949262" y="2871777"/>
              <a:ext cx="2672291" cy="124235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71678" y="3086383"/>
              <a:ext cx="15683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Isabella Santos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Introdução a história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da música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Isabella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915177" y="2991828"/>
              <a:ext cx="0" cy="1007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121443" y="3716354"/>
            <a:ext cx="2672291" cy="948840"/>
            <a:chOff x="2949262" y="2871777"/>
            <a:chExt cx="2672291" cy="948840"/>
          </a:xfrm>
        </p:grpSpPr>
        <p:sp>
          <p:nvSpPr>
            <p:cNvPr id="51" name="Rectangle 50"/>
            <p:cNvSpPr/>
            <p:nvPr/>
          </p:nvSpPr>
          <p:spPr>
            <a:xfrm>
              <a:off x="2949262" y="2871777"/>
              <a:ext cx="2672291" cy="948840"/>
            </a:xfrm>
            <a:prstGeom prst="rect">
              <a:avLst/>
            </a:prstGeom>
            <a:solidFill>
              <a:srgbClr val="4D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1678" y="3035583"/>
              <a:ext cx="1500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/>
                  </a:solidFill>
                </a:rPr>
                <a:t>Nome: Sandra Flavia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Próxima aula: Leitura</a:t>
              </a:r>
            </a:p>
            <a:p>
              <a:r>
                <a:rPr lang="pt-BR" sz="1200" dirty="0" smtClean="0">
                  <a:solidFill>
                    <a:schemeClr val="bg1"/>
                  </a:solidFill>
                </a:rPr>
                <a:t>de cifras e tablaturas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093425" y="2991828"/>
              <a:ext cx="712867" cy="712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Foto da Sandra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915177" y="2991828"/>
              <a:ext cx="0" cy="712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800351" y="180974"/>
            <a:ext cx="9213850" cy="6321425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2518232" y="2999052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Nova matrícula</a:t>
            </a:r>
            <a:endParaRPr lang="pt-BR" sz="1200" dirty="0"/>
          </a:p>
        </p:txBody>
      </p:sp>
      <p:sp>
        <p:nvSpPr>
          <p:cNvPr id="44" name="Rectangle 43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26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01637" y="309092"/>
            <a:ext cx="2391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Nova matrícula</a:t>
            </a:r>
            <a:endParaRPr lang="pt-BR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2940274" y="12943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45" name="TextBox 44"/>
          <p:cNvSpPr txBox="1"/>
          <p:nvPr/>
        </p:nvSpPr>
        <p:spPr>
          <a:xfrm>
            <a:off x="2948290" y="177105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E-mail:</a:t>
            </a:r>
            <a:endParaRPr lang="pt-BR" dirty="0"/>
          </a:p>
        </p:txBody>
      </p:sp>
      <p:sp>
        <p:nvSpPr>
          <p:cNvPr id="46" name="Rectangle 45"/>
          <p:cNvSpPr/>
          <p:nvPr/>
        </p:nvSpPr>
        <p:spPr>
          <a:xfrm>
            <a:off x="4344068" y="1294334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Rectangle 46"/>
          <p:cNvSpPr/>
          <p:nvPr/>
        </p:nvSpPr>
        <p:spPr>
          <a:xfrm>
            <a:off x="4344068" y="1771058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TextBox 47"/>
          <p:cNvSpPr txBox="1"/>
          <p:nvPr/>
        </p:nvSpPr>
        <p:spPr>
          <a:xfrm>
            <a:off x="2940274" y="224778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Telefone: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2948290" y="3210494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Logradouro: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344068" y="2247782"/>
            <a:ext cx="4366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Rectangle 50"/>
          <p:cNvSpPr/>
          <p:nvPr/>
        </p:nvSpPr>
        <p:spPr>
          <a:xfrm>
            <a:off x="4344068" y="3210495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8810933" y="3210493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Número:</a:t>
            </a:r>
            <a:endParaRPr lang="pt-BR" dirty="0"/>
          </a:p>
        </p:txBody>
      </p:sp>
      <p:sp>
        <p:nvSpPr>
          <p:cNvPr id="53" name="Rectangle 52"/>
          <p:cNvSpPr/>
          <p:nvPr/>
        </p:nvSpPr>
        <p:spPr>
          <a:xfrm>
            <a:off x="9847242" y="3210494"/>
            <a:ext cx="1921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4" name="TextBox 53"/>
          <p:cNvSpPr txBox="1"/>
          <p:nvPr/>
        </p:nvSpPr>
        <p:spPr>
          <a:xfrm>
            <a:off x="2948290" y="3685682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Bairro:</a:t>
            </a:r>
            <a:endParaRPr lang="pt-BR" dirty="0"/>
          </a:p>
        </p:txBody>
      </p:sp>
      <p:sp>
        <p:nvSpPr>
          <p:cNvPr id="55" name="Rectangle 54"/>
          <p:cNvSpPr/>
          <p:nvPr/>
        </p:nvSpPr>
        <p:spPr>
          <a:xfrm>
            <a:off x="4344068" y="3685683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6" name="TextBox 55"/>
          <p:cNvSpPr txBox="1"/>
          <p:nvPr/>
        </p:nvSpPr>
        <p:spPr>
          <a:xfrm>
            <a:off x="8810933" y="36856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CEP:</a:t>
            </a:r>
            <a:endParaRPr lang="pt-BR" dirty="0"/>
          </a:p>
        </p:txBody>
      </p:sp>
      <p:sp>
        <p:nvSpPr>
          <p:cNvPr id="57" name="Rectangle 56"/>
          <p:cNvSpPr/>
          <p:nvPr/>
        </p:nvSpPr>
        <p:spPr>
          <a:xfrm>
            <a:off x="9847241" y="3685682"/>
            <a:ext cx="192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8" name="TextBox 57"/>
          <p:cNvSpPr txBox="1"/>
          <p:nvPr/>
        </p:nvSpPr>
        <p:spPr>
          <a:xfrm>
            <a:off x="2940274" y="41585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Cidade:</a:t>
            </a:r>
            <a:endParaRPr lang="pt-BR" dirty="0"/>
          </a:p>
        </p:txBody>
      </p:sp>
      <p:sp>
        <p:nvSpPr>
          <p:cNvPr id="59" name="Rectangle 58"/>
          <p:cNvSpPr/>
          <p:nvPr/>
        </p:nvSpPr>
        <p:spPr>
          <a:xfrm>
            <a:off x="4336052" y="4158568"/>
            <a:ext cx="437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8810933" y="4158566"/>
            <a:ext cx="8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9847241" y="4158567"/>
            <a:ext cx="1921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2" name="TextBox 61"/>
          <p:cNvSpPr txBox="1"/>
          <p:nvPr/>
        </p:nvSpPr>
        <p:spPr>
          <a:xfrm>
            <a:off x="2901637" y="83231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pessoais</a:t>
            </a:r>
            <a:endParaRPr lang="pt-BR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993599" y="1201642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89787" y="2736855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81749" y="3106187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21112" y="2260371"/>
            <a:ext cx="66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Foto:</a:t>
            </a:r>
            <a:endParaRPr lang="pt-BR" dirty="0"/>
          </a:p>
        </p:txBody>
      </p:sp>
      <p:sp>
        <p:nvSpPr>
          <p:cNvPr id="67" name="Rectangle 66"/>
          <p:cNvSpPr/>
          <p:nvPr/>
        </p:nvSpPr>
        <p:spPr>
          <a:xfrm>
            <a:off x="9827045" y="2260372"/>
            <a:ext cx="195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8" name="Isosceles Triangle 67"/>
          <p:cNvSpPr/>
          <p:nvPr/>
        </p:nvSpPr>
        <p:spPr>
          <a:xfrm rot="10800000">
            <a:off x="11538513" y="4302336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TextBox 68"/>
          <p:cNvSpPr txBox="1"/>
          <p:nvPr/>
        </p:nvSpPr>
        <p:spPr>
          <a:xfrm>
            <a:off x="2889787" y="4614345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981749" y="4983677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40274" y="5070122"/>
            <a:ext cx="10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72" name="Rectangle 71"/>
          <p:cNvSpPr/>
          <p:nvPr/>
        </p:nvSpPr>
        <p:spPr>
          <a:xfrm>
            <a:off x="4344068" y="5070123"/>
            <a:ext cx="742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3" name="Rectangle 72">
            <a:hlinkClick r:id="rId6" action="ppaction://hlinksldjump"/>
          </p:cNvPr>
          <p:cNvSpPr/>
          <p:nvPr/>
        </p:nvSpPr>
        <p:spPr>
          <a:xfrm>
            <a:off x="6235296" y="5543008"/>
            <a:ext cx="1225668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65985" y="5543008"/>
            <a:ext cx="1225668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Desativar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21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01637" y="309092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Aulas</a:t>
            </a:r>
            <a:endParaRPr lang="pt-B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01637" y="850005"/>
            <a:ext cx="880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 este módulo você pode visualizar as aulas dadas e as agendadas, agendar novas aulas, editar informações de aulas</a:t>
            </a:r>
          </a:p>
          <a:p>
            <a:r>
              <a:rPr lang="pt-BR" sz="1400" dirty="0" smtClean="0"/>
              <a:t>futuras, cadastrar e editar grupos para aulas em grupo, locais de aulas, material de apoio e plano de aulas.</a:t>
            </a:r>
            <a:endParaRPr lang="pt-B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01637" y="1966982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estudantes</a:t>
            </a:r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93599" y="233631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10800000">
            <a:off x="11642498" y="2120949"/>
            <a:ext cx="130151" cy="1121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3000062" y="1467062"/>
            <a:ext cx="8780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Buscar aulas...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4699" y="2403402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Todas as aulas</a:t>
            </a:r>
            <a:endParaRPr lang="pt-BR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96661" y="2772734"/>
            <a:ext cx="8787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93599" y="2916625"/>
            <a:ext cx="1348593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Piloto</a:t>
            </a:r>
            <a:endParaRPr lang="pt-BR" sz="1200" dirty="0" smtClean="0"/>
          </a:p>
          <a:p>
            <a:r>
              <a:rPr lang="pt-BR" sz="1200" dirty="0" smtClean="0"/>
              <a:t>Data: 01/12/2015</a:t>
            </a:r>
            <a:endParaRPr lang="pt-BR" sz="1200" dirty="0"/>
          </a:p>
        </p:txBody>
      </p:sp>
      <p:sp>
        <p:nvSpPr>
          <p:cNvPr id="26" name="Rectangle 25"/>
          <p:cNvSpPr/>
          <p:nvPr/>
        </p:nvSpPr>
        <p:spPr>
          <a:xfrm>
            <a:off x="4461039" y="2916625"/>
            <a:ext cx="1925854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Introdução a música</a:t>
            </a:r>
            <a:endParaRPr lang="pt-BR" sz="1200" dirty="0" smtClean="0"/>
          </a:p>
          <a:p>
            <a:r>
              <a:rPr lang="pt-BR" sz="1200" dirty="0" smtClean="0"/>
              <a:t>Data: 08/12/2015</a:t>
            </a:r>
            <a:endParaRPr lang="pt-BR" sz="1200" dirty="0"/>
          </a:p>
        </p:txBody>
      </p:sp>
      <p:sp>
        <p:nvSpPr>
          <p:cNvPr id="27" name="Rectangle 26"/>
          <p:cNvSpPr/>
          <p:nvPr/>
        </p:nvSpPr>
        <p:spPr>
          <a:xfrm>
            <a:off x="6505740" y="2916625"/>
            <a:ext cx="1931615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Introdução ao violão</a:t>
            </a:r>
            <a:endParaRPr lang="pt-BR" sz="1200" dirty="0" smtClean="0"/>
          </a:p>
          <a:p>
            <a:r>
              <a:rPr lang="pt-BR" sz="1200" dirty="0" smtClean="0"/>
              <a:t>Data: 15/12/2015</a:t>
            </a:r>
            <a:endParaRPr lang="pt-BR" sz="1200" dirty="0"/>
          </a:p>
        </p:txBody>
      </p:sp>
      <p:sp>
        <p:nvSpPr>
          <p:cNvPr id="28" name="Rectangle 27"/>
          <p:cNvSpPr/>
          <p:nvPr/>
        </p:nvSpPr>
        <p:spPr>
          <a:xfrm>
            <a:off x="8543502" y="2914720"/>
            <a:ext cx="1362138" cy="356029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Nome: </a:t>
            </a:r>
            <a:r>
              <a:rPr lang="pt-BR" sz="1200" dirty="0" smtClean="0">
                <a:hlinkClick r:id="rId6" action="ppaction://hlinksldjump"/>
              </a:rPr>
              <a:t>Dedilhados</a:t>
            </a:r>
            <a:endParaRPr lang="pt-BR" sz="1200" dirty="0" smtClean="0"/>
          </a:p>
          <a:p>
            <a:r>
              <a:rPr lang="pt-BR" sz="1200" dirty="0" smtClean="0"/>
              <a:t>Data: 22/12/2015</a:t>
            </a:r>
            <a:endParaRPr lang="pt-BR" sz="1200" dirty="0"/>
          </a:p>
        </p:txBody>
      </p:sp>
      <p:sp>
        <p:nvSpPr>
          <p:cNvPr id="29" name="Rectangle 28">
            <a:hlinkClick r:id="rId7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100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98652" y="3396955"/>
            <a:ext cx="1990725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Aulas</a:t>
            </a:r>
            <a:endParaRPr lang="pt-BR" sz="1200" dirty="0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498653" y="2999051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Estudantes</a:t>
            </a:r>
            <a:endParaRPr lang="pt-BR" sz="1200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498652" y="3794859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Pagamentos</a:t>
            </a:r>
            <a:endParaRPr lang="pt-BR" sz="1200" dirty="0"/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498652" y="4592260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Perfil</a:t>
            </a:r>
            <a:endParaRPr lang="pt-BR" sz="1200" dirty="0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98652" y="4990164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Sair</a:t>
            </a:r>
            <a:endParaRPr lang="pt-B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01637" y="30909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Aula</a:t>
            </a:r>
            <a:endParaRPr lang="pt-BR" sz="2800" dirty="0"/>
          </a:p>
        </p:txBody>
      </p:sp>
      <p:sp>
        <p:nvSpPr>
          <p:cNvPr id="29" name="Rectangle 28">
            <a:hlinkClick r:id="rId7" action="ppaction://hlinksldjump"/>
          </p:cNvPr>
          <p:cNvSpPr/>
          <p:nvPr/>
        </p:nvSpPr>
        <p:spPr>
          <a:xfrm>
            <a:off x="2975185" y="4420712"/>
            <a:ext cx="808150" cy="369332"/>
          </a:xfrm>
          <a:prstGeom prst="rect">
            <a:avLst/>
          </a:prstGeom>
          <a:solidFill>
            <a:srgbClr val="C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Editar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174" y="84501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Título: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2910190" y="173178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Dia: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2901637" y="2182662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Horário:</a:t>
            </a:r>
            <a:endParaRPr lang="pt-BR" dirty="0"/>
          </a:p>
        </p:txBody>
      </p:sp>
      <p:sp>
        <p:nvSpPr>
          <p:cNvPr id="33" name="TextBox 32"/>
          <p:cNvSpPr txBox="1"/>
          <p:nvPr/>
        </p:nvSpPr>
        <p:spPr>
          <a:xfrm>
            <a:off x="2910190" y="2604884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Local:</a:t>
            </a:r>
            <a:endParaRPr lang="pt-BR" dirty="0"/>
          </a:p>
        </p:txBody>
      </p:sp>
      <p:sp>
        <p:nvSpPr>
          <p:cNvPr id="34" name="TextBox 33"/>
          <p:cNvSpPr txBox="1"/>
          <p:nvPr/>
        </p:nvSpPr>
        <p:spPr>
          <a:xfrm>
            <a:off x="2901637" y="3066921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Conteúdo: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2900163" y="3516802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Material de apoio: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2905773" y="128811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 ou grupo: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>
            <a:off x="2900163" y="3972605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Realizada:</a:t>
            </a:r>
            <a:endParaRPr lang="pt-BR" dirty="0"/>
          </a:p>
        </p:txBody>
      </p:sp>
      <p:sp>
        <p:nvSpPr>
          <p:cNvPr id="38" name="Rectangle 37">
            <a:hlinkClick r:id="rId8" action="ppaction://hlinksldjump"/>
          </p:cNvPr>
          <p:cNvSpPr/>
          <p:nvPr/>
        </p:nvSpPr>
        <p:spPr>
          <a:xfrm>
            <a:off x="498653" y="4194356"/>
            <a:ext cx="1990725" cy="369332"/>
          </a:xfrm>
          <a:prstGeom prst="rect">
            <a:avLst/>
          </a:prstGeom>
          <a:solidFill>
            <a:srgbClr val="4D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/>
              <a:t>Mensagens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558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1522</Words>
  <Application>Microsoft Office PowerPoint</Application>
  <PresentationFormat>Widescreen</PresentationFormat>
  <Paragraphs>535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Freitas Souza</dc:creator>
  <cp:lastModifiedBy>Henrique Freitas Souza</cp:lastModifiedBy>
  <cp:revision>39</cp:revision>
  <dcterms:created xsi:type="dcterms:W3CDTF">2016-02-08T23:42:55Z</dcterms:created>
  <dcterms:modified xsi:type="dcterms:W3CDTF">2016-02-11T12:49:08Z</dcterms:modified>
</cp:coreProperties>
</file>