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71" r:id="rId8"/>
    <p:sldId id="272" r:id="rId9"/>
    <p:sldId id="273" r:id="rId10"/>
    <p:sldId id="274" r:id="rId11"/>
    <p:sldId id="275" r:id="rId12"/>
    <p:sldId id="27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0E9"/>
    <a:srgbClr val="666666"/>
    <a:srgbClr val="A9D18E"/>
    <a:srgbClr val="2D2D2D"/>
    <a:srgbClr val="47AECE"/>
    <a:srgbClr val="EAE9E7"/>
    <a:srgbClr val="293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>
        <p:guide orient="horz" pos="2137"/>
        <p:guide pos="3840"/>
        <p:guide orient="horz" pos="2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052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635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0526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92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106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818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5220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3452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745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212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01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CF37-EBB7-4F8F-A54D-924B974C3E99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0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14" y="2013311"/>
            <a:ext cx="5666730" cy="2831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31" y="-349478"/>
            <a:ext cx="4514014" cy="8213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5596" y="4844689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 smtClean="0">
                <a:latin typeface="Cantarell" panose="02000603000000000000" pitchFamily="2" charset="0"/>
              </a:rPr>
              <a:t>www.memusicar.com.br</a:t>
            </a:r>
            <a:endParaRPr lang="en-US" sz="3100" dirty="0">
              <a:latin typeface="Cantarell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05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6479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COMO MONETIZAR?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811" y="2443016"/>
            <a:ext cx="32419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Percentual para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cada transação feita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pelo aplicativo.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402" y="2443016"/>
            <a:ext cx="36115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Sistema de anúncio de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perfil para professores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 parceiros.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9856" y="2443015"/>
            <a:ext cx="35350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Compra de </a:t>
            </a:r>
            <a:r>
              <a:rPr lang="pt-BR" sz="2800" i="1" dirty="0" smtClean="0">
                <a:latin typeface="Cabin" panose="020B0803050202020004" pitchFamily="34" charset="0"/>
              </a:rPr>
              <a:t>note coins*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para adquirir serviços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de parceiros.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583" y="5074969"/>
            <a:ext cx="3315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Taxa para recuperar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 status caso perca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 sequência de aulas.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3829" y="5074968"/>
            <a:ext cx="34491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Acesso premium para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acessar o histórico de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aulas e comparativo.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05736" y="5074968"/>
            <a:ext cx="32326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Testes de habilidade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para obter mais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recomendações.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1606119"/>
            <a:ext cx="829313" cy="829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12" y="4260649"/>
            <a:ext cx="822947" cy="8229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4" y="4291014"/>
            <a:ext cx="783954" cy="7839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27" y="4268531"/>
            <a:ext cx="826801" cy="826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57" y="1576927"/>
            <a:ext cx="826802" cy="8268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4" y="1606118"/>
            <a:ext cx="798603" cy="7986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027441" y="217715"/>
            <a:ext cx="1922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Pontuação do app.</a:t>
            </a:r>
            <a:endParaRPr lang="pt-BR" sz="16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78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2" y="2956501"/>
            <a:ext cx="1167863" cy="1167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57" y="217715"/>
            <a:ext cx="738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DO QUE PRECISAMOS?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493456"/>
            <a:ext cx="1171293" cy="1171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4853" y="1532451"/>
            <a:ext cx="87775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bin" panose="020B0803050202020004" pitchFamily="34" charset="0"/>
              </a:rPr>
              <a:t>Parcerias</a:t>
            </a:r>
            <a:r>
              <a:rPr lang="en-US" sz="3200" dirty="0" smtClean="0">
                <a:latin typeface="Cabin" panose="020B0803050202020004" pitchFamily="34" charset="0"/>
              </a:rPr>
              <a:t> para </a:t>
            </a:r>
            <a:r>
              <a:rPr lang="en-US" sz="3200" dirty="0" err="1" smtClean="0">
                <a:latin typeface="Cabin" panose="020B0803050202020004" pitchFamily="34" charset="0"/>
              </a:rPr>
              <a:t>nos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ajudar</a:t>
            </a:r>
            <a:r>
              <a:rPr lang="en-US" sz="3200" dirty="0" smtClean="0">
                <a:latin typeface="Cabin" panose="020B0803050202020004" pitchFamily="34" charset="0"/>
              </a:rPr>
              <a:t> a </a:t>
            </a:r>
            <a:r>
              <a:rPr lang="en-US" sz="3200" dirty="0" err="1" smtClean="0">
                <a:latin typeface="Cabin" panose="020B0803050202020004" pitchFamily="34" charset="0"/>
              </a:rPr>
              <a:t>engajar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mais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usuários</a:t>
            </a:r>
            <a:r>
              <a:rPr lang="en-US" sz="3200" dirty="0" smtClean="0">
                <a:latin typeface="Cabin" panose="020B0803050202020004" pitchFamily="34" charset="0"/>
              </a:rPr>
              <a:t> e</a:t>
            </a:r>
          </a:p>
          <a:p>
            <a:r>
              <a:rPr lang="en-US" sz="3200" dirty="0" err="1" smtClean="0">
                <a:latin typeface="Cabin" panose="020B0803050202020004" pitchFamily="34" charset="0"/>
              </a:rPr>
              <a:t>divulgar</a:t>
            </a:r>
            <a:r>
              <a:rPr lang="en-US" sz="3200" dirty="0" smtClean="0">
                <a:latin typeface="Cabin" panose="020B0803050202020004" pitchFamily="34" charset="0"/>
              </a:rPr>
              <a:t> o </a:t>
            </a:r>
            <a:r>
              <a:rPr lang="en-US" sz="3200" dirty="0" err="1" smtClean="0">
                <a:latin typeface="Cabin" panose="020B0803050202020004" pitchFamily="34" charset="0"/>
              </a:rPr>
              <a:t>serviço</a:t>
            </a:r>
            <a:r>
              <a:rPr lang="en-US" sz="3200" dirty="0" smtClean="0">
                <a:latin typeface="Cabin" panose="020B0803050202020004" pitchFamily="34" charset="0"/>
              </a:rPr>
              <a:t>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4853" y="2984403"/>
            <a:ext cx="9146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bin" panose="020B0803050202020004" pitchFamily="34" charset="0"/>
              </a:rPr>
              <a:t>Ganhar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tração</a:t>
            </a:r>
            <a:r>
              <a:rPr lang="en-US" sz="3200" dirty="0" smtClean="0">
                <a:latin typeface="Cabin" panose="020B0803050202020004" pitchFamily="34" charset="0"/>
              </a:rPr>
              <a:t> para </a:t>
            </a:r>
            <a:r>
              <a:rPr lang="en-US" sz="3200" dirty="0" err="1" smtClean="0">
                <a:latin typeface="Cabin" panose="020B0803050202020004" pitchFamily="34" charset="0"/>
              </a:rPr>
              <a:t>obter</a:t>
            </a:r>
            <a:r>
              <a:rPr lang="en-US" sz="3200" dirty="0" smtClean="0">
                <a:latin typeface="Cabin" panose="020B0803050202020004" pitchFamily="34" charset="0"/>
              </a:rPr>
              <a:t> insights </a:t>
            </a:r>
            <a:r>
              <a:rPr lang="en-US" sz="3200" dirty="0" err="1" smtClean="0">
                <a:latin typeface="Cabin" panose="020B0803050202020004" pitchFamily="34" charset="0"/>
              </a:rPr>
              <a:t>detalhados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sobre</a:t>
            </a:r>
            <a:endParaRPr lang="en-US" sz="3200" dirty="0" smtClean="0">
              <a:latin typeface="Cabin" panose="020B0803050202020004" pitchFamily="34" charset="0"/>
            </a:endParaRPr>
          </a:p>
          <a:p>
            <a:r>
              <a:rPr lang="en-US" sz="3200" dirty="0" err="1" smtClean="0">
                <a:latin typeface="Cabin" panose="020B0803050202020004" pitchFamily="34" charset="0"/>
              </a:rPr>
              <a:t>nosso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público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alvo</a:t>
            </a:r>
            <a:r>
              <a:rPr lang="en-US" sz="3200" dirty="0" smtClean="0">
                <a:latin typeface="Cabin" panose="020B0803050202020004" pitchFamily="34" charset="0"/>
              </a:rPr>
              <a:t> e </a:t>
            </a:r>
            <a:r>
              <a:rPr lang="en-US" sz="3200" dirty="0" err="1" smtClean="0">
                <a:latin typeface="Cabin" panose="020B0803050202020004" pitchFamily="34" charset="0"/>
              </a:rPr>
              <a:t>validar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nossa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proposta</a:t>
            </a:r>
            <a:r>
              <a:rPr lang="en-US" sz="3200" dirty="0" smtClean="0">
                <a:latin typeface="Cabin" panose="020B0803050202020004" pitchFamily="34" charset="0"/>
              </a:rPr>
              <a:t> de valor.</a:t>
            </a:r>
            <a:endParaRPr lang="pt-BR" sz="32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6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14" y="2013311"/>
            <a:ext cx="5666730" cy="2831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31" y="-349478"/>
            <a:ext cx="4514014" cy="8213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596" y="4844689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 smtClean="0">
                <a:latin typeface="Cantarell" panose="02000603000000000000" pitchFamily="2" charset="0"/>
              </a:rPr>
              <a:t>www.memusicar.com.br</a:t>
            </a:r>
            <a:endParaRPr lang="en-US" sz="3100" dirty="0">
              <a:latin typeface="Cantarell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73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6249285" y="2332149"/>
            <a:ext cx="1830550" cy="183055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6374280" y="4426527"/>
            <a:ext cx="1627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bin" panose="020B0803050202020004" pitchFamily="34" charset="0"/>
              </a:rPr>
              <a:t>Henrique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857" y="217715"/>
            <a:ext cx="5918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CONHEÇA O TIME!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5403" y="4971260"/>
            <a:ext cx="114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bin" panose="020B0803050202020004" pitchFamily="34" charset="0"/>
              </a:rPr>
              <a:t>Designer</a:t>
            </a:r>
            <a:endParaRPr lang="pt-BR" sz="20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3994" y="4426527"/>
            <a:ext cx="1198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bin" panose="020B0803050202020004" pitchFamily="34" charset="0"/>
              </a:rPr>
              <a:t>Esdras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7894" y="4971260"/>
            <a:ext cx="1270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bin" panose="020B0803050202020004" pitchFamily="34" charset="0"/>
              </a:rPr>
              <a:t>Comercial</a:t>
            </a:r>
            <a:endParaRPr lang="pt-BR" sz="20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5686" y="4426527"/>
            <a:ext cx="1116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bin" panose="020B0803050202020004" pitchFamily="34" charset="0"/>
              </a:rPr>
              <a:t>Felipe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8873" y="4971260"/>
            <a:ext cx="1249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bin" panose="020B0803050202020004" pitchFamily="34" charset="0"/>
              </a:rPr>
              <a:t>Marketing</a:t>
            </a:r>
            <a:endParaRPr lang="pt-BR" sz="2000" dirty="0">
              <a:latin typeface="Cabin" panose="020B08030502020200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69729" y="2332149"/>
            <a:ext cx="1830550" cy="183055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/>
          <p:cNvSpPr/>
          <p:nvPr/>
        </p:nvSpPr>
        <p:spPr>
          <a:xfrm>
            <a:off x="3809507" y="2332149"/>
            <a:ext cx="1830550" cy="183055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/>
          <p:cNvSpPr/>
          <p:nvPr/>
        </p:nvSpPr>
        <p:spPr>
          <a:xfrm>
            <a:off x="8689063" y="2332149"/>
            <a:ext cx="1830550" cy="18305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8953816" y="4426527"/>
            <a:ext cx="1293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bin" panose="020B0803050202020004" pitchFamily="34" charset="0"/>
              </a:rPr>
              <a:t>Marcus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89063" y="4971260"/>
            <a:ext cx="182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bin" panose="020B0803050202020004" pitchFamily="34" charset="0"/>
              </a:rPr>
              <a:t>Desenvolvedor</a:t>
            </a:r>
            <a:endParaRPr lang="pt-BR" sz="20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4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4336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O PROBLEMA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8396" y="1630549"/>
            <a:ext cx="89514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bin" panose="020B0803050202020004" pitchFamily="34" charset="0"/>
              </a:rPr>
              <a:t>Interessados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em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aprender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música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não</a:t>
            </a:r>
            <a:r>
              <a:rPr lang="en-US" sz="3200" dirty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dispõem</a:t>
            </a:r>
            <a:r>
              <a:rPr lang="en-US" sz="3200" dirty="0" smtClean="0">
                <a:latin typeface="Cabin" panose="020B0803050202020004" pitchFamily="34" charset="0"/>
              </a:rPr>
              <a:t> de </a:t>
            </a:r>
          </a:p>
          <a:p>
            <a:r>
              <a:rPr lang="en-US" sz="3200" dirty="0" err="1" smtClean="0">
                <a:latin typeface="Cabin" panose="020B0803050202020004" pitchFamily="34" charset="0"/>
              </a:rPr>
              <a:t>uma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rede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confiável</a:t>
            </a:r>
            <a:r>
              <a:rPr lang="en-US" sz="3200" dirty="0" smtClean="0">
                <a:latin typeface="Cabin" panose="020B0803050202020004" pitchFamily="34" charset="0"/>
              </a:rPr>
              <a:t> de </a:t>
            </a:r>
            <a:r>
              <a:rPr lang="en-US" sz="3200" dirty="0" err="1" smtClean="0">
                <a:latin typeface="Cabin" panose="020B0803050202020004" pitchFamily="34" charset="0"/>
              </a:rPr>
              <a:t>aprendizado</a:t>
            </a:r>
            <a:r>
              <a:rPr lang="en-US" sz="3200" dirty="0" smtClean="0">
                <a:latin typeface="Cabin" panose="020B0803050202020004" pitchFamily="34" charset="0"/>
              </a:rPr>
              <a:t> que </a:t>
            </a:r>
            <a:r>
              <a:rPr lang="en-US" sz="3200" dirty="0" err="1" smtClean="0">
                <a:latin typeface="Cabin" panose="020B0803050202020004" pitchFamily="34" charset="0"/>
              </a:rPr>
              <a:t>os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acolha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8396" y="3032661"/>
            <a:ext cx="8912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bin" panose="020B0803050202020004" pitchFamily="34" charset="0"/>
              </a:rPr>
              <a:t>Professores</a:t>
            </a:r>
            <a:r>
              <a:rPr lang="en-US" sz="3200" dirty="0" smtClean="0">
                <a:latin typeface="Cabin" panose="020B0803050202020004" pitchFamily="34" charset="0"/>
              </a:rPr>
              <a:t> de </a:t>
            </a:r>
            <a:r>
              <a:rPr lang="en-US" sz="3200" dirty="0" err="1" smtClean="0">
                <a:latin typeface="Cabin" panose="020B0803050202020004" pitchFamily="34" charset="0"/>
              </a:rPr>
              <a:t>música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não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têm</a:t>
            </a:r>
            <a:r>
              <a:rPr lang="en-US" sz="3200" dirty="0" smtClean="0">
                <a:latin typeface="Cabin" panose="020B0803050202020004" pitchFamily="34" charset="0"/>
              </a:rPr>
              <a:t> um canal </a:t>
            </a:r>
            <a:r>
              <a:rPr lang="en-US" sz="3200" dirty="0" err="1" smtClean="0">
                <a:latin typeface="Cabin" panose="020B0803050202020004" pitchFamily="34" charset="0"/>
              </a:rPr>
              <a:t>dedicado</a:t>
            </a:r>
            <a:endParaRPr lang="en-US" sz="3200" dirty="0" smtClean="0">
              <a:latin typeface="Cabin" panose="020B0803050202020004" pitchFamily="34" charset="0"/>
            </a:endParaRPr>
          </a:p>
          <a:p>
            <a:r>
              <a:rPr lang="en-US" sz="3200" dirty="0" smtClean="0">
                <a:latin typeface="Cabin" panose="020B0803050202020004" pitchFamily="34" charset="0"/>
              </a:rPr>
              <a:t>de </a:t>
            </a:r>
            <a:r>
              <a:rPr lang="en-US" sz="3200" dirty="0" err="1" smtClean="0">
                <a:latin typeface="Cabin" panose="020B0803050202020004" pitchFamily="34" charset="0"/>
              </a:rPr>
              <a:t>fácil</a:t>
            </a:r>
            <a:r>
              <a:rPr lang="en-US" sz="3200" dirty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acesso</a:t>
            </a:r>
            <a:r>
              <a:rPr lang="en-US" sz="3200" dirty="0" smtClean="0">
                <a:latin typeface="Cabin" panose="020B0803050202020004" pitchFamily="34" charset="0"/>
              </a:rPr>
              <a:t> para </a:t>
            </a:r>
            <a:r>
              <a:rPr lang="en-US" sz="3200" dirty="0" err="1" smtClean="0">
                <a:latin typeface="Cabin" panose="020B0803050202020004" pitchFamily="34" charset="0"/>
              </a:rPr>
              <a:t>encontrar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novos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alunos</a:t>
            </a:r>
            <a:r>
              <a:rPr lang="en-US" sz="3200" dirty="0" smtClean="0">
                <a:latin typeface="Cabin" panose="020B0803050202020004" pitchFamily="34" charset="0"/>
              </a:rPr>
              <a:t>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590995"/>
            <a:ext cx="1157413" cy="11574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2962220"/>
            <a:ext cx="1157413" cy="11574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189674"/>
            <a:ext cx="1166766" cy="11667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38396" y="5234448"/>
            <a:ext cx="902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Confiança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representa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um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importante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fator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na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hora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de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escolher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um professor particular.</a:t>
            </a:r>
            <a:endParaRPr lang="pt-BR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15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938396" y="5226570"/>
            <a:ext cx="90515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Uma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rede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de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músicos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iniciantes</a:t>
            </a:r>
            <a:r>
              <a:rPr lang="en-US" sz="3200" b="1" dirty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e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experientes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que </a:t>
            </a:r>
          </a:p>
          <a:p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querem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aprender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e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ensinar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música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857" y="217715"/>
            <a:ext cx="3857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A SOLUÇÃO</a:t>
            </a:r>
            <a:endParaRPr lang="pt-BR" sz="4800" dirty="0"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209591"/>
            <a:ext cx="1166767" cy="1166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857" y="2576025"/>
            <a:ext cx="2904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latin typeface="Cabin" panose="020B0803050202020004" pitchFamily="34" charset="0"/>
              </a:rPr>
              <a:t>Apresentando</a:t>
            </a:r>
            <a:r>
              <a:rPr lang="en-US" sz="3200" dirty="0" smtClean="0">
                <a:latin typeface="Cabin" panose="020B0803050202020004" pitchFamily="34" charset="0"/>
              </a:rPr>
              <a:t>…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34" y="1188051"/>
            <a:ext cx="5666730" cy="28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0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11461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A REDE EDUCACIONAL DE MÚSICOS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4853" y="1840063"/>
            <a:ext cx="8645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bin" panose="020B0803050202020004" pitchFamily="34" charset="0"/>
              </a:rPr>
              <a:t>Baixe</a:t>
            </a:r>
            <a:r>
              <a:rPr lang="en-US" sz="3200" dirty="0" smtClean="0">
                <a:latin typeface="Cabin" panose="020B0803050202020004" pitchFamily="34" charset="0"/>
              </a:rPr>
              <a:t> o app </a:t>
            </a:r>
            <a:r>
              <a:rPr lang="en-US" sz="3200" dirty="0" err="1" smtClean="0">
                <a:latin typeface="Cabin" panose="020B0803050202020004" pitchFamily="34" charset="0"/>
              </a:rPr>
              <a:t>nos</a:t>
            </a:r>
            <a:r>
              <a:rPr lang="en-US" sz="3200" dirty="0" smtClean="0">
                <a:latin typeface="Cabin" panose="020B0803050202020004" pitchFamily="34" charset="0"/>
              </a:rPr>
              <a:t> marketplaces e </a:t>
            </a:r>
            <a:r>
              <a:rPr lang="en-US" sz="3200" dirty="0" err="1" smtClean="0">
                <a:latin typeface="Cabin" panose="020B0803050202020004" pitchFamily="34" charset="0"/>
              </a:rPr>
              <a:t>faça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seu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cadastro</a:t>
            </a:r>
            <a:r>
              <a:rPr lang="en-US" sz="3200" dirty="0" smtClean="0">
                <a:latin typeface="Cabin" panose="020B0803050202020004" pitchFamily="34" charset="0"/>
              </a:rPr>
              <a:t>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581641"/>
            <a:ext cx="1166767" cy="1166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8396" y="2968796"/>
            <a:ext cx="8265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bin" panose="020B0803050202020004" pitchFamily="34" charset="0"/>
              </a:rPr>
              <a:t>Faça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uma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busca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pelos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instrumentos</a:t>
            </a:r>
            <a:r>
              <a:rPr lang="en-US" sz="3200" dirty="0" smtClean="0">
                <a:latin typeface="Cabin" panose="020B0803050202020004" pitchFamily="34" charset="0"/>
              </a:rPr>
              <a:t> que </a:t>
            </a:r>
            <a:r>
              <a:rPr lang="en-US" sz="3200" dirty="0" err="1" smtClean="0">
                <a:latin typeface="Cabin" panose="020B0803050202020004" pitchFamily="34" charset="0"/>
              </a:rPr>
              <a:t>deseja</a:t>
            </a:r>
            <a:endParaRPr lang="en-US" sz="3200" dirty="0" smtClean="0">
              <a:latin typeface="Cabin" panose="020B0803050202020004" pitchFamily="34" charset="0"/>
            </a:endParaRPr>
          </a:p>
          <a:p>
            <a:r>
              <a:rPr lang="en-US" sz="3200" dirty="0" err="1" smtClean="0">
                <a:latin typeface="Cabin" panose="020B0803050202020004" pitchFamily="34" charset="0"/>
              </a:rPr>
              <a:t>aprender</a:t>
            </a:r>
            <a:r>
              <a:rPr lang="en-US" sz="3200" dirty="0" smtClean="0">
                <a:latin typeface="Cabin" panose="020B0803050202020004" pitchFamily="34" charset="0"/>
              </a:rPr>
              <a:t>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2962220"/>
            <a:ext cx="1157413" cy="11574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197034"/>
            <a:ext cx="1166767" cy="1166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8396" y="5226570"/>
            <a:ext cx="8880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Pronto!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Encontre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pessoas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maneiras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por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perto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que</a:t>
            </a:r>
          </a:p>
          <a:p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podem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lhe</a:t>
            </a:r>
            <a:r>
              <a:rPr lang="en-US" sz="3200" b="1" dirty="0">
                <a:solidFill>
                  <a:schemeClr val="bg1"/>
                </a:solidFill>
                <a:latin typeface="Cabin" panose="020B08030502020200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ajudar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. #</a:t>
            </a:r>
            <a:r>
              <a:rPr lang="en-US" sz="3200" b="1" dirty="0" err="1" smtClean="0">
                <a:solidFill>
                  <a:schemeClr val="bg1"/>
                </a:solidFill>
                <a:latin typeface="Cabin" panose="020B0803050202020004" pitchFamily="34" charset="0"/>
              </a:rPr>
              <a:t>borapraaula</a:t>
            </a:r>
            <a:endParaRPr lang="pt-BR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3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6107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COMO FUNCIONA?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78" y="1606120"/>
            <a:ext cx="801338" cy="801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83" y="1581641"/>
            <a:ext cx="808433" cy="8084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7751" y="2443016"/>
            <a:ext cx="33538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Use filtros para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ver só professores</a:t>
            </a:r>
            <a:endParaRPr lang="pt-BR" sz="2800" dirty="0">
              <a:latin typeface="Cabin" panose="020B0803050202020004" pitchFamily="34" charset="0"/>
            </a:endParaRP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ou definir a distância</a:t>
            </a:r>
            <a:r>
              <a:rPr lang="pt-BR" sz="2800" dirty="0">
                <a:latin typeface="Cabin" panose="020B0803050202020004" pitchFamily="34" charset="0"/>
              </a:rPr>
              <a:t>.</a:t>
            </a:r>
            <a:endParaRPr lang="pt-BR" sz="2800" dirty="0" smtClean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4264" y="2443016"/>
            <a:ext cx="38034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Encontre os professores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mais recomendados 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os novos no app.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1606120"/>
            <a:ext cx="838069" cy="8380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14961" y="2443015"/>
            <a:ext cx="3224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Se cadastre para ver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os perfis completos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 entrar em contato.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2" y="4298999"/>
            <a:ext cx="783954" cy="7839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5069" y="5074969"/>
            <a:ext cx="33521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Agende suas aulas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 comece a aprender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ou a ensinar.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83" y="4260006"/>
            <a:ext cx="822947" cy="8229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54154" y="5074968"/>
            <a:ext cx="42982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Avalie a aula e recomende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 professor para os demais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músicos.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4255456"/>
            <a:ext cx="827497" cy="8274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622151" y="5074968"/>
            <a:ext cx="33998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Receba recompensas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 reconhecimentos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pelas aulas feitas.</a:t>
            </a:r>
          </a:p>
        </p:txBody>
      </p:sp>
    </p:spTree>
    <p:extLst>
      <p:ext uri="{BB962C8B-B14F-4D97-AF65-F5344CB8AC3E}">
        <p14:creationId xmlns:p14="http://schemas.microsoft.com/office/powerpoint/2010/main" val="3983204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41745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MARKET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844" y="2540042"/>
            <a:ext cx="50351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Eduação representa 11% de toda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 indústria musical no Brasil, um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dos três maiores setores. *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1408" y="2540042"/>
            <a:ext cx="45129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Alto nível de informalidade 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dependêcia de incentivos do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 setor público*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805" y="5233959"/>
            <a:ext cx="51242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Falta de conhecimentos técnicos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 profissionais, além de inovação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nos modelos de negócio. *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8466" y="5228261"/>
            <a:ext cx="54187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Ausência de ferramentas internas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de marketing e finanças e sistemas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de informação. *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13" y="1375328"/>
            <a:ext cx="1157414" cy="1157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45" y="1375328"/>
            <a:ext cx="1157414" cy="11574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75" y="4066007"/>
            <a:ext cx="1167952" cy="116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45" y="4066007"/>
            <a:ext cx="1181404" cy="11814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93510" y="217715"/>
            <a:ext cx="3153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Fonte: SEBRAE. December 2015.</a:t>
            </a:r>
            <a:endParaRPr lang="pt-BR" sz="16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74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3902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MARKET FIT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357" y="1614495"/>
            <a:ext cx="95176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Professores novos e experientes que buscam expandir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sua carteira de alunos e gerir seu próprio trabalho.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357" y="3004725"/>
            <a:ext cx="9021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Atender a lei 13.278/2016, aumentando a oferta de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professores de música nas escolas públicas. *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357" y="4374121"/>
            <a:ext cx="90388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bin" panose="020B0803050202020004" pitchFamily="34" charset="0"/>
              </a:rPr>
              <a:t>Jovens</a:t>
            </a:r>
            <a:r>
              <a:rPr lang="en-US" sz="3200" dirty="0" smtClean="0">
                <a:latin typeface="Cabin" panose="020B0803050202020004" pitchFamily="34" charset="0"/>
              </a:rPr>
              <a:t> e </a:t>
            </a:r>
            <a:r>
              <a:rPr lang="en-US" sz="3200" dirty="0" err="1" smtClean="0">
                <a:latin typeface="Cabin" panose="020B0803050202020004" pitchFamily="34" charset="0"/>
              </a:rPr>
              <a:t>adultos</a:t>
            </a:r>
            <a:r>
              <a:rPr lang="en-US" sz="3200" dirty="0" smtClean="0">
                <a:latin typeface="Cabin" panose="020B0803050202020004" pitchFamily="34" charset="0"/>
              </a:rPr>
              <a:t> que </a:t>
            </a:r>
            <a:r>
              <a:rPr lang="en-US" sz="3200" dirty="0" err="1" smtClean="0">
                <a:latin typeface="Cabin" panose="020B0803050202020004" pitchFamily="34" charset="0"/>
              </a:rPr>
              <a:t>querem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aprender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por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diversão</a:t>
            </a:r>
            <a:endParaRPr lang="en-US" sz="3200" dirty="0" smtClean="0">
              <a:latin typeface="Cabin" panose="020B0803050202020004" pitchFamily="34" charset="0"/>
            </a:endParaRPr>
          </a:p>
          <a:p>
            <a:r>
              <a:rPr lang="en-US" sz="3200" dirty="0" smtClean="0">
                <a:latin typeface="Cabin" panose="020B0803050202020004" pitchFamily="34" charset="0"/>
              </a:rPr>
              <a:t>e </a:t>
            </a:r>
            <a:r>
              <a:rPr lang="en-US" sz="3200" dirty="0" err="1" smtClean="0">
                <a:latin typeface="Cabin" panose="020B0803050202020004" pitchFamily="34" charset="0"/>
              </a:rPr>
              <a:t>não</a:t>
            </a:r>
            <a:r>
              <a:rPr lang="en-US" sz="3200" dirty="0" smtClean="0">
                <a:latin typeface="Cabin" panose="020B0803050202020004" pitchFamily="34" charset="0"/>
              </a:rPr>
              <a:t> se </a:t>
            </a:r>
            <a:r>
              <a:rPr lang="en-US" sz="3200" dirty="0" err="1" smtClean="0">
                <a:latin typeface="Cabin" panose="020B0803050202020004" pitchFamily="34" charset="0"/>
              </a:rPr>
              <a:t>sujeitar</a:t>
            </a:r>
            <a:r>
              <a:rPr lang="en-US" sz="3200" dirty="0" smtClean="0">
                <a:latin typeface="Cabin" panose="020B0803050202020004" pitchFamily="34" charset="0"/>
              </a:rPr>
              <a:t> as </a:t>
            </a:r>
            <a:r>
              <a:rPr lang="en-US" sz="3200" dirty="0" err="1" smtClean="0">
                <a:latin typeface="Cabin" panose="020B0803050202020004" pitchFamily="34" charset="0"/>
              </a:rPr>
              <a:t>obrigações</a:t>
            </a:r>
            <a:r>
              <a:rPr lang="en-US" sz="3200" dirty="0" smtClean="0">
                <a:latin typeface="Cabin" panose="020B0803050202020004" pitchFamily="34" charset="0"/>
              </a:rPr>
              <a:t> </a:t>
            </a:r>
            <a:r>
              <a:rPr lang="en-US" sz="3200" dirty="0" err="1" smtClean="0">
                <a:latin typeface="Cabin" panose="020B0803050202020004" pitchFamily="34" charset="0"/>
              </a:rPr>
              <a:t>acadêmicas</a:t>
            </a:r>
            <a:r>
              <a:rPr lang="en-US" sz="3200" dirty="0" smtClean="0">
                <a:latin typeface="Cabin" panose="020B0803050202020004" pitchFamily="34" charset="0"/>
              </a:rPr>
              <a:t>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5906" y="217715"/>
            <a:ext cx="3448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Fonte: Agência Senado. March 2016.</a:t>
            </a:r>
            <a:endParaRPr lang="pt-BR" sz="16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0" y="1557800"/>
            <a:ext cx="1190608" cy="11906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0" y="2955287"/>
            <a:ext cx="1176093" cy="11760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0" y="4338259"/>
            <a:ext cx="1182378" cy="11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5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SOLUÇÕES EXISTENTES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055" y="2540042"/>
            <a:ext cx="457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Redes sociais de músicos.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8874" y="2532742"/>
            <a:ext cx="3797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Grupos do Facebook.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5326" y="5228261"/>
            <a:ext cx="4233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Indicações boca a boca.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9856" y="5228261"/>
            <a:ext cx="297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Escolas de música.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13" y="4066007"/>
            <a:ext cx="1173669" cy="11736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48" y="4082262"/>
            <a:ext cx="1157414" cy="11574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48" y="1375328"/>
            <a:ext cx="1157414" cy="11574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15" y="1361199"/>
            <a:ext cx="1185672" cy="11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1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439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Cabin</vt:lpstr>
      <vt:lpstr>Calibri</vt:lpstr>
      <vt:lpstr>Calibri Light</vt:lpstr>
      <vt:lpstr>Cantarell</vt:lpstr>
      <vt:lpstr>Rounded Elegance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CHUPA MICRO$OFT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Freitas Souza</dc:creator>
  <cp:lastModifiedBy>Henrique</cp:lastModifiedBy>
  <cp:revision>127</cp:revision>
  <dcterms:created xsi:type="dcterms:W3CDTF">2016-06-21T20:32:36Z</dcterms:created>
  <dcterms:modified xsi:type="dcterms:W3CDTF">2016-09-19T15:58:14Z</dcterms:modified>
</cp:coreProperties>
</file>