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71" r:id="rId8"/>
    <p:sldId id="272" r:id="rId9"/>
    <p:sldId id="273" r:id="rId10"/>
    <p:sldId id="274" r:id="rId11"/>
    <p:sldId id="275" r:id="rId12"/>
    <p:sldId id="27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C0E9"/>
    <a:srgbClr val="666666"/>
    <a:srgbClr val="A9D18E"/>
    <a:srgbClr val="2D2D2D"/>
    <a:srgbClr val="47AECE"/>
    <a:srgbClr val="EAE9E7"/>
    <a:srgbClr val="293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>
        <p:guide orient="horz" pos="2137"/>
        <p:guide pos="3840"/>
        <p:guide orient="horz" pos="21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1052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6354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05260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929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5106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5818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52202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3452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4745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5212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701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CF37-EBB7-4F8F-A54D-924B974C3E99}" type="datetimeFigureOut">
              <a:rPr lang="pt-BR" smtClean="0"/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60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14" y="2013311"/>
            <a:ext cx="5666730" cy="2831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31" y="-349478"/>
            <a:ext cx="4514014" cy="82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05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7643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HOW TO MAKE MONEY?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561" y="2443016"/>
            <a:ext cx="32984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Percentage on each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transaction made on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the platform.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9159" y="2443016"/>
            <a:ext cx="37439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Advertising for teachers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and partners.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7764" y="2443015"/>
            <a:ext cx="31191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Buy </a:t>
            </a:r>
            <a:r>
              <a:rPr lang="pt-BR" sz="2800" i="1" dirty="0" smtClean="0">
                <a:latin typeface="Cabin" panose="020B0803050202020004" pitchFamily="34" charset="0"/>
              </a:rPr>
              <a:t>note coins*</a:t>
            </a:r>
            <a:r>
              <a:rPr lang="pt-BR" sz="2800" dirty="0" smtClean="0">
                <a:latin typeface="Cabin" panose="020B0803050202020004" pitchFamily="34" charset="0"/>
              </a:rPr>
              <a:t> to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unlock gamification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content.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790" y="5074969"/>
            <a:ext cx="36029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Fee to recover your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status in case you lose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your class sequence.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5832" y="5074968"/>
            <a:ext cx="38051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Premium subscription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to access your full class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history and comparison.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69767" y="5074968"/>
            <a:ext cx="35046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Music tests to prove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abilities and get more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recommendations.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15" y="1606119"/>
            <a:ext cx="829313" cy="829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12" y="4260649"/>
            <a:ext cx="822947" cy="8229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4" y="4291014"/>
            <a:ext cx="783954" cy="7839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27" y="4268531"/>
            <a:ext cx="826801" cy="8268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57" y="1576927"/>
            <a:ext cx="826802" cy="8268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4" y="1606118"/>
            <a:ext cx="798603" cy="7986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45321" y="217715"/>
            <a:ext cx="168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latin typeface="Cabin" panose="020B0803050202020004" pitchFamily="34" charset="0"/>
              </a:rPr>
              <a:t>* In app currency.</a:t>
            </a:r>
            <a:endParaRPr lang="pt-BR" sz="16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78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2" y="2956501"/>
            <a:ext cx="1167863" cy="1167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57" y="217715"/>
            <a:ext cx="6694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WHAT DO WE NEED?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1493456"/>
            <a:ext cx="1171293" cy="11712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4853" y="1636957"/>
            <a:ext cx="9464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Partnerships to help us engage more users and spread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our services</a:t>
            </a:r>
            <a:r>
              <a:rPr lang="en-US" sz="3200" dirty="0" smtClean="0">
                <a:latin typeface="Cabin" panose="020B0803050202020004" pitchFamily="34" charset="0"/>
              </a:rPr>
              <a:t>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4853" y="3228243"/>
            <a:ext cx="8666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Seed investment to maintain our cost structure.</a:t>
            </a:r>
            <a:endParaRPr lang="pt-BR" sz="32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66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14" y="2013311"/>
            <a:ext cx="5666730" cy="2831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31" y="-349478"/>
            <a:ext cx="4514014" cy="82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3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6249285" y="2332149"/>
            <a:ext cx="1830550" cy="183055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6374280" y="4426527"/>
            <a:ext cx="1627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bin" panose="020B0803050202020004" pitchFamily="34" charset="0"/>
              </a:rPr>
              <a:t>Henrique</a:t>
            </a:r>
            <a:endParaRPr lang="pt-BR" sz="2800" b="1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857" y="217715"/>
            <a:ext cx="5381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MEET THE </a:t>
            </a:r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TEAM!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5403" y="4971260"/>
            <a:ext cx="1144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bin" panose="020B0803050202020004" pitchFamily="34" charset="0"/>
              </a:rPr>
              <a:t>Designer</a:t>
            </a:r>
            <a:endParaRPr lang="pt-BR" sz="2000" dirty="0">
              <a:latin typeface="Cabin" panose="020B0803050202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3994" y="4426527"/>
            <a:ext cx="1198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bin" panose="020B0803050202020004" pitchFamily="34" charset="0"/>
              </a:rPr>
              <a:t>Esdras</a:t>
            </a:r>
            <a:endParaRPr lang="pt-BR" sz="2800" b="1" dirty="0">
              <a:latin typeface="Cabin" panose="020B08030502020200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0805" y="4971260"/>
            <a:ext cx="1495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bin" panose="020B0803050202020004" pitchFamily="34" charset="0"/>
              </a:rPr>
              <a:t>Commercial</a:t>
            </a:r>
            <a:endParaRPr lang="pt-BR" sz="2000" dirty="0">
              <a:latin typeface="Cabin" panose="020B0803050202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5686" y="4426527"/>
            <a:ext cx="1116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bin" panose="020B0803050202020004" pitchFamily="34" charset="0"/>
              </a:rPr>
              <a:t>Felipe</a:t>
            </a:r>
            <a:endParaRPr lang="pt-BR" sz="2800" b="1" dirty="0">
              <a:latin typeface="Cabin" panose="020B0803050202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8873" y="4971260"/>
            <a:ext cx="1249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bin" panose="020B0803050202020004" pitchFamily="34" charset="0"/>
              </a:rPr>
              <a:t>Marketing</a:t>
            </a:r>
            <a:endParaRPr lang="pt-BR" sz="2000" dirty="0">
              <a:latin typeface="Cabin" panose="020B08030502020200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69729" y="2332149"/>
            <a:ext cx="1830550" cy="183055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/>
          <p:cNvSpPr/>
          <p:nvPr/>
        </p:nvSpPr>
        <p:spPr>
          <a:xfrm>
            <a:off x="3809507" y="2332149"/>
            <a:ext cx="1830550" cy="183055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Oval 18"/>
          <p:cNvSpPr/>
          <p:nvPr/>
        </p:nvSpPr>
        <p:spPr>
          <a:xfrm>
            <a:off x="8689063" y="2332149"/>
            <a:ext cx="1830550" cy="18305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9103783" y="4426527"/>
            <a:ext cx="1293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bin" panose="020B0803050202020004" pitchFamily="34" charset="0"/>
              </a:rPr>
              <a:t>Marcus</a:t>
            </a:r>
            <a:endParaRPr lang="pt-BR" sz="2800" b="1" dirty="0">
              <a:latin typeface="Cabin" panose="020B08030502020200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1990" y="4971260"/>
            <a:ext cx="1311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bin" panose="020B0803050202020004" pitchFamily="34" charset="0"/>
              </a:rPr>
              <a:t>Developer</a:t>
            </a:r>
            <a:endParaRPr lang="pt-BR" sz="20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4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3119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THE PAIN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8396" y="1656676"/>
            <a:ext cx="85915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No place for students to look at for music teacher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recommendations.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8396" y="3215541"/>
            <a:ext cx="9744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It’s hard for private music teachers to find new students.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1590995"/>
            <a:ext cx="1157413" cy="11574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2962220"/>
            <a:ext cx="1157413" cy="115741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688114"/>
            <a:ext cx="12191999" cy="2169886"/>
          </a:xfrm>
          <a:prstGeom prst="rect">
            <a:avLst/>
          </a:prstGeom>
          <a:solidFill>
            <a:srgbClr val="39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5189674"/>
            <a:ext cx="1166766" cy="11667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38396" y="5234448"/>
            <a:ext cx="8781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Trust is a very important factor to consider when 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searching for private classes.</a:t>
            </a:r>
            <a:endParaRPr lang="pt-BR" sz="3200" b="1" dirty="0"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15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688114"/>
            <a:ext cx="12191999" cy="2169886"/>
          </a:xfrm>
          <a:prstGeom prst="rect">
            <a:avLst/>
          </a:prstGeom>
          <a:solidFill>
            <a:srgbClr val="39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1938396" y="5226570"/>
            <a:ext cx="9776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The only music education platform where you can find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the perfect network to 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learn and play your music!</a:t>
            </a:r>
            <a:endParaRPr lang="en-US" sz="3200" b="1" dirty="0"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857" y="217715"/>
            <a:ext cx="4903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THE SOLUTION</a:t>
            </a:r>
            <a:endParaRPr lang="pt-BR" sz="4800" dirty="0"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5209591"/>
            <a:ext cx="1166767" cy="1166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857" y="2576025"/>
            <a:ext cx="2481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abin" panose="020B0803050202020004" pitchFamily="34" charset="0"/>
              </a:rPr>
              <a:t>Introducing…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34" y="1188051"/>
            <a:ext cx="5666730" cy="28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09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9693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THE </a:t>
            </a:r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EDUCATIONAL </a:t>
            </a:r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PLATFORM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4853" y="1622350"/>
            <a:ext cx="99932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It all starts by downloading the app on the marketplaces.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Once you’ve downloaded, sign up to fill your profile.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1581641"/>
            <a:ext cx="1166767" cy="1166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8396" y="2968796"/>
            <a:ext cx="8110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Then you search for the name of one or more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instruments that you want to learn or teach.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2962220"/>
            <a:ext cx="1157413" cy="11574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8114"/>
            <a:ext cx="12191999" cy="2169886"/>
          </a:xfrm>
          <a:prstGeom prst="rect">
            <a:avLst/>
          </a:prstGeom>
          <a:solidFill>
            <a:srgbClr val="39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5197034"/>
            <a:ext cx="1166767" cy="11667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8396" y="5226570"/>
            <a:ext cx="80758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And that’s it! Find a lot of cool people </a:t>
            </a:r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who’re </a:t>
            </a:r>
            <a:endParaRPr lang="en-US" sz="3200" b="1" dirty="0" smtClean="0">
              <a:solidFill>
                <a:schemeClr val="bg1"/>
              </a:solidFill>
              <a:latin typeface="Cabin" panose="020B0803050202020004" pitchFamily="34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already teaching or learning the instrument!</a:t>
            </a:r>
            <a:endParaRPr lang="pt-BR" sz="3200" b="1" dirty="0"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33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5482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HOW IT WORKS?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78" y="1606120"/>
            <a:ext cx="801338" cy="801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83" y="1581641"/>
            <a:ext cx="808433" cy="8084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7717" y="2443016"/>
            <a:ext cx="30938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Set filters to refine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your search such as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location or skills.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3991" y="2443016"/>
            <a:ext cx="36640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Find the most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recommended and the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new folks’ profiles.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15" y="1606120"/>
            <a:ext cx="838069" cy="8380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24901" y="2443015"/>
            <a:ext cx="34049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Log in to see the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full profiles and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start meeting people.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2" y="4298999"/>
            <a:ext cx="783954" cy="7839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4723" y="5074969"/>
            <a:ext cx="32528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Schedule your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classes and start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learning or teaching!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83" y="4260006"/>
            <a:ext cx="822947" cy="8229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53725" y="5074968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Rate your class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experience on the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platform.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15" y="4255456"/>
            <a:ext cx="827497" cy="8274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73544" y="5074968"/>
            <a:ext cx="34970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Receive shiny rewards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as you make progress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and recommend!</a:t>
            </a:r>
          </a:p>
        </p:txBody>
      </p:sp>
    </p:spTree>
    <p:extLst>
      <p:ext uri="{BB962C8B-B14F-4D97-AF65-F5344CB8AC3E}">
        <p14:creationId xmlns:p14="http://schemas.microsoft.com/office/powerpoint/2010/main" val="3983204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41745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THE MARKET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442" y="2540042"/>
            <a:ext cx="56999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Education corresponds to 11% of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the music industry size in Brazil, one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of the top three major sectors. *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8837" y="2540042"/>
            <a:ext cx="52180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High level of informality thus not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having reliable information to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precisely measure the market. 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401" y="5233959"/>
            <a:ext cx="53410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Lack of technical and professional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education, as well as innovation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on the business models. *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0107" y="5228261"/>
            <a:ext cx="55354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Lack of internal controls, marketing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and finance tools and information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systems. *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13" y="1375328"/>
            <a:ext cx="1157414" cy="11574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45" y="1375328"/>
            <a:ext cx="1157414" cy="11574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75" y="4066007"/>
            <a:ext cx="1167952" cy="1167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45" y="4066007"/>
            <a:ext cx="1181404" cy="11814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42501" y="217715"/>
            <a:ext cx="3255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latin typeface="Cabin" panose="020B0803050202020004" pitchFamily="34" charset="0"/>
              </a:rPr>
              <a:t>* Source: SEBRAE. December 2015.</a:t>
            </a:r>
            <a:endParaRPr lang="pt-BR" sz="16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74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3902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MARKET FIT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3357" y="1828547"/>
            <a:ext cx="97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People looking for their first time job as a music teacher.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3357" y="3004725"/>
            <a:ext cx="100347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Comply with the Brazilian law 13.278/2016, that requires 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public schools to have music classes. *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3357" y="4338261"/>
            <a:ext cx="92309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Employeed adults who</a:t>
            </a:r>
            <a:r>
              <a:rPr lang="en-US" sz="3200" dirty="0">
                <a:latin typeface="Cabin" panose="020B0803050202020004" pitchFamily="34" charset="0"/>
              </a:rPr>
              <a:t> </a:t>
            </a:r>
            <a:r>
              <a:rPr lang="en-US" sz="3200" dirty="0" smtClean="0">
                <a:latin typeface="Cabin" panose="020B0803050202020004" pitchFamily="34" charset="0"/>
              </a:rPr>
              <a:t>don’t want to deal with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bureaucracy at </a:t>
            </a:r>
            <a:r>
              <a:rPr lang="en-US" sz="3200" dirty="0" smtClean="0">
                <a:latin typeface="Cabin" panose="020B0803050202020004" pitchFamily="34" charset="0"/>
              </a:rPr>
              <a:t>schools and only want entertainment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4898" y="217715"/>
            <a:ext cx="355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latin typeface="Cabin" panose="020B0803050202020004" pitchFamily="34" charset="0"/>
              </a:rPr>
              <a:t>* Source: Agência Senado. March 2016.</a:t>
            </a:r>
            <a:endParaRPr lang="pt-BR" sz="1600" dirty="0">
              <a:latin typeface="Cabin" panose="020B08030502020200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0" y="1557800"/>
            <a:ext cx="1190608" cy="11906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0" y="2955287"/>
            <a:ext cx="1176093" cy="11760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0" y="4338259"/>
            <a:ext cx="1182378" cy="11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5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7067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Cantarell" panose="02000603000000000000" pitchFamily="2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EXISTING SOLUTIONS</a:t>
            </a:r>
            <a:endParaRPr lang="pt-BR" sz="4800" dirty="0">
              <a:solidFill>
                <a:srgbClr val="2D2D2D"/>
              </a:solidFill>
              <a:latin typeface="Cantarell" panose="02000603000000000000" pitchFamily="2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2465" y="2540042"/>
            <a:ext cx="449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latin typeface="Cabin" panose="020B0803050202020004" pitchFamily="34" charset="0"/>
              </a:rPr>
              <a:t>Musician social networks.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9692" y="2532742"/>
            <a:ext cx="3176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latin typeface="Cabin" panose="020B0803050202020004" pitchFamily="34" charset="0"/>
              </a:rPr>
              <a:t>Facebook groups.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2518" y="5228261"/>
            <a:ext cx="2939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latin typeface="Cabin" panose="020B0803050202020004" pitchFamily="34" charset="0"/>
              </a:rPr>
              <a:t>Word of mouth.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49650" y="5228261"/>
            <a:ext cx="2336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Music schools.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13" y="4066007"/>
            <a:ext cx="1173669" cy="11736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48" y="4082262"/>
            <a:ext cx="1157414" cy="11574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48" y="1375328"/>
            <a:ext cx="1157414" cy="11574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15" y="1361199"/>
            <a:ext cx="1185672" cy="11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1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445</Words>
  <Application>Microsoft Office PowerPoint</Application>
  <PresentationFormat>Widescreen</PresentationFormat>
  <Paragraphs>94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Cabin</vt:lpstr>
      <vt:lpstr>Calibri</vt:lpstr>
      <vt:lpstr>Calibri Light</vt:lpstr>
      <vt:lpstr>Cantarell</vt:lpstr>
      <vt:lpstr>Rounded Elegance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CHUPA MICRO$OFT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Freitas Souza</dc:creator>
  <cp:lastModifiedBy>Henrique</cp:lastModifiedBy>
  <cp:revision>115</cp:revision>
  <dcterms:created xsi:type="dcterms:W3CDTF">2016-06-21T20:32:36Z</dcterms:created>
  <dcterms:modified xsi:type="dcterms:W3CDTF">2016-09-15T18:25:08Z</dcterms:modified>
</cp:coreProperties>
</file>