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61" r:id="rId4"/>
    <p:sldId id="277" r:id="rId5"/>
    <p:sldId id="267" r:id="rId6"/>
    <p:sldId id="268" r:id="rId7"/>
    <p:sldId id="269" r:id="rId8"/>
    <p:sldId id="270" r:id="rId9"/>
    <p:sldId id="257" r:id="rId10"/>
    <p:sldId id="258" r:id="rId11"/>
    <p:sldId id="259" r:id="rId12"/>
    <p:sldId id="260" r:id="rId13"/>
    <p:sldId id="271" r:id="rId14"/>
    <p:sldId id="272" r:id="rId15"/>
    <p:sldId id="273" r:id="rId16"/>
    <p:sldId id="274" r:id="rId17"/>
    <p:sldId id="275" r:id="rId18"/>
    <p:sldId id="279" r:id="rId19"/>
    <p:sldId id="262" r:id="rId20"/>
    <p:sldId id="263" r:id="rId21"/>
    <p:sldId id="264" r:id="rId22"/>
    <p:sldId id="26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0E9"/>
    <a:srgbClr val="666666"/>
    <a:srgbClr val="A9D18E"/>
    <a:srgbClr val="2D2D2D"/>
    <a:srgbClr val="47AECE"/>
    <a:srgbClr val="EAE9E7"/>
    <a:srgbClr val="293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918" y="570"/>
      </p:cViewPr>
      <p:guideLst>
        <p:guide orient="horz" pos="2137"/>
        <p:guide pos="3840"/>
        <p:guide orient="horz" pos="2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1052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6354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0526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929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5106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24/07/2016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5818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24/07/2016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5220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24/07/2016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3452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24/07/2016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745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24/07/2016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5212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24/07/2016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701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CF37-EBB7-4F8F-A54D-924B974C3E99}" type="datetimeFigureOut">
              <a:rPr lang="pt-BR" smtClean="0"/>
              <a:t>24/07/2016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60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7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1308389"/>
            <a:ext cx="3396002" cy="41681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407" y="206821"/>
            <a:ext cx="3659338" cy="64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05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688114"/>
            <a:ext cx="12191999" cy="2169886"/>
          </a:xfrm>
          <a:prstGeom prst="rect">
            <a:avLst/>
          </a:prstGeom>
          <a:solidFill>
            <a:srgbClr val="39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938396" y="5226570"/>
            <a:ext cx="9776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The only music education platform where you can find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the perfect network to start music classes!</a:t>
            </a:r>
            <a:endParaRPr lang="en-US" sz="3200" b="1" dirty="0"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857" y="217715"/>
            <a:ext cx="4523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SOLUTION</a:t>
            </a:r>
            <a:endParaRPr lang="pt-BR" sz="4800" dirty="0"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5209591"/>
            <a:ext cx="1166767" cy="1166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857" y="2576025"/>
            <a:ext cx="2481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abin" panose="020B0803050202020004" pitchFamily="34" charset="0"/>
              </a:rPr>
              <a:t>Introducing…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98" y="507486"/>
            <a:ext cx="3396002" cy="41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0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11206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MUSIC EDUCATIONAL PLATFORM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4853" y="1622350"/>
            <a:ext cx="9993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It all starts by downloading the app on the marketplaces.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Once you’ve downloaded, sign up to fill your profile.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1581641"/>
            <a:ext cx="1166767" cy="1166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8396" y="2968796"/>
            <a:ext cx="8110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Then you search for the name of one or more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instruments that you want to learn or teach.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2962220"/>
            <a:ext cx="1157413" cy="11574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8114"/>
            <a:ext cx="12191999" cy="2169886"/>
          </a:xfrm>
          <a:prstGeom prst="rect">
            <a:avLst/>
          </a:prstGeom>
          <a:solidFill>
            <a:srgbClr val="39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5197034"/>
            <a:ext cx="1166767" cy="11667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8396" y="5226570"/>
            <a:ext cx="7895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And that’s it! Find a lot of cool people who’s 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already teaching or learning the instrument!</a:t>
            </a:r>
            <a:endParaRPr lang="pt-BR" sz="3200" b="1" dirty="0"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33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5033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HOW IT WORKS?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78" y="1606120"/>
            <a:ext cx="801338" cy="801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83" y="1581641"/>
            <a:ext cx="808433" cy="8084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717" y="2443016"/>
            <a:ext cx="30938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Set filters to refine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your search such as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location or skills.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3991" y="2443016"/>
            <a:ext cx="36640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Find the most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recommended and the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new folks’ profiles.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5" y="1606120"/>
            <a:ext cx="838069" cy="8380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24901" y="2443015"/>
            <a:ext cx="34049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Log in to see the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full profiles and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start meeting people.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2" y="4298999"/>
            <a:ext cx="783954" cy="7839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4723" y="5074969"/>
            <a:ext cx="3252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Schedule your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classes and start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learning or teaching!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83" y="4260006"/>
            <a:ext cx="822947" cy="8229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53725" y="5074968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Rate your class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experience on the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platform.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5" y="4255456"/>
            <a:ext cx="827497" cy="8274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73544" y="5074968"/>
            <a:ext cx="3497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Receive shiny rewards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as you make progress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and recommend!</a:t>
            </a:r>
          </a:p>
        </p:txBody>
      </p:sp>
    </p:spTree>
    <p:extLst>
      <p:ext uri="{BB962C8B-B14F-4D97-AF65-F5344CB8AC3E}">
        <p14:creationId xmlns:p14="http://schemas.microsoft.com/office/powerpoint/2010/main" val="3983204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MARKET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442" y="2540042"/>
            <a:ext cx="5699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Education corresponds to 11% of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the music industry size in Brazil, one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of the top three major sectors. *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8837" y="2540042"/>
            <a:ext cx="52180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High level of informality thus not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having reliable information to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precisely measure the market. 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401" y="5233959"/>
            <a:ext cx="53410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Lack of technical and professional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education, as well as innovation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on the business models. *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0107" y="5228261"/>
            <a:ext cx="55354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Lack of internal controls, marketing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and finance tools and information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systems. *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13" y="1375328"/>
            <a:ext cx="1157414" cy="11574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45" y="1375328"/>
            <a:ext cx="1157414" cy="11574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75" y="4066007"/>
            <a:ext cx="1167952" cy="1167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45" y="4066007"/>
            <a:ext cx="1181404" cy="11814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42501" y="217715"/>
            <a:ext cx="3255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latin typeface="Cabin" panose="020B0803050202020004" pitchFamily="34" charset="0"/>
              </a:rPr>
              <a:t>* Source: SEBRAE. December 2015.</a:t>
            </a:r>
            <a:endParaRPr lang="pt-BR" sz="16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74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3517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MARKET FIT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3357" y="1828547"/>
            <a:ext cx="97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People looking for their first time job as a music teacher.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357" y="3004725"/>
            <a:ext cx="100347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Comply with the Brazilian law 13.278/2016, that requires 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public schools to have music classes. *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357" y="4338261"/>
            <a:ext cx="99537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Students that want to teach in order to help finance their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studies.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898" y="217715"/>
            <a:ext cx="355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latin typeface="Cabin" panose="020B0803050202020004" pitchFamily="34" charset="0"/>
              </a:rPr>
              <a:t>* Source: Agência Senado. March 2016.</a:t>
            </a:r>
            <a:endParaRPr lang="pt-BR" sz="1600" dirty="0">
              <a:latin typeface="Cabin" panose="020B08030502020200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0" y="1557800"/>
            <a:ext cx="1190608" cy="11906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0" y="2955287"/>
            <a:ext cx="1176093" cy="11760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0" y="4338259"/>
            <a:ext cx="1182378" cy="11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5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631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EXISTING SOLUTIONS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2465" y="2540042"/>
            <a:ext cx="449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Cabin" panose="020B0803050202020004" pitchFamily="34" charset="0"/>
              </a:rPr>
              <a:t>Musician social networks.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9692" y="2532742"/>
            <a:ext cx="3176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Cabin" panose="020B0803050202020004" pitchFamily="34" charset="0"/>
              </a:rPr>
              <a:t>Facebook groups.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2518" y="5228261"/>
            <a:ext cx="2939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Cabin" panose="020B0803050202020004" pitchFamily="34" charset="0"/>
              </a:rPr>
              <a:t>Word of </a:t>
            </a:r>
            <a:r>
              <a:rPr lang="pt-BR" sz="3200" dirty="0" smtClean="0">
                <a:latin typeface="Cabin" panose="020B0803050202020004" pitchFamily="34" charset="0"/>
              </a:rPr>
              <a:t>mouth.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49650" y="5228261"/>
            <a:ext cx="2336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Music schools.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13" y="4066007"/>
            <a:ext cx="1173669" cy="11736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48" y="4082262"/>
            <a:ext cx="1157414" cy="11574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48" y="1375328"/>
            <a:ext cx="1157414" cy="11574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15" y="1361199"/>
            <a:ext cx="1185672" cy="11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1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7425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HOW TO MAKE MONEY?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561" y="2443016"/>
            <a:ext cx="32984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Percentage on each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transaction made on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the platform.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9159" y="2443016"/>
            <a:ext cx="3743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Advertising for teachers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and partners.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7764" y="2443015"/>
            <a:ext cx="31191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Buy </a:t>
            </a:r>
            <a:r>
              <a:rPr lang="pt-BR" sz="2800" i="1" dirty="0" smtClean="0">
                <a:latin typeface="Cabin" panose="020B0803050202020004" pitchFamily="34" charset="0"/>
              </a:rPr>
              <a:t>note coins*</a:t>
            </a:r>
            <a:r>
              <a:rPr lang="pt-BR" sz="2800" dirty="0" smtClean="0">
                <a:latin typeface="Cabin" panose="020B0803050202020004" pitchFamily="34" charset="0"/>
              </a:rPr>
              <a:t> to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unlock gamification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content.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790" y="5074969"/>
            <a:ext cx="36029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Fee to recover your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status in case you lose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your class sequence.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5832" y="5074968"/>
            <a:ext cx="38051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Premium subscription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to access your full class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history and comparison.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69767" y="5074968"/>
            <a:ext cx="35046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Music tests to prove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abilities and get more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recommendations.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5" y="1606119"/>
            <a:ext cx="829313" cy="829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12" y="4260649"/>
            <a:ext cx="822947" cy="8229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4" y="4291014"/>
            <a:ext cx="783954" cy="7839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27" y="4268531"/>
            <a:ext cx="826801" cy="826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57" y="1576927"/>
            <a:ext cx="826802" cy="8268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4" y="1606118"/>
            <a:ext cx="798603" cy="7986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45321" y="217715"/>
            <a:ext cx="168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latin typeface="Cabin" panose="020B0803050202020004" pitchFamily="34" charset="0"/>
              </a:rPr>
              <a:t>* In app currency.</a:t>
            </a:r>
            <a:endParaRPr lang="pt-BR" sz="16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78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6330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WHAT DO </a:t>
            </a:r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WE </a:t>
            </a:r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NEED?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357" y="3193157"/>
            <a:ext cx="771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Mentoring on entrepreneurship for startups.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1580546"/>
            <a:ext cx="1171293" cy="1171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1" y="2948451"/>
            <a:ext cx="1167863" cy="11678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4853" y="1622350"/>
            <a:ext cx="9128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bin" panose="020B0803050202020004" pitchFamily="34" charset="0"/>
              </a:rPr>
              <a:t>At least one developer and one businessman on the</a:t>
            </a:r>
          </a:p>
          <a:p>
            <a:r>
              <a:rPr lang="en-US" sz="3200" dirty="0">
                <a:latin typeface="Cabin" panose="020B0803050202020004" pitchFamily="34" charset="0"/>
              </a:rPr>
              <a:t>team.</a:t>
            </a:r>
            <a:endParaRPr lang="pt-BR" sz="32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66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99" y="1409989"/>
            <a:ext cx="3396002" cy="41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9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1209620"/>
            <a:ext cx="8420100" cy="4829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57" y="217715"/>
            <a:ext cx="1062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NUMBERS FROM THE LAST CHAPTER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5106" y="2528841"/>
            <a:ext cx="2945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Less than 1% of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clicks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5106" y="3711014"/>
            <a:ext cx="3047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Most clicks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through</a:t>
            </a:r>
            <a:r>
              <a:rPr lang="pt-BR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smtClean="0">
                <a:latin typeface="Cabin" panose="020B0803050202020004" pitchFamily="34" charset="0"/>
              </a:rPr>
              <a:t>Google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5105" y="5385629"/>
            <a:ext cx="34660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Most people were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using smartphones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675" y="1253161"/>
            <a:ext cx="3101175" cy="11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294744" y="1835759"/>
            <a:ext cx="2533041" cy="253304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3497944" y="4610704"/>
            <a:ext cx="2036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abin" panose="020B0803050202020004" pitchFamily="34" charset="0"/>
              </a:rPr>
              <a:t>Henrique</a:t>
            </a:r>
            <a:endParaRPr lang="pt-BR" sz="3600" b="1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857" y="217715"/>
            <a:ext cx="5671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MEET THE YAMERS!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9930" y="5155437"/>
            <a:ext cx="2086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bin" panose="020B0803050202020004" pitchFamily="34" charset="0"/>
              </a:rPr>
              <a:t>UX Designer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79029" y="1835759"/>
            <a:ext cx="2533041" cy="253304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902974" y="4610704"/>
            <a:ext cx="148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abin" panose="020B0803050202020004" pitchFamily="34" charset="0"/>
              </a:rPr>
              <a:t>Esdras</a:t>
            </a:r>
            <a:endParaRPr lang="pt-BR" sz="3600" b="1" dirty="0">
              <a:latin typeface="Cabin" panose="020B08030502020200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2408" y="5155437"/>
            <a:ext cx="1675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bin" panose="020B0803050202020004" pitchFamily="34" charset="0"/>
              </a:rPr>
              <a:t>Marketing</a:t>
            </a:r>
            <a:endParaRPr lang="pt-BR" sz="28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4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1062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NUMBERS FROM THE LAST CHAPTER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1204912"/>
            <a:ext cx="4248150" cy="5057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979" y="1219426"/>
            <a:ext cx="4210050" cy="5000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8629" y="2525486"/>
            <a:ext cx="1451428" cy="275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8830129" y="1209620"/>
            <a:ext cx="31910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Most viewed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Keyword was for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classes at specific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locations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0129" y="3432631"/>
            <a:ext cx="332244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Top searches for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playing the guitar,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keyboard, violin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and sing</a:t>
            </a:r>
            <a:endParaRPr lang="pt-BR" sz="32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02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1062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NUMBERS FROM THE LAST CHAPTER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1224644"/>
            <a:ext cx="8429625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2482" y="1209620"/>
            <a:ext cx="3203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The campaign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started at S</a:t>
            </a:r>
            <a:r>
              <a:rPr lang="pt-BR" sz="3200" dirty="0" smtClean="0">
                <a:latin typeface="Cabin" panose="020B0803050202020004" pitchFamily="34" charset="0"/>
              </a:rPr>
              <a:t>ão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Paulo, Taboão da 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Serra and Embu 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das Artes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2482" y="3988095"/>
            <a:ext cx="33639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No clicks from 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people in the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metropolitan area 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of São Paulo.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77258" y="1992783"/>
            <a:ext cx="2467428" cy="242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362857" y="4677176"/>
            <a:ext cx="6576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Top amount of clicks from São Paulo,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Rio de Janeiro and Belo Horizonte.</a:t>
            </a:r>
          </a:p>
        </p:txBody>
      </p:sp>
    </p:spTree>
    <p:extLst>
      <p:ext uri="{BB962C8B-B14F-4D97-AF65-F5344CB8AC3E}">
        <p14:creationId xmlns:p14="http://schemas.microsoft.com/office/powerpoint/2010/main" val="2572939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1062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NUMBERS FROM THE LAST CHAPTER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1219428"/>
            <a:ext cx="10258425" cy="417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857" y="5580727"/>
            <a:ext cx="4230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40.546 people reached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6001" y="5580727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255 clicks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8494" y="5580727"/>
            <a:ext cx="392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Less than 2% of clicks</a:t>
            </a:r>
            <a:endParaRPr lang="pt-BR" sz="32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5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06399" y="1248228"/>
            <a:ext cx="7145620" cy="523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362857" y="217715"/>
            <a:ext cx="837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IN THE PREVIOUS EPISODE…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17" y="1362020"/>
            <a:ext cx="4691984" cy="7009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0" y="2176795"/>
            <a:ext cx="6782001" cy="41205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65703" y="1209620"/>
            <a:ext cx="44916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Value proposition: match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music students and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teachers based on their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locations.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5702" y="3432631"/>
            <a:ext cx="44614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Channels: Landing page,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Google and Facebook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ads, word of mouth,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and interviews.</a:t>
            </a:r>
            <a:endParaRPr lang="pt-BR" sz="32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13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6266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TIMELINE SO FAR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9C0E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61" y="2403089"/>
            <a:ext cx="7569478" cy="2869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02" y="3239620"/>
            <a:ext cx="2046417" cy="3057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9201" y="3004877"/>
            <a:ext cx="18485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INITIAL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CONCEPT</a:t>
            </a:r>
          </a:p>
          <a:p>
            <a:pPr algn="ctr"/>
            <a:r>
              <a:rPr lang="pt-BR" sz="2800" b="1" dirty="0" smtClean="0">
                <a:latin typeface="Cabin" panose="020B0803050202020004" pitchFamily="34" charset="0"/>
              </a:rPr>
              <a:t>Jan / 2016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618" y="1192533"/>
            <a:ext cx="27095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BRAND AND</a:t>
            </a:r>
            <a:endParaRPr lang="pt-BR" sz="2800" dirty="0" smtClean="0">
              <a:latin typeface="Cabin" panose="020B0803050202020004" pitchFamily="34" charset="0"/>
            </a:endParaRP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LANDING</a:t>
            </a:r>
            <a:r>
              <a:rPr lang="pt-BR" sz="2800" dirty="0">
                <a:latin typeface="Cabin" panose="020B0803050202020004" pitchFamily="34" charset="0"/>
              </a:rPr>
              <a:t> </a:t>
            </a:r>
            <a:r>
              <a:rPr lang="pt-BR" sz="2800" dirty="0" smtClean="0">
                <a:latin typeface="Cabin" panose="020B0803050202020004" pitchFamily="34" charset="0"/>
              </a:rPr>
              <a:t>PAGE</a:t>
            </a:r>
          </a:p>
          <a:p>
            <a:pPr algn="ctr"/>
            <a:r>
              <a:rPr lang="pt-BR" sz="2800" b="1" dirty="0" smtClean="0">
                <a:latin typeface="Cabin" panose="020B0803050202020004" pitchFamily="34" charset="0"/>
              </a:rPr>
              <a:t>Feb / 2016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0926" y="5213209"/>
            <a:ext cx="29258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MARKETING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CAMPAIGNS</a:t>
            </a:r>
          </a:p>
          <a:p>
            <a:pPr algn="ctr"/>
            <a:r>
              <a:rPr lang="pt-BR" sz="2800" b="1" dirty="0" smtClean="0">
                <a:latin typeface="Cabin" panose="020B0803050202020004" pitchFamily="34" charset="0"/>
              </a:rPr>
              <a:t>Apr - May / 2016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206" y="1192114"/>
            <a:ext cx="27095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LANDING PAGE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REDESIGN</a:t>
            </a:r>
          </a:p>
          <a:p>
            <a:pPr algn="ctr"/>
            <a:r>
              <a:rPr lang="pt-BR" sz="2800" b="1" dirty="0" smtClean="0">
                <a:latin typeface="Cabin" panose="020B0803050202020004" pitchFamily="34" charset="0"/>
              </a:rPr>
              <a:t>May / 2016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8085" y="5278168"/>
            <a:ext cx="3331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COACH AND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LESSONS LEARNED</a:t>
            </a:r>
          </a:p>
          <a:p>
            <a:pPr algn="ctr"/>
            <a:r>
              <a:rPr lang="pt-BR" sz="2800" b="1" dirty="0" smtClean="0">
                <a:latin typeface="Cabin" panose="020B0803050202020004" pitchFamily="34" charset="0"/>
              </a:rPr>
              <a:t>Jun / 2016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70775" y="1729473"/>
            <a:ext cx="29477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BUSINESS</a:t>
            </a:r>
          </a:p>
          <a:p>
            <a:pPr algn="ctr"/>
            <a:r>
              <a:rPr lang="en-US" sz="2800" dirty="0" smtClean="0">
                <a:latin typeface="Cabin" panose="020B0803050202020004" pitchFamily="34" charset="0"/>
              </a:rPr>
              <a:t>AND BRAND</a:t>
            </a:r>
            <a:endParaRPr lang="pt-BR" sz="2800" dirty="0" smtClean="0">
              <a:latin typeface="Cabin" panose="020B0803050202020004" pitchFamily="34" charset="0"/>
            </a:endParaRP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REDESIGN</a:t>
            </a:r>
          </a:p>
          <a:p>
            <a:pPr algn="ctr"/>
            <a:r>
              <a:rPr lang="pt-BR" sz="2800" b="1" dirty="0" smtClean="0">
                <a:latin typeface="Cabin" panose="020B0803050202020004" pitchFamily="34" charset="0"/>
              </a:rPr>
              <a:t>July – Now / 2016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32" y="3637278"/>
            <a:ext cx="1375693" cy="16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71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1062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NUMBERS FROM THE LAST CHAPTER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261382"/>
            <a:ext cx="11321144" cy="1122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857" y="2596369"/>
            <a:ext cx="8558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Facebook + Google: 60595 views and 460 clicks.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857" y="3393814"/>
            <a:ext cx="268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17 subscribers.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857" y="4191259"/>
            <a:ext cx="7696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Most subscribers came from the Google Ad.</a:t>
            </a:r>
            <a:endParaRPr lang="pt-BR" sz="32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33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5678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WHAT HAPPENED?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3357" y="1828547"/>
            <a:ext cx="8256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No clear message was sent to the target public.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0" y="1580546"/>
            <a:ext cx="1167862" cy="11678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2959403"/>
            <a:ext cx="1167863" cy="11678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43357" y="3250946"/>
            <a:ext cx="7770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No well defined unique value was proposed.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43357" y="4629804"/>
            <a:ext cx="670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Not enough knowledge of the market.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0" y="4338261"/>
            <a:ext cx="1167863" cy="11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30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5633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LESSONS LEARNED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3357" y="1611220"/>
            <a:ext cx="101277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Most likes and subscribers are from women under 30 that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have some knowledge on the instrument of their choice.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2959403"/>
            <a:ext cx="1167863" cy="1167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3357" y="3004725"/>
            <a:ext cx="97778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Some of the teachers told that they find </a:t>
            </a:r>
            <a:r>
              <a:rPr lang="pt-BR" sz="3200" dirty="0" smtClean="0">
                <a:latin typeface="Cabin" panose="020B0803050202020004" pitchFamily="34" charset="0"/>
              </a:rPr>
              <a:t>new students </a:t>
            </a:r>
            <a:endParaRPr lang="pt-BR" sz="3200" dirty="0" smtClean="0">
              <a:latin typeface="Cabin" panose="020B0803050202020004" pitchFamily="34" charset="0"/>
            </a:endParaRPr>
          </a:p>
          <a:p>
            <a:r>
              <a:rPr lang="pt-BR" sz="3200" dirty="0" smtClean="0">
                <a:latin typeface="Cabin" panose="020B0803050202020004" pitchFamily="34" charset="0"/>
              </a:rPr>
              <a:t>based on recommendation </a:t>
            </a:r>
            <a:r>
              <a:rPr lang="pt-BR" sz="3200" dirty="0" smtClean="0">
                <a:latin typeface="Cabin" panose="020B0803050202020004" pitchFamily="34" charset="0"/>
              </a:rPr>
              <a:t>from his / her students...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357" y="4394956"/>
            <a:ext cx="100040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...</a:t>
            </a:r>
            <a:r>
              <a:rPr lang="pt-BR" sz="3200" dirty="0" smtClean="0">
                <a:latin typeface="Cabin" panose="020B0803050202020004" pitchFamily="34" charset="0"/>
              </a:rPr>
              <a:t>. Which made us start to think how teachers manage to 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engage </a:t>
            </a:r>
            <a:r>
              <a:rPr lang="en-US" sz="3200" dirty="0" smtClean="0">
                <a:latin typeface="Cabin" panose="020B0803050202020004" pitchFamily="34" charset="0"/>
              </a:rPr>
              <a:t>students into making classes.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9" y="1578106"/>
            <a:ext cx="1170302" cy="11703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0" y="4338261"/>
            <a:ext cx="1190608" cy="11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2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2828" y="3392488"/>
            <a:ext cx="5146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200" dirty="0" smtClean="0">
                <a:solidFill>
                  <a:srgbClr val="2D2D2D"/>
                </a:solidFill>
                <a:latin typeface="Cabin" panose="020B0803050202020004" pitchFamily="34" charset="0"/>
                <a:ea typeface="Ebrima" panose="02000000000000000000" pitchFamily="2" charset="0"/>
                <a:cs typeface="Ebrima" panose="02000000000000000000" pitchFamily="2" charset="0"/>
              </a:rPr>
              <a:t>LETS PIVOT!</a:t>
            </a:r>
            <a:endParaRPr lang="pt-BR" sz="7200" dirty="0">
              <a:solidFill>
                <a:srgbClr val="2D2D2D"/>
              </a:solidFill>
              <a:latin typeface="Cabin" panose="020B08030502020200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039" y="2315270"/>
            <a:ext cx="75439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abin" panose="020B0803050202020004" pitchFamily="34" charset="0"/>
              </a:rPr>
              <a:t>Great! Now that </a:t>
            </a:r>
            <a:r>
              <a:rPr lang="en-US" sz="3200" dirty="0" smtClean="0">
                <a:latin typeface="Cabin" panose="020B0803050202020004" pitchFamily="34" charset="0"/>
              </a:rPr>
              <a:t>we </a:t>
            </a:r>
            <a:r>
              <a:rPr lang="en-US" sz="3200" dirty="0" smtClean="0">
                <a:latin typeface="Cabin" panose="020B0803050202020004" pitchFamily="34" charset="0"/>
              </a:rPr>
              <a:t>have some experience</a:t>
            </a:r>
          </a:p>
          <a:p>
            <a:pPr algn="ctr"/>
            <a:r>
              <a:rPr lang="en-US" sz="3200" dirty="0" smtClean="0">
                <a:latin typeface="Cabin" panose="020B0803050202020004" pitchFamily="34" charset="0"/>
              </a:rPr>
              <a:t>walking through a path that doesn’t work…</a:t>
            </a:r>
            <a:endParaRPr lang="pt-BR" sz="32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16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2794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bin" panose="020B0803050202020004" pitchFamily="34" charset="0"/>
              </a:rPr>
              <a:t>THE PAIN</a:t>
            </a:r>
            <a:endParaRPr lang="pt-BR" sz="4800" dirty="0">
              <a:solidFill>
                <a:srgbClr val="2D2D2D"/>
              </a:solidFill>
              <a:latin typeface="Cabin" panose="020B0803050202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8396" y="1656676"/>
            <a:ext cx="85915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No place for students to look at for music teacher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recommendations.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8396" y="3215541"/>
            <a:ext cx="9744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It’s hard for private music teachers to find new students.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1590995"/>
            <a:ext cx="1157413" cy="11574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2962220"/>
            <a:ext cx="1157413" cy="11574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688114"/>
            <a:ext cx="12191999" cy="2169886"/>
          </a:xfrm>
          <a:prstGeom prst="rect">
            <a:avLst/>
          </a:prstGeom>
          <a:solidFill>
            <a:srgbClr val="39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5189674"/>
            <a:ext cx="1166766" cy="11667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38396" y="5234448"/>
            <a:ext cx="8781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Trust is a very important factor to consider when 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searching for private classes.</a:t>
            </a:r>
            <a:endParaRPr lang="pt-BR" sz="3200" b="1" dirty="0"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15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757</Words>
  <Application>Microsoft Office PowerPoint</Application>
  <PresentationFormat>Widescreen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Cabin</vt:lpstr>
      <vt:lpstr>Calibri</vt:lpstr>
      <vt:lpstr>Calibri Light</vt:lpstr>
      <vt:lpstr>Ebrima</vt:lpstr>
      <vt:lpstr>Rounded Elegance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CHUPA MICRO$OFT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Caique Freitas Souza</dc:creator>
  <cp:lastModifiedBy>Caique Freitas Souza</cp:lastModifiedBy>
  <cp:revision>107</cp:revision>
  <dcterms:created xsi:type="dcterms:W3CDTF">2016-06-21T20:32:36Z</dcterms:created>
  <dcterms:modified xsi:type="dcterms:W3CDTF">2016-07-25T03:50:21Z</dcterms:modified>
</cp:coreProperties>
</file>