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9" r:id="rId20"/>
    <p:sldId id="274" r:id="rId21"/>
    <p:sldId id="277" r:id="rId22"/>
    <p:sldId id="280" r:id="rId23"/>
    <p:sldId id="281" r:id="rId24"/>
    <p:sldId id="282" r:id="rId25"/>
    <p:sldId id="283" r:id="rId2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199" autoAdjust="0"/>
  </p:normalViewPr>
  <p:slideViewPr>
    <p:cSldViewPr snapToGrid="0">
      <p:cViewPr varScale="1">
        <p:scale>
          <a:sx n="92" d="100"/>
          <a:sy n="92" d="100"/>
        </p:scale>
        <p:origin x="12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8786B-CDB3-465A-BD49-3F2D30E77D2F}" type="datetimeFigureOut">
              <a:rPr lang="pt-PT" smtClean="0"/>
              <a:t>24-01-2019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92761-06E7-4145-846E-1F713105E67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5118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>
                <a:cs typeface="Arial" panose="020B0604020202020204" pitchFamily="34" charset="0"/>
              </a:rPr>
              <a:t>Com o aumento de clientes, o ginásio teve a necessidade de expandir as suas instalações, comprar novo equipamento e também recrutar novos funcionários, para conseguir satisfazer a necessidade dos seus clientes.</a:t>
            </a:r>
          </a:p>
          <a:p>
            <a:pPr marL="0" indent="0">
              <a:buNone/>
            </a:pPr>
            <a:r>
              <a:rPr lang="pt-PT" dirty="0">
                <a:cs typeface="Arial" panose="020B0604020202020204" pitchFamily="34" charset="0"/>
              </a:rPr>
              <a:t>Como tal, Miguel concluiu que era conveniente armazenar a informação detalhada dos seus funcionários e equipamentos.</a:t>
            </a:r>
          </a:p>
          <a:p>
            <a:pPr marL="0" indent="0">
              <a:buNone/>
            </a:pPr>
            <a:r>
              <a:rPr lang="pt-PT" dirty="0">
                <a:cs typeface="Arial" panose="020B0604020202020204" pitchFamily="34" charset="0"/>
              </a:rPr>
              <a:t>Com a intenção de criar um ligação mais próxima com os clientes, o Miguel intendeu que se devia guardar também a informação do cliente.</a:t>
            </a:r>
          </a:p>
          <a:p>
            <a:pPr marL="0" indent="0">
              <a:buNone/>
            </a:pPr>
            <a:r>
              <a:rPr lang="pt-PT" dirty="0">
                <a:cs typeface="Arial" panose="020B0604020202020204" pitchFamily="34" charset="0"/>
              </a:rPr>
              <a:t>Uma ação como mandar um postal pelo Natal ou pelo aniversário e mandar mensagens para incentivar o treino era impossível sem guardar os dados dos clientes. 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92761-06E7-4145-846E-1F713105E678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7420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4 </a:t>
            </a:r>
            <a:r>
              <a:rPr lang="pt-PT" dirty="0" err="1"/>
              <a:t>collections</a:t>
            </a:r>
            <a:r>
              <a:rPr lang="pt-PT" dirty="0"/>
              <a:t>: cliente, serviço, funcionário, fatura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92761-06E7-4145-846E-1F713105E678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7988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Exemplo de documentos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92761-06E7-4145-846E-1F713105E678}" type="slidenum">
              <a:rPr lang="pt-PT" smtClean="0"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5755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1) Consulta de documentos utilizados, como </a:t>
            </a:r>
            <a:r>
              <a:rPr lang="pt-PT" sz="1600" b="1" dirty="0"/>
              <a:t>memorandos, emails, queixas de empregados face ao sistema atual</a:t>
            </a:r>
            <a:r>
              <a:rPr lang="pt-PT" dirty="0"/>
              <a:t>, …</a:t>
            </a:r>
          </a:p>
          <a:p>
            <a:r>
              <a:rPr lang="pt-PT" dirty="0"/>
              <a:t>2) Entrevista ao dono, </a:t>
            </a:r>
            <a:r>
              <a:rPr lang="pt-PT" b="1" dirty="0"/>
              <a:t>que listou as funções que acha necessárias e deu o seu parecer acerca do funcionamento normal do ginásio</a:t>
            </a:r>
          </a:p>
          <a:p>
            <a:r>
              <a:rPr lang="pt-PT" dirty="0"/>
              <a:t>3) Entrevistas com funcionários</a:t>
            </a:r>
            <a:r>
              <a:rPr lang="pt-PT" b="1" dirty="0"/>
              <a:t> (de modo a validar e complementar os requisitos já identificados)</a:t>
            </a:r>
          </a:p>
          <a:p>
            <a:r>
              <a:rPr lang="pt-PT" dirty="0"/>
              <a:t>4) Observação oculta (pelo sistema de vigilância) do funcionamento normal do ginásio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Durante a fase de coleta de requisitos do sistema foram usadas diversas técnicas, como a consulta de documentos utilizados (memorandos, emails, queixas de empregados face ao sistema e criticas/avaliação da performance do sistema), para perceber a origem da necessidade de uma base de dados.</a:t>
            </a:r>
          </a:p>
          <a:p>
            <a:pPr marL="0" indent="0">
              <a:buNone/>
            </a:pPr>
            <a:r>
              <a:rPr lang="pt-PT" dirty="0"/>
              <a:t>O dono, futuro administrador da base de dados, listou as funções que acha necessárias e deu o seu parecer acerca do funcionamento normal do ginásio.</a:t>
            </a:r>
          </a:p>
          <a:p>
            <a:pPr marL="0" indent="0">
              <a:buNone/>
            </a:pPr>
            <a:r>
              <a:rPr lang="pt-PT" dirty="0"/>
              <a:t>Foram realizadas entrevistas adicionais com os funcionários do estabelecimento para verificação dos requisitos já identificados, bem como clarificação dos mesmos e possíveis adições de novos requisitos que fossem de encontro às necessidades destes.</a:t>
            </a:r>
          </a:p>
          <a:p>
            <a:pPr marL="0" indent="0">
              <a:buNone/>
            </a:pPr>
            <a:r>
              <a:rPr lang="pt-PT" dirty="0"/>
              <a:t>Por fim, a equipa de levantamento de requisitos procedeu à coleta de dados por observação do normal funcionamento do ginásio através do sistema de vigilância, visto que o facto de um funcionário saber que está a ser observado pode interferir na forma como uma atividade é executada, e como clientes, de modo a ter uma perceção de como a base de dados poderia influenciar a experiência de um cliente. 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92761-06E7-4145-846E-1F713105E678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1893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92761-06E7-4145-846E-1F713105E678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2015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Requisitos necessários para definir as da base de dados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92761-06E7-4145-846E-1F713105E678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3248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92761-06E7-4145-846E-1F713105E678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4700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Util</a:t>
            </a:r>
            <a:r>
              <a:rPr lang="pt-PT" dirty="0"/>
              <a:t> para: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representar relações entre as entidades</a:t>
            </a:r>
          </a:p>
          <a:p>
            <a:r>
              <a:rPr lang="pt-PT" dirty="0"/>
              <a:t>Identificar entidades, ator dos sistemas</a:t>
            </a:r>
          </a:p>
          <a:p>
            <a:r>
              <a:rPr lang="pt-PT" dirty="0"/>
              <a:t>Modelar inicialmente sistema</a:t>
            </a:r>
          </a:p>
          <a:p>
            <a:r>
              <a:rPr lang="pt-PT" dirty="0"/>
              <a:t>Temos atributos e entidades que caraterizam os atores do sistema</a:t>
            </a:r>
          </a:p>
          <a:p>
            <a:r>
              <a:rPr lang="pt-PT" dirty="0"/>
              <a:t>Explicar Ids, chaves candidatas (NIF): o domínio é mais pequeno, ID próprio procura mais fácil e </a:t>
            </a:r>
            <a:r>
              <a:rPr lang="pt-PT" dirty="0" err="1"/>
              <a:t>rapida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92761-06E7-4145-846E-1F713105E678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7617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Atributos compostos para tabelas: futuras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92761-06E7-4145-846E-1F713105E678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7085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Referir que o vamos demonstrar a seguir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92761-06E7-4145-846E-1F713105E678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3032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Não consideramos </a:t>
            </a:r>
            <a:r>
              <a:rPr lang="pt-PT" dirty="0" err="1"/>
              <a:t>justificavel</a:t>
            </a:r>
            <a:r>
              <a:rPr lang="pt-PT" dirty="0"/>
              <a:t> usar </a:t>
            </a:r>
            <a:r>
              <a:rPr lang="pt-PT" dirty="0" err="1"/>
              <a:t>NoSQL</a:t>
            </a:r>
            <a:r>
              <a:rPr lang="pt-PT" dirty="0"/>
              <a:t>, porque</a:t>
            </a:r>
          </a:p>
          <a:p>
            <a:r>
              <a:rPr lang="pt-PT" dirty="0"/>
              <a:t> </a:t>
            </a:r>
            <a:r>
              <a:rPr lang="pt-PT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base de dados é para um pequeno ginásio local. Como tal, este vai conter pequena quantidade de dados, não criando qualquer problema de escalabilidade num sistema SQL;</a:t>
            </a:r>
            <a:b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PT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trata-se de um modelo lógico bastante simples e estruturado;</a:t>
            </a:r>
            <a:b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PT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base de dados estará sujeita a muitas operações de escrita. Devido à natureza desnormalizada de um sistema não relacional, tal teria um impacto negativo no desempenho da</a:t>
            </a:r>
            <a:b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BD.</a:t>
            </a:r>
            <a:r>
              <a:rPr lang="pt-PT" dirty="0"/>
              <a:t> </a:t>
            </a:r>
            <a:br>
              <a:rPr lang="pt-PT" dirty="0"/>
            </a:b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92761-06E7-4145-846E-1F713105E678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2577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4B45D-517B-491B-BBAC-99CA86DAB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FFC87F-27A2-43CA-A327-DB1CD7272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1B9F3C3-CAE2-421A-BFF6-0AE4A1094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C905-0146-4E86-A990-03EFC9B4445C}" type="datetimeFigureOut">
              <a:rPr lang="pt-PT" smtClean="0"/>
              <a:t>24-01-2019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922555E-0B1F-4778-8184-870749E1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351CE9D-CA78-4A51-8D7A-67E9522F4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E8A9-B31B-4408-B1E0-86CEB81752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926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B9B5A9-4AB1-4CFD-89AE-6D855299B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7DBF283-FFBE-46DF-90EF-FC5FA5DCB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D6156BE-6A2B-40AD-801C-34F64B1A3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C905-0146-4E86-A990-03EFC9B4445C}" type="datetimeFigureOut">
              <a:rPr lang="pt-PT" smtClean="0"/>
              <a:t>24-01-2019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EFC7038-677F-4B87-A6D2-1A7C72098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11573B9-638A-4119-B0CE-75611027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E8A9-B31B-4408-B1E0-86CEB81752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997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BA95651-9797-4581-9723-3CC78C834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04ABC48-E7BA-46EB-B4D2-BB3795845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2146A55-78F4-48AA-B986-2AFA84CC7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C905-0146-4E86-A990-03EFC9B4445C}" type="datetimeFigureOut">
              <a:rPr lang="pt-PT" smtClean="0"/>
              <a:t>24-01-2019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67BFFED-8FE2-4B41-9E12-DBC1D5C45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B49B5B8-EF8F-4A49-9832-09B74B6A4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E8A9-B31B-4408-B1E0-86CEB81752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4723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E9FAA-C61B-4829-8710-800EA245E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03127C7-1CC2-4BA1-8C92-20A4FAEB5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93EC75B-96B8-45FB-BB7C-E74EC8034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C905-0146-4E86-A990-03EFC9B4445C}" type="datetimeFigureOut">
              <a:rPr lang="pt-PT" smtClean="0"/>
              <a:t>24-01-2019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A5245A5-4DCF-43CE-A0B5-3B9C27E20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E7CBFB2-B349-4CC5-B690-31F6BA564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E8A9-B31B-4408-B1E0-86CEB81752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584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9CDC20-E34C-4D71-A81B-CDC98A4DB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17C063E-E2D7-4C24-B07F-0128235DC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7D90C0C-91D3-46D3-877D-68CD34FB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C905-0146-4E86-A990-03EFC9B4445C}" type="datetimeFigureOut">
              <a:rPr lang="pt-PT" smtClean="0"/>
              <a:t>24-01-2019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B5F61CC-5A82-4F52-BF25-8E435B3D7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7D8232F-9A67-4193-8160-6C97D01B8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E8A9-B31B-4408-B1E0-86CEB81752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2087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B1D9C-A068-41BD-8418-5B376B9F2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357F880-6118-48B5-B3B4-AEE8F1402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CC0F37F-7510-43A7-AB5D-4F1DCC3E1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722BE1B-43CE-4E1A-A379-058C97C83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C905-0146-4E86-A990-03EFC9B4445C}" type="datetimeFigureOut">
              <a:rPr lang="pt-PT" smtClean="0"/>
              <a:t>24-01-2019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06BBAED-98BA-4176-9502-A00CF487E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C63625A-5D98-442F-9011-14B128C06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E8A9-B31B-4408-B1E0-86CEB81752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208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AD95F-DF02-4381-AE9B-5993D2D7F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E4A443E-6B92-4DE6-A8C5-DCB97CDA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3A9C80C-8D9D-440B-8709-063E972EA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84D842E-6929-4A04-B0A9-D2CC23428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26C5EC63-4C40-4DBD-B8F0-63435E9005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5AF5B7B8-BF5A-4393-8430-E720A9EF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C905-0146-4E86-A990-03EFC9B4445C}" type="datetimeFigureOut">
              <a:rPr lang="pt-PT" smtClean="0"/>
              <a:t>24-01-2019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C91B1F8-A911-4848-B47B-9A7A26A7F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0C2C3B2-2ACA-4A07-BEC6-2E7609113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E8A9-B31B-4408-B1E0-86CEB81752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053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7C7F0-3C06-4447-95E0-CBF011210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DEE17B3A-B26B-4BCC-97DD-8230FF712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C905-0146-4E86-A990-03EFC9B4445C}" type="datetimeFigureOut">
              <a:rPr lang="pt-PT" smtClean="0"/>
              <a:t>24-01-2019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0F430A7-4C46-4216-8C79-F8A3F8BFB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15D2F41-2C92-4EF8-95C2-216B88559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E8A9-B31B-4408-B1E0-86CEB81752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930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BADB5869-BB5B-49AD-AEA1-E9AB7FBC8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C905-0146-4E86-A990-03EFC9B4445C}" type="datetimeFigureOut">
              <a:rPr lang="pt-PT" smtClean="0"/>
              <a:t>24-01-2019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1A669DF9-EEEC-400C-8CED-4485290F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B9CC4C4-DE69-47AF-95D8-FEB0253FC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E8A9-B31B-4408-B1E0-86CEB81752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109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D35C1-C854-4E7C-98AC-D1C3CC199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0B1056F-E47B-4E61-A56B-585967AD3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A2FB6E1-F48C-47E7-BE01-A68127071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C66CBAD-1213-4AFA-BD8C-E13155DA0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C905-0146-4E86-A990-03EFC9B4445C}" type="datetimeFigureOut">
              <a:rPr lang="pt-PT" smtClean="0"/>
              <a:t>24-01-2019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1752FA4-A20C-40C1-940D-528C9FCAD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D701121-C11A-4DD3-A39C-1B5DF54E2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E8A9-B31B-4408-B1E0-86CEB81752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425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DCE28-CA3E-48F3-9207-9DA239FAE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5CA9354D-C5F1-4038-ADF8-8A0A7F5F2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7389134-2821-4A38-B9FC-FB3840D50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7B01F8F-6C49-4C1F-B0E7-8B236770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C905-0146-4E86-A990-03EFC9B4445C}" type="datetimeFigureOut">
              <a:rPr lang="pt-PT" smtClean="0"/>
              <a:t>24-01-2019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38D5DE2-EDDB-4CAC-A687-DC0505AAC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297B8A3-2703-47C1-AE29-64E0B9DCE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E8A9-B31B-4408-B1E0-86CEB81752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232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96BE396-439F-4C9B-AFE7-E7730D0BE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9A1D5CD-224E-4751-A9C1-D887DB22A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F6BBA04-07F2-45BC-80FF-1834EBE3B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CC905-0146-4E86-A990-03EFC9B4445C}" type="datetimeFigureOut">
              <a:rPr lang="pt-PT" smtClean="0"/>
              <a:t>24-01-2019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60E5C10-4082-4833-8AE0-55071AE5B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F676D70-8F8A-4A45-B2F9-B743ACA18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0E8A9-B31B-4408-B1E0-86CEB81752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740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936BD-7F4C-4040-859B-173750F88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2562" y="4851717"/>
            <a:ext cx="6646876" cy="1001655"/>
          </a:xfrm>
        </p:spPr>
        <p:txBody>
          <a:bodyPr>
            <a:normAutofit fontScale="90000"/>
          </a:bodyPr>
          <a:lstStyle/>
          <a:p>
            <a:r>
              <a:rPr lang="pt-PT" dirty="0">
                <a:latin typeface="Arial Black" panose="020B0A04020102020204" pitchFamily="34" charset="0"/>
              </a:rPr>
              <a:t>O GINÁSIO DO SR. MIGUEL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EB0F5A5-BA64-4422-AF0C-7B0260BC0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50" y="561881"/>
            <a:ext cx="1877568" cy="93573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3855A85-619E-4376-BAB0-63A915F3EEC7}"/>
              </a:ext>
            </a:extLst>
          </p:cNvPr>
          <p:cNvSpPr txBox="1"/>
          <p:nvPr/>
        </p:nvSpPr>
        <p:spPr>
          <a:xfrm>
            <a:off x="2513118" y="667340"/>
            <a:ext cx="4665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Universidade do Minho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B2D81E3-31B1-4DDB-BA61-53B195462CFA}"/>
              </a:ext>
            </a:extLst>
          </p:cNvPr>
          <p:cNvSpPr txBox="1"/>
          <p:nvPr/>
        </p:nvSpPr>
        <p:spPr>
          <a:xfrm>
            <a:off x="2513118" y="100462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Escola de Engenharia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9400705-C8B4-444A-95B5-D29CAC1CF777}"/>
              </a:ext>
            </a:extLst>
          </p:cNvPr>
          <p:cNvSpPr txBox="1"/>
          <p:nvPr/>
        </p:nvSpPr>
        <p:spPr>
          <a:xfrm>
            <a:off x="4516709" y="1957181"/>
            <a:ext cx="3339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>
                <a:latin typeface="Arial" panose="020B0604020202020204" pitchFamily="34" charset="0"/>
                <a:cs typeface="Arial" panose="020B0604020202020204" pitchFamily="34" charset="0"/>
              </a:rPr>
              <a:t>Base de Dados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DACCA6E-44F4-4FEF-8F6E-C8B8AF388A8E}"/>
              </a:ext>
            </a:extLst>
          </p:cNvPr>
          <p:cNvSpPr txBox="1"/>
          <p:nvPr/>
        </p:nvSpPr>
        <p:spPr>
          <a:xfrm>
            <a:off x="5431632" y="2598003"/>
            <a:ext cx="183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2018/2019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AE02454-703B-495C-A434-C38D12724CA8}"/>
              </a:ext>
            </a:extLst>
          </p:cNvPr>
          <p:cNvSpPr txBox="1"/>
          <p:nvPr/>
        </p:nvSpPr>
        <p:spPr>
          <a:xfrm>
            <a:off x="4923179" y="3059668"/>
            <a:ext cx="234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Professor Orlando Belo</a:t>
            </a:r>
          </a:p>
        </p:txBody>
      </p:sp>
    </p:spTree>
    <p:extLst>
      <p:ext uri="{BB962C8B-B14F-4D97-AF65-F5344CB8AC3E}">
        <p14:creationId xmlns:p14="http://schemas.microsoft.com/office/powerpoint/2010/main" val="3242852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12FB7-C477-4FCA-8377-DCF8BE698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Arial Black" panose="020B0A04020102020204" pitchFamily="34" charset="0"/>
              </a:rPr>
              <a:t>REQUISITOS DE EXPLORAÇÃO  </a:t>
            </a:r>
            <a:r>
              <a:rPr lang="pt-PT" sz="28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(2/3)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801AE62-747A-4E4A-BE6C-9B67DD399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lang="pt-PT" dirty="0"/>
              <a:t>Existe a necessidade de aceder à ficha do cliente pelo número de utilizador.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pt-PT" dirty="0"/>
              <a:t>Deverá ser possível aceder à ficha do cliente através do seu número de telefone, caso este não saiba o seu número.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pt-PT" dirty="0"/>
              <a:t>O funcionário pode consultar os exercícios de um cliente.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pt-PT" dirty="0"/>
              <a:t>O funcionário deverá pode adicionar novos exercícios a um cliente.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pt-PT" dirty="0"/>
              <a:t>O funcionário atualizará, sempre que solicitado, o IMC do cliente.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pt-PT" dirty="0"/>
              <a:t>Os exercícios associados a um cliente podem ser apagados.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pt-PT" dirty="0"/>
              <a:t>Deverá ser possível a consulta de todas as faturas emitidas pelo ginásio relativas a um cliente.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pt-PT" dirty="0"/>
              <a:t>A consulta de faturas entre duas datas específicas será também uma funcionalidade presente na base de dados.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pt-PT" dirty="0"/>
              <a:t>Ao funcionário reserva-se o dever de emitir faturas.</a:t>
            </a:r>
          </a:p>
        </p:txBody>
      </p:sp>
    </p:spTree>
    <p:extLst>
      <p:ext uri="{BB962C8B-B14F-4D97-AF65-F5344CB8AC3E}">
        <p14:creationId xmlns:p14="http://schemas.microsoft.com/office/powerpoint/2010/main" val="397934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12FB7-C477-4FCA-8377-DCF8BE698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Arial Black" panose="020B0A04020102020204" pitchFamily="34" charset="0"/>
              </a:rPr>
              <a:t>REQUISITOS DE EXPLORAÇÃO  </a:t>
            </a:r>
            <a:r>
              <a:rPr lang="pt-PT" sz="28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(3/3)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801AE62-747A-4E4A-BE6C-9B67DD399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 startAt="18"/>
            </a:pPr>
            <a:r>
              <a:rPr lang="pt-PT" dirty="0"/>
              <a:t>Ao funcionário reserva-se também o dever de marcar uma fatura como inválida sempre que esta for mal inserida no sistema.</a:t>
            </a:r>
          </a:p>
          <a:p>
            <a:pPr marL="514350" indent="-514350">
              <a:buFont typeface="+mj-lt"/>
              <a:buAutoNum type="arabicPeriod" startAt="18"/>
            </a:pPr>
            <a:r>
              <a:rPr lang="pt-PT" dirty="0"/>
              <a:t>O responsável reserva-se o dever de ter acesso ao total faturado num determinado período de tempo ou durante todo o tempo de vida do ginásio.</a:t>
            </a:r>
          </a:p>
          <a:p>
            <a:pPr marL="514350" indent="-514350">
              <a:buFont typeface="+mj-lt"/>
              <a:buAutoNum type="arabicPeriod" startAt="18"/>
            </a:pPr>
            <a:r>
              <a:rPr lang="pt-PT" dirty="0"/>
              <a:t>Cabe ao funcionário designar qual o equipamento a ser utilizado num determinado exercício no momento da inserção deste na base de dados.</a:t>
            </a:r>
          </a:p>
          <a:p>
            <a:pPr marL="514350" indent="-514350">
              <a:buFont typeface="+mj-lt"/>
              <a:buAutoNum type="arabicPeriod" startAt="18"/>
            </a:pPr>
            <a:r>
              <a:rPr lang="pt-PT" dirty="0"/>
              <a:t>Quer o administrador quer os rececionistas devem poder ver que serviços foram registados em cada fatura.</a:t>
            </a:r>
          </a:p>
          <a:p>
            <a:pPr marL="514350" indent="-514350">
              <a:buFont typeface="+mj-lt"/>
              <a:buAutoNum type="arabicPeriod" startAt="18"/>
            </a:pPr>
            <a:r>
              <a:rPr lang="pt-PT" dirty="0"/>
              <a:t>Os funcionários devem poder ver quais as subscrições dos clientes.</a:t>
            </a:r>
          </a:p>
          <a:p>
            <a:pPr marL="514350" indent="-514350">
              <a:buFont typeface="+mj-lt"/>
              <a:buAutoNum type="arabicPeriod" startAt="18"/>
            </a:pPr>
            <a:r>
              <a:rPr lang="pt-PT" dirty="0"/>
              <a:t>O administrador e os funcionários podem adicionar novos equipamentos.</a:t>
            </a:r>
          </a:p>
          <a:p>
            <a:pPr marL="514350" indent="-514350">
              <a:buFont typeface="+mj-lt"/>
              <a:buAutoNum type="arabicPeriod" startAt="18"/>
            </a:pPr>
            <a:r>
              <a:rPr lang="pt-PT" dirty="0"/>
              <a:t>Um funcionário pode adicionar um novo exercício aos atualmente disponíveis para os clientes.</a:t>
            </a:r>
          </a:p>
          <a:p>
            <a:pPr marL="514350" indent="-514350">
              <a:buFont typeface="+mj-lt"/>
              <a:buAutoNum type="arabicPeriod" startAt="18"/>
            </a:pPr>
            <a:r>
              <a:rPr lang="pt-PT" dirty="0"/>
              <a:t>O administrador será responsável por referenciar que funcionários executam que serviço. </a:t>
            </a:r>
          </a:p>
        </p:txBody>
      </p:sp>
    </p:spTree>
    <p:extLst>
      <p:ext uri="{BB962C8B-B14F-4D97-AF65-F5344CB8AC3E}">
        <p14:creationId xmlns:p14="http://schemas.microsoft.com/office/powerpoint/2010/main" val="1001603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12FB7-C477-4FCA-8377-DCF8BE698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Arial Black" panose="020B0A04020102020204" pitchFamily="34" charset="0"/>
              </a:rPr>
              <a:t>REQUISITOS DE CONTROLO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801AE62-747A-4E4A-BE6C-9B67DD399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PT" b="1" dirty="0"/>
              <a:t>Funcionários e Serviços: </a:t>
            </a:r>
            <a:r>
              <a:rPr lang="pt-PT" dirty="0"/>
              <a:t>Apenas o administrador poderá consultar, adicionar ou remover dados referentes a estas entidades.</a:t>
            </a:r>
          </a:p>
          <a:p>
            <a:pPr marL="514350" indent="-514350">
              <a:buFont typeface="+mj-lt"/>
              <a:buAutoNum type="arabicPeriod"/>
            </a:pPr>
            <a:r>
              <a:rPr lang="pt-PT" b="1" dirty="0"/>
              <a:t>Cliente: </a:t>
            </a:r>
            <a:r>
              <a:rPr lang="pt-PT" dirty="0"/>
              <a:t>Um funcionário tem total acesso ao cliente podendo adicionar, remover ou modificar os dados de um cliente.</a:t>
            </a:r>
          </a:p>
          <a:p>
            <a:pPr marL="514350" indent="-514350">
              <a:buFont typeface="+mj-lt"/>
              <a:buAutoNum type="arabicPeriod"/>
            </a:pPr>
            <a:r>
              <a:rPr lang="pt-PT" b="1" dirty="0"/>
              <a:t>Equipamento: </a:t>
            </a:r>
            <a:r>
              <a:rPr lang="pt-PT" dirty="0"/>
              <a:t>Tanto o funcionário como o administrador podem alterar os dados referentes a um equipamento.</a:t>
            </a:r>
          </a:p>
          <a:p>
            <a:pPr marL="514350" indent="-514350">
              <a:buFont typeface="+mj-lt"/>
              <a:buAutoNum type="arabicPeriod"/>
            </a:pPr>
            <a:r>
              <a:rPr lang="pt-PT" b="1" dirty="0"/>
              <a:t>Exercícios: </a:t>
            </a:r>
            <a:r>
              <a:rPr lang="pt-PT" dirty="0"/>
              <a:t>O funcionário poderá adicionar ou modificar um exercício.</a:t>
            </a:r>
          </a:p>
          <a:p>
            <a:pPr marL="514350" indent="-514350">
              <a:buFont typeface="+mj-lt"/>
              <a:buAutoNum type="arabicPeriod"/>
            </a:pPr>
            <a:r>
              <a:rPr lang="pt-PT" b="1" dirty="0"/>
              <a:t>Faturas: </a:t>
            </a:r>
            <a:r>
              <a:rPr lang="pt-PT" dirty="0"/>
              <a:t>Tanto o administrador como o funcionário podem consultar e alterar as faturas, mas apenas um administrador pode remover uma. </a:t>
            </a:r>
            <a:br>
              <a:rPr lang="pt-PT" dirty="0"/>
            </a:br>
            <a:r>
              <a:rPr lang="pt-P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0550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ECBB1E-8BA5-4028-95CF-27171F47F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208" y="2766218"/>
            <a:ext cx="4257583" cy="1325563"/>
          </a:xfrm>
        </p:spPr>
        <p:txBody>
          <a:bodyPr/>
          <a:lstStyle/>
          <a:p>
            <a:pPr algn="ctr"/>
            <a:r>
              <a:rPr lang="pt-PT" dirty="0">
                <a:latin typeface="Arial Black" panose="020B0A04020102020204" pitchFamily="34" charset="0"/>
              </a:rPr>
              <a:t>MODELAÇÃO CONCETUAL</a:t>
            </a:r>
          </a:p>
        </p:txBody>
      </p:sp>
    </p:spTree>
    <p:extLst>
      <p:ext uri="{BB962C8B-B14F-4D97-AF65-F5344CB8AC3E}">
        <p14:creationId xmlns:p14="http://schemas.microsoft.com/office/powerpoint/2010/main" val="3350627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607A7498-05B1-4CB2-884F-62FF5F456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195262"/>
            <a:ext cx="12172950" cy="6467475"/>
          </a:xfrm>
          <a:prstGeom prst="rect">
            <a:avLst/>
          </a:prstGeom>
        </p:spPr>
      </p:pic>
      <p:grpSp>
        <p:nvGrpSpPr>
          <p:cNvPr id="55" name="Agrupar 54">
            <a:extLst>
              <a:ext uri="{FF2B5EF4-FFF2-40B4-BE49-F238E27FC236}">
                <a16:creationId xmlns:a16="http://schemas.microsoft.com/office/drawing/2014/main" id="{2FD6469B-4D0D-4A06-A267-D1E3A02359D7}"/>
              </a:ext>
            </a:extLst>
          </p:cNvPr>
          <p:cNvGrpSpPr/>
          <p:nvPr/>
        </p:nvGrpSpPr>
        <p:grpSpPr>
          <a:xfrm>
            <a:off x="861134" y="106532"/>
            <a:ext cx="11321341" cy="6636057"/>
            <a:chOff x="861134" y="106532"/>
            <a:chExt cx="11321341" cy="6636057"/>
          </a:xfrm>
          <a:solidFill>
            <a:schemeClr val="bg1"/>
          </a:solidFill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812676C6-F349-4302-B9DE-4B4900A6B550}"/>
                </a:ext>
              </a:extLst>
            </p:cNvPr>
            <p:cNvSpPr/>
            <p:nvPr/>
          </p:nvSpPr>
          <p:spPr>
            <a:xfrm>
              <a:off x="6613864" y="195262"/>
              <a:ext cx="2112886" cy="51495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63D5659A-16DC-4232-B9AA-E498D879B4F3}"/>
                </a:ext>
              </a:extLst>
            </p:cNvPr>
            <p:cNvSpPr/>
            <p:nvPr/>
          </p:nvSpPr>
          <p:spPr>
            <a:xfrm>
              <a:off x="5578137" y="106532"/>
              <a:ext cx="1373079" cy="60368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4BD06F7B-BB45-4CBE-9043-E0800F5D369A}"/>
                </a:ext>
              </a:extLst>
            </p:cNvPr>
            <p:cNvSpPr/>
            <p:nvPr/>
          </p:nvSpPr>
          <p:spPr>
            <a:xfrm>
              <a:off x="861134" y="5428744"/>
              <a:ext cx="2485748" cy="108307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05FC0761-B8E7-4278-9BC4-C4442FAACDFE}"/>
                </a:ext>
              </a:extLst>
            </p:cNvPr>
            <p:cNvSpPr/>
            <p:nvPr/>
          </p:nvSpPr>
          <p:spPr>
            <a:xfrm>
              <a:off x="2580443" y="4456590"/>
              <a:ext cx="1645328" cy="39949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26A9024E-8E8B-46C8-AE8B-CEDE2B7F0B53}"/>
                </a:ext>
              </a:extLst>
            </p:cNvPr>
            <p:cNvSpPr/>
            <p:nvPr/>
          </p:nvSpPr>
          <p:spPr>
            <a:xfrm>
              <a:off x="2956264" y="5428743"/>
              <a:ext cx="1367161" cy="57256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9EB2CED2-F707-447D-9278-7D0A9D7A18DB}"/>
                </a:ext>
              </a:extLst>
            </p:cNvPr>
            <p:cNvSpPr/>
            <p:nvPr/>
          </p:nvSpPr>
          <p:spPr>
            <a:xfrm>
              <a:off x="7332955" y="2086252"/>
              <a:ext cx="1988598" cy="32847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C64B9773-4944-44BF-BD8F-BA1572416781}"/>
                </a:ext>
              </a:extLst>
            </p:cNvPr>
            <p:cNvSpPr/>
            <p:nvPr/>
          </p:nvSpPr>
          <p:spPr>
            <a:xfrm>
              <a:off x="2190473" y="1944209"/>
              <a:ext cx="1848867" cy="47051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934EE616-3A49-4E67-BD36-E9BA46D28CFE}"/>
                </a:ext>
              </a:extLst>
            </p:cNvPr>
            <p:cNvSpPr/>
            <p:nvPr/>
          </p:nvSpPr>
          <p:spPr>
            <a:xfrm>
              <a:off x="3036163" y="2401410"/>
              <a:ext cx="1305017" cy="90108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630064EC-B778-4695-96A5-11EAFF65C027}"/>
                </a:ext>
              </a:extLst>
            </p:cNvPr>
            <p:cNvSpPr/>
            <p:nvPr/>
          </p:nvSpPr>
          <p:spPr>
            <a:xfrm>
              <a:off x="2695852" y="2982850"/>
              <a:ext cx="491231" cy="30188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3F0E75F5-EE2B-4107-BAB7-3DD139AE5B78}"/>
                </a:ext>
              </a:extLst>
            </p:cNvPr>
            <p:cNvSpPr/>
            <p:nvPr/>
          </p:nvSpPr>
          <p:spPr>
            <a:xfrm>
              <a:off x="6998684" y="2667689"/>
              <a:ext cx="1305017" cy="38159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43C3ED5A-4F24-4BD7-AB3D-353E5F43F68E}"/>
                </a:ext>
              </a:extLst>
            </p:cNvPr>
            <p:cNvSpPr/>
            <p:nvPr/>
          </p:nvSpPr>
          <p:spPr>
            <a:xfrm>
              <a:off x="11034944" y="2787588"/>
              <a:ext cx="1029809" cy="81674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2E458868-6469-4CF3-A8AE-F4A4A74E87E8}"/>
                </a:ext>
              </a:extLst>
            </p:cNvPr>
            <p:cNvSpPr/>
            <p:nvPr/>
          </p:nvSpPr>
          <p:spPr>
            <a:xfrm>
              <a:off x="8922058" y="2703251"/>
              <a:ext cx="1651247" cy="90108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E44DD4E0-451D-4310-9B99-BB2B11EFBD0B}"/>
                </a:ext>
              </a:extLst>
            </p:cNvPr>
            <p:cNvSpPr/>
            <p:nvPr/>
          </p:nvSpPr>
          <p:spPr>
            <a:xfrm>
              <a:off x="11176986" y="4181382"/>
              <a:ext cx="1005489" cy="32847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798EE998-626A-439E-AE0F-05B6EE32E31B}"/>
                </a:ext>
              </a:extLst>
            </p:cNvPr>
            <p:cNvSpPr/>
            <p:nvPr/>
          </p:nvSpPr>
          <p:spPr>
            <a:xfrm>
              <a:off x="9410329" y="4181382"/>
              <a:ext cx="1127464" cy="50163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C761A320-8D25-459E-8610-338D5D441D75}"/>
                </a:ext>
              </a:extLst>
            </p:cNvPr>
            <p:cNvSpPr/>
            <p:nvPr/>
          </p:nvSpPr>
          <p:spPr>
            <a:xfrm>
              <a:off x="4492101" y="4691896"/>
              <a:ext cx="1535837" cy="67021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BB247C48-8A65-45EC-A4C6-4EB65EC0BEF3}"/>
                </a:ext>
              </a:extLst>
            </p:cNvPr>
            <p:cNvSpPr/>
            <p:nvPr/>
          </p:nvSpPr>
          <p:spPr>
            <a:xfrm>
              <a:off x="6613864" y="4856085"/>
              <a:ext cx="1162975" cy="506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A8C839F6-3A7E-462B-A6F6-298A3AF8D504}"/>
                </a:ext>
              </a:extLst>
            </p:cNvPr>
            <p:cNvSpPr/>
            <p:nvPr/>
          </p:nvSpPr>
          <p:spPr>
            <a:xfrm>
              <a:off x="3568823" y="5930283"/>
              <a:ext cx="5666913" cy="81230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977556E1-7B7A-4E95-8795-4114FE27EF3F}"/>
                </a:ext>
              </a:extLst>
            </p:cNvPr>
            <p:cNvSpPr/>
            <p:nvPr/>
          </p:nvSpPr>
          <p:spPr>
            <a:xfrm>
              <a:off x="4527610" y="5273336"/>
              <a:ext cx="1162975" cy="82562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5826499E-FBB7-474D-A468-EBFE61DA2154}"/>
                </a:ext>
              </a:extLst>
            </p:cNvPr>
            <p:cNvSpPr/>
            <p:nvPr/>
          </p:nvSpPr>
          <p:spPr>
            <a:xfrm>
              <a:off x="5184559" y="2703251"/>
              <a:ext cx="911441" cy="3329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8CC04EBF-0470-4FD5-8292-898E1E2C9541}"/>
                </a:ext>
              </a:extLst>
            </p:cNvPr>
            <p:cNvSpPr/>
            <p:nvPr/>
          </p:nvSpPr>
          <p:spPr>
            <a:xfrm>
              <a:off x="5948039" y="2951825"/>
              <a:ext cx="461639" cy="10209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402D7161-710A-42FB-ABEC-3EDCECF01AE6}"/>
                </a:ext>
              </a:extLst>
            </p:cNvPr>
            <p:cNvSpPr/>
            <p:nvPr/>
          </p:nvSpPr>
          <p:spPr>
            <a:xfrm>
              <a:off x="4776188" y="3630968"/>
              <a:ext cx="1355324" cy="44393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5F1B6E8E-E5EF-4DE4-A3B7-C2F74700ACBD}"/>
                </a:ext>
              </a:extLst>
            </p:cNvPr>
            <p:cNvSpPr/>
            <p:nvPr/>
          </p:nvSpPr>
          <p:spPr>
            <a:xfrm>
              <a:off x="6809173" y="3630968"/>
              <a:ext cx="967665" cy="5769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22618ADB-6DA9-470E-B2FD-0D4A47F95120}"/>
                </a:ext>
              </a:extLst>
            </p:cNvPr>
            <p:cNvSpPr/>
            <p:nvPr/>
          </p:nvSpPr>
          <p:spPr>
            <a:xfrm>
              <a:off x="4651899" y="284085"/>
              <a:ext cx="1296140" cy="47495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AAFE0368-FC91-45B4-9B66-EEBEB70B76E0}"/>
                </a:ext>
              </a:extLst>
            </p:cNvPr>
            <p:cNvSpPr/>
            <p:nvPr/>
          </p:nvSpPr>
          <p:spPr>
            <a:xfrm>
              <a:off x="4776188" y="1003177"/>
              <a:ext cx="1171851" cy="25740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EC9E3741-FEFF-4A7E-83A4-EA0309E79622}"/>
                </a:ext>
              </a:extLst>
            </p:cNvPr>
            <p:cNvSpPr/>
            <p:nvPr/>
          </p:nvSpPr>
          <p:spPr>
            <a:xfrm>
              <a:off x="6613864" y="1242825"/>
              <a:ext cx="3515557" cy="95883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CCDADAED-933F-472D-A3E3-BFB17183F0F7}"/>
                </a:ext>
              </a:extLst>
            </p:cNvPr>
            <p:cNvSpPr/>
            <p:nvPr/>
          </p:nvSpPr>
          <p:spPr>
            <a:xfrm>
              <a:off x="4651899" y="1242825"/>
              <a:ext cx="1757779" cy="901181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7610E7DB-B194-42FE-92F7-94DCA9437EC9}"/>
                </a:ext>
              </a:extLst>
            </p:cNvPr>
            <p:cNvSpPr/>
            <p:nvPr/>
          </p:nvSpPr>
          <p:spPr>
            <a:xfrm>
              <a:off x="6951216" y="1003177"/>
              <a:ext cx="2459113" cy="32847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3703E028-5CE0-4B66-8DDD-CB13954EE4ED}"/>
                </a:ext>
              </a:extLst>
            </p:cNvPr>
            <p:cNvSpPr/>
            <p:nvPr/>
          </p:nvSpPr>
          <p:spPr>
            <a:xfrm>
              <a:off x="7466120" y="630315"/>
              <a:ext cx="976544" cy="29301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FFDA9FEE-E7E0-4712-A4BF-F8B6947806EE}"/>
                </a:ext>
              </a:extLst>
            </p:cNvPr>
            <p:cNvSpPr/>
            <p:nvPr/>
          </p:nvSpPr>
          <p:spPr>
            <a:xfrm>
              <a:off x="6951216" y="523829"/>
              <a:ext cx="665825" cy="3195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8BDA6762-EFCA-423C-8DA8-64B9F7BBF780}"/>
              </a:ext>
            </a:extLst>
          </p:cNvPr>
          <p:cNvGrpSpPr/>
          <p:nvPr/>
        </p:nvGrpSpPr>
        <p:grpSpPr>
          <a:xfrm>
            <a:off x="221942" y="106532"/>
            <a:ext cx="11748116" cy="5823751"/>
            <a:chOff x="221942" y="106532"/>
            <a:chExt cx="11748116" cy="5823751"/>
          </a:xfrm>
          <a:solidFill>
            <a:schemeClr val="bg1"/>
          </a:solidFill>
        </p:grpSpPr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A28ECAA2-41FB-41A0-B27D-F325E680563D}"/>
                </a:ext>
              </a:extLst>
            </p:cNvPr>
            <p:cNvSpPr/>
            <p:nvPr/>
          </p:nvSpPr>
          <p:spPr>
            <a:xfrm>
              <a:off x="221942" y="106532"/>
              <a:ext cx="3124940" cy="149144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AA229ACF-4B66-4E07-9304-E7F527399F02}"/>
                </a:ext>
              </a:extLst>
            </p:cNvPr>
            <p:cNvSpPr/>
            <p:nvPr/>
          </p:nvSpPr>
          <p:spPr>
            <a:xfrm>
              <a:off x="2769833" y="772357"/>
              <a:ext cx="3178206" cy="22633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93AAB1C1-AC90-4CF2-9EE1-89B7D153A3ED}"/>
                </a:ext>
              </a:extLst>
            </p:cNvPr>
            <p:cNvSpPr/>
            <p:nvPr/>
          </p:nvSpPr>
          <p:spPr>
            <a:xfrm>
              <a:off x="861134" y="1495887"/>
              <a:ext cx="432694" cy="377744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0664CDBF-B6AE-44A4-8FD0-0236787D36D7}"/>
                </a:ext>
              </a:extLst>
            </p:cNvPr>
            <p:cNvSpPr/>
            <p:nvPr/>
          </p:nvSpPr>
          <p:spPr>
            <a:xfrm>
              <a:off x="1136341" y="4856085"/>
              <a:ext cx="680622" cy="49280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E3EFDA36-5240-499D-B22C-23650935B6D5}"/>
                </a:ext>
              </a:extLst>
            </p:cNvPr>
            <p:cNvSpPr/>
            <p:nvPr/>
          </p:nvSpPr>
          <p:spPr>
            <a:xfrm>
              <a:off x="6951216" y="843329"/>
              <a:ext cx="514904" cy="15536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09B7E9FA-442D-44B4-8F7E-8E3DF27C71C6}"/>
                </a:ext>
              </a:extLst>
            </p:cNvPr>
            <p:cNvSpPr/>
            <p:nvPr/>
          </p:nvSpPr>
          <p:spPr>
            <a:xfrm>
              <a:off x="7332955" y="949815"/>
              <a:ext cx="2796466" cy="5336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C89143E9-0CF6-4910-917C-A74A4B49B2DF}"/>
                </a:ext>
              </a:extLst>
            </p:cNvPr>
            <p:cNvSpPr/>
            <p:nvPr/>
          </p:nvSpPr>
          <p:spPr>
            <a:xfrm>
              <a:off x="10001527" y="523829"/>
              <a:ext cx="1968531" cy="71899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A05FF820-6A98-4B80-AB1A-C99FDDB04B46}"/>
                </a:ext>
              </a:extLst>
            </p:cNvPr>
            <p:cNvSpPr/>
            <p:nvPr/>
          </p:nvSpPr>
          <p:spPr>
            <a:xfrm>
              <a:off x="10599935" y="1189463"/>
              <a:ext cx="426129" cy="2414871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7B351645-95C2-4C21-9353-679B5C736E9C}"/>
                </a:ext>
              </a:extLst>
            </p:cNvPr>
            <p:cNvSpPr/>
            <p:nvPr/>
          </p:nvSpPr>
          <p:spPr>
            <a:xfrm>
              <a:off x="10537793" y="4181382"/>
              <a:ext cx="488271" cy="1748901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71615197-03A7-446E-B13A-5B052C709321}"/>
                </a:ext>
              </a:extLst>
            </p:cNvPr>
            <p:cNvSpPr/>
            <p:nvPr/>
          </p:nvSpPr>
          <p:spPr>
            <a:xfrm>
              <a:off x="6844683" y="5340014"/>
              <a:ext cx="3817398" cy="545781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7E29458B-4A5D-4491-A1FB-552D14212FBF}"/>
                </a:ext>
              </a:extLst>
            </p:cNvPr>
            <p:cNvSpPr/>
            <p:nvPr/>
          </p:nvSpPr>
          <p:spPr>
            <a:xfrm>
              <a:off x="7605850" y="3630968"/>
              <a:ext cx="2638981" cy="545781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8775E2CD-3BB1-4CEA-8E0B-3C58D6260A6C}"/>
                </a:ext>
              </a:extLst>
            </p:cNvPr>
            <p:cNvSpPr/>
            <p:nvPr/>
          </p:nvSpPr>
          <p:spPr>
            <a:xfrm>
              <a:off x="7164280" y="3053918"/>
              <a:ext cx="686542" cy="57704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66A4E721-8988-4AC5-93E4-BECA94257672}"/>
                </a:ext>
              </a:extLst>
            </p:cNvPr>
            <p:cNvSpPr/>
            <p:nvPr/>
          </p:nvSpPr>
          <p:spPr>
            <a:xfrm>
              <a:off x="6436308" y="1242825"/>
              <a:ext cx="79254" cy="115858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D5662F46-E184-4CE5-9DF7-AFBE81174935}"/>
                </a:ext>
              </a:extLst>
            </p:cNvPr>
            <p:cNvSpPr/>
            <p:nvPr/>
          </p:nvSpPr>
          <p:spPr>
            <a:xfrm>
              <a:off x="5690585" y="2201662"/>
              <a:ext cx="1651247" cy="51939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97979D40-B579-4A66-9DDE-2A5A2BAEF6BA}"/>
                </a:ext>
              </a:extLst>
            </p:cNvPr>
            <p:cNvSpPr/>
            <p:nvPr/>
          </p:nvSpPr>
          <p:spPr>
            <a:xfrm>
              <a:off x="7164280" y="2419213"/>
              <a:ext cx="1455934" cy="18194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84413B48-0A35-474F-8850-DB7E68978A8A}"/>
                </a:ext>
              </a:extLst>
            </p:cNvPr>
            <p:cNvSpPr/>
            <p:nvPr/>
          </p:nvSpPr>
          <p:spPr>
            <a:xfrm>
              <a:off x="6096000" y="2681056"/>
              <a:ext cx="819704" cy="26633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0B8653EC-373E-496E-9514-B45432DD2EEB}"/>
                </a:ext>
              </a:extLst>
            </p:cNvPr>
            <p:cNvSpPr/>
            <p:nvPr/>
          </p:nvSpPr>
          <p:spPr>
            <a:xfrm>
              <a:off x="6694408" y="2676617"/>
              <a:ext cx="564567" cy="10209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538406A8-C139-4895-B0FB-04D9CD1EC414}"/>
                </a:ext>
              </a:extLst>
            </p:cNvPr>
            <p:cNvSpPr/>
            <p:nvPr/>
          </p:nvSpPr>
          <p:spPr>
            <a:xfrm>
              <a:off x="6436308" y="2956264"/>
              <a:ext cx="177556" cy="10209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42F213C3-731C-440F-978A-013FD0BCE49A}"/>
                </a:ext>
              </a:extLst>
            </p:cNvPr>
            <p:cNvSpPr/>
            <p:nvPr/>
          </p:nvSpPr>
          <p:spPr>
            <a:xfrm>
              <a:off x="6141036" y="3630967"/>
              <a:ext cx="472828" cy="171787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480AF732-2BF9-4F6F-B75B-D66B8AEA2E9C}"/>
                </a:ext>
              </a:extLst>
            </p:cNvPr>
            <p:cNvSpPr/>
            <p:nvPr/>
          </p:nvSpPr>
          <p:spPr>
            <a:xfrm>
              <a:off x="5690585" y="4176749"/>
              <a:ext cx="2929629" cy="51066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C2B720EB-636D-4889-9EFD-708B193F2AEF}"/>
                </a:ext>
              </a:extLst>
            </p:cNvPr>
            <p:cNvSpPr/>
            <p:nvPr/>
          </p:nvSpPr>
          <p:spPr>
            <a:xfrm>
              <a:off x="6027938" y="5029200"/>
              <a:ext cx="266330" cy="27506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E9DFF4AA-5920-49E9-869C-A2035B738C12}"/>
                </a:ext>
              </a:extLst>
            </p:cNvPr>
            <p:cNvSpPr/>
            <p:nvPr/>
          </p:nvSpPr>
          <p:spPr>
            <a:xfrm>
              <a:off x="1586790" y="3670914"/>
              <a:ext cx="1742336" cy="58587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FEBE966F-96FD-4FE1-B4C0-AAE07F1D4E7A}"/>
                </a:ext>
              </a:extLst>
            </p:cNvPr>
            <p:cNvSpPr/>
            <p:nvPr/>
          </p:nvSpPr>
          <p:spPr>
            <a:xfrm>
              <a:off x="2012272" y="2982850"/>
              <a:ext cx="480040" cy="18732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184486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ECBB1E-8BA5-4028-95CF-27171F47F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208" y="2766218"/>
            <a:ext cx="4257583" cy="1325563"/>
          </a:xfrm>
        </p:spPr>
        <p:txBody>
          <a:bodyPr/>
          <a:lstStyle/>
          <a:p>
            <a:pPr algn="ctr"/>
            <a:r>
              <a:rPr lang="pt-PT" dirty="0">
                <a:latin typeface="Arial Black" panose="020B0A04020102020204" pitchFamily="34" charset="0"/>
              </a:rPr>
              <a:t>MODELAÇÃO LÓGICA</a:t>
            </a:r>
          </a:p>
        </p:txBody>
      </p:sp>
    </p:spTree>
    <p:extLst>
      <p:ext uri="{BB962C8B-B14F-4D97-AF65-F5344CB8AC3E}">
        <p14:creationId xmlns:p14="http://schemas.microsoft.com/office/powerpoint/2010/main" val="388061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1371FF4-F28B-4B58-BB7A-8EF2C8C53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846"/>
            <a:ext cx="12192000" cy="607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61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C036B-37C2-4FAC-9F15-69571A928E3A}"/>
              </a:ext>
            </a:extLst>
          </p:cNvPr>
          <p:cNvSpPr txBox="1">
            <a:spLocks/>
          </p:cNvSpPr>
          <p:nvPr/>
        </p:nvSpPr>
        <p:spPr>
          <a:xfrm>
            <a:off x="3967208" y="2766218"/>
            <a:ext cx="4257583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dirty="0">
                <a:latin typeface="Arial Black" panose="020B0A04020102020204" pitchFamily="34" charset="0"/>
              </a:rPr>
              <a:t>MODELO FÍSICO</a:t>
            </a:r>
          </a:p>
        </p:txBody>
      </p:sp>
    </p:spTree>
    <p:extLst>
      <p:ext uri="{BB962C8B-B14F-4D97-AF65-F5344CB8AC3E}">
        <p14:creationId xmlns:p14="http://schemas.microsoft.com/office/powerpoint/2010/main" val="965290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40E85C-DD4E-4015-97A6-65488B926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Arial Black" panose="020B0A04020102020204" pitchFamily="34" charset="0"/>
              </a:rPr>
              <a:t>INTERROGAÇÕES</a:t>
            </a: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B2731DBA-C8F3-4303-8EE5-26163815F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9195" y="1640959"/>
            <a:ext cx="10013605" cy="435133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96D931B-842B-4CB9-9AC6-7FDCE141E955}"/>
              </a:ext>
            </a:extLst>
          </p:cNvPr>
          <p:cNvSpPr txBox="1"/>
          <p:nvPr/>
        </p:nvSpPr>
        <p:spPr>
          <a:xfrm>
            <a:off x="2980507" y="5992297"/>
            <a:ext cx="6230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dirty="0"/>
              <a:t>A que serviços o cliente 1 está subscrito</a:t>
            </a:r>
          </a:p>
        </p:txBody>
      </p:sp>
    </p:spTree>
    <p:extLst>
      <p:ext uri="{BB962C8B-B14F-4D97-AF65-F5344CB8AC3E}">
        <p14:creationId xmlns:p14="http://schemas.microsoft.com/office/powerpoint/2010/main" val="3988729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40E85C-DD4E-4015-97A6-65488B926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Arial Black" panose="020B0A04020102020204" pitchFamily="34" charset="0"/>
              </a:rPr>
              <a:t>INTERROGAÇÕES</a:t>
            </a: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B2731DBA-C8F3-4303-8EE5-26163815F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713" y="1640959"/>
            <a:ext cx="9414568" cy="435133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96D931B-842B-4CB9-9AC6-7FDCE141E955}"/>
              </a:ext>
            </a:extLst>
          </p:cNvPr>
          <p:cNvSpPr txBox="1"/>
          <p:nvPr/>
        </p:nvSpPr>
        <p:spPr>
          <a:xfrm>
            <a:off x="2073725" y="5992297"/>
            <a:ext cx="8044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dirty="0"/>
              <a:t>Todos os clientes que fizeram o exercício “Martelo”</a:t>
            </a:r>
          </a:p>
        </p:txBody>
      </p:sp>
    </p:spTree>
    <p:extLst>
      <p:ext uri="{BB962C8B-B14F-4D97-AF65-F5344CB8AC3E}">
        <p14:creationId xmlns:p14="http://schemas.microsoft.com/office/powerpoint/2010/main" val="302325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1C35AE4-3DB9-4959-A7C5-46231573DC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02" t="16054" r="8240" b="11021"/>
          <a:stretch/>
        </p:blipFill>
        <p:spPr>
          <a:xfrm>
            <a:off x="2032518" y="928396"/>
            <a:ext cx="8126963" cy="50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58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40E85C-DD4E-4015-97A6-65488B926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Arial Black" panose="020B0A04020102020204" pitchFamily="34" charset="0"/>
              </a:rPr>
              <a:t>VISTAS</a:t>
            </a: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6F465396-070C-4E98-A408-88F61BF72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1709"/>
          <a:stretch/>
        </p:blipFill>
        <p:spPr>
          <a:xfrm>
            <a:off x="3533926" y="194355"/>
            <a:ext cx="8658074" cy="646928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86A4638-1E92-4758-935E-DFB40BA15F59}"/>
              </a:ext>
            </a:extLst>
          </p:cNvPr>
          <p:cNvSpPr txBox="1"/>
          <p:nvPr/>
        </p:nvSpPr>
        <p:spPr>
          <a:xfrm>
            <a:off x="104503" y="1861458"/>
            <a:ext cx="32465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800" dirty="0"/>
              <a:t>Vista que apresenta os serviços que cada funcionário realiza</a:t>
            </a:r>
          </a:p>
        </p:txBody>
      </p:sp>
    </p:spTree>
    <p:extLst>
      <p:ext uri="{BB962C8B-B14F-4D97-AF65-F5344CB8AC3E}">
        <p14:creationId xmlns:p14="http://schemas.microsoft.com/office/powerpoint/2010/main" val="2927900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C036B-37C2-4FAC-9F15-69571A928E3A}"/>
              </a:ext>
            </a:extLst>
          </p:cNvPr>
          <p:cNvSpPr txBox="1">
            <a:spLocks/>
          </p:cNvSpPr>
          <p:nvPr/>
        </p:nvSpPr>
        <p:spPr>
          <a:xfrm>
            <a:off x="2716917" y="2766218"/>
            <a:ext cx="6758166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11500" dirty="0" err="1">
                <a:latin typeface="Arial Black" panose="020B0A04020102020204" pitchFamily="34" charset="0"/>
              </a:rPr>
              <a:t>NoSQL</a:t>
            </a:r>
            <a:endParaRPr lang="pt-PT" sz="115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057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37527-B96C-4F81-998A-B26B17424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Arial Black" panose="020B0A04020102020204" pitchFamily="34" charset="0"/>
              </a:rPr>
              <a:t>ESTRUTURA</a:t>
            </a: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86BE840E-2C44-4936-8EA7-62877704E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64404" y="1515291"/>
            <a:ext cx="7063191" cy="514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298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25AC01-404C-487C-8069-57840A51B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latin typeface="Arial Black" panose="020B0A04020102020204" pitchFamily="34" charset="0"/>
              </a:rPr>
              <a:t>ESTRUTURA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946376D-B400-433F-ADED-258942055A8B}"/>
              </a:ext>
            </a:extLst>
          </p:cNvPr>
          <p:cNvSpPr txBox="1"/>
          <p:nvPr/>
        </p:nvSpPr>
        <p:spPr>
          <a:xfrm>
            <a:off x="8559800" y="134292"/>
            <a:ext cx="1717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/>
              <a:t>funcionario</a:t>
            </a:r>
            <a:endParaRPr lang="pt-PT" sz="2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BE36554-EC91-4107-B811-274D584C7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83" y="2790825"/>
            <a:ext cx="8162427" cy="3975735"/>
          </a:xfrm>
          <a:prstGeom prst="rect">
            <a:avLst/>
          </a:prstGeom>
        </p:spPr>
      </p:pic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3270599E-74A1-418D-A6F1-A3D29F7174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119563" y="525145"/>
            <a:ext cx="4597514" cy="435133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68902C2-F248-4AA2-B682-D29047B7E10F}"/>
              </a:ext>
            </a:extLst>
          </p:cNvPr>
          <p:cNvSpPr txBox="1"/>
          <p:nvPr/>
        </p:nvSpPr>
        <p:spPr>
          <a:xfrm>
            <a:off x="3706684" y="2419181"/>
            <a:ext cx="1250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/>
              <a:t>fatura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23959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21D76-2703-481B-BC2A-4A1BB7B76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Arial Black" panose="020B0A04020102020204" pitchFamily="34" charset="0"/>
              </a:rPr>
              <a:t>MIGRAÇÃO</a:t>
            </a:r>
          </a:p>
        </p:txBody>
      </p:sp>
      <p:pic>
        <p:nvPicPr>
          <p:cNvPr id="17" name="Marcador de Posição de Conteúdo 16">
            <a:extLst>
              <a:ext uri="{FF2B5EF4-FFF2-40B4-BE49-F238E27FC236}">
                <a16:creationId xmlns:a16="http://schemas.microsoft.com/office/drawing/2014/main" id="{9C199942-2817-47A3-A08E-F62A690D7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97" y="2267737"/>
            <a:ext cx="2441659" cy="1259489"/>
          </a:xfr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211F8BF-C938-44EA-97EB-590868F69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117" y="5444217"/>
            <a:ext cx="4146883" cy="1126460"/>
          </a:xfrm>
          <a:prstGeom prst="rect">
            <a:avLst/>
          </a:prstGeom>
        </p:spPr>
      </p:pic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38EFA452-87EB-465D-823D-95F48560828C}"/>
              </a:ext>
            </a:extLst>
          </p:cNvPr>
          <p:cNvSpPr/>
          <p:nvPr/>
        </p:nvSpPr>
        <p:spPr>
          <a:xfrm>
            <a:off x="3214297" y="2635591"/>
            <a:ext cx="2583402" cy="523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Conector </a:t>
            </a:r>
            <a:r>
              <a:rPr lang="pt-PT" dirty="0" err="1"/>
              <a:t>MySQL</a:t>
            </a:r>
            <a:endParaRPr lang="pt-PT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FCCE36C5-E7F6-41E1-91E9-D7C510642719}"/>
              </a:ext>
            </a:extLst>
          </p:cNvPr>
          <p:cNvSpPr/>
          <p:nvPr/>
        </p:nvSpPr>
        <p:spPr>
          <a:xfrm>
            <a:off x="6096000" y="1367164"/>
            <a:ext cx="5551503" cy="298289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7AD7925-C755-4303-8121-AC87AC9142BF}"/>
              </a:ext>
            </a:extLst>
          </p:cNvPr>
          <p:cNvSpPr/>
          <p:nvPr/>
        </p:nvSpPr>
        <p:spPr>
          <a:xfrm>
            <a:off x="10946167" y="942176"/>
            <a:ext cx="999637" cy="948770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384B726A-1070-4E7E-8A73-D3C03AED2D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16"/>
          <a:stretch/>
        </p:blipFill>
        <p:spPr>
          <a:xfrm>
            <a:off x="11167296" y="1000151"/>
            <a:ext cx="557377" cy="719461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BEF42AFE-B303-4232-8B19-E92166583089}"/>
              </a:ext>
            </a:extLst>
          </p:cNvPr>
          <p:cNvSpPr txBox="1"/>
          <p:nvPr/>
        </p:nvSpPr>
        <p:spPr>
          <a:xfrm>
            <a:off x="6856361" y="1673751"/>
            <a:ext cx="419913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dirty="0"/>
              <a:t>Leitura</a:t>
            </a:r>
          </a:p>
          <a:p>
            <a:pPr algn="ctr"/>
            <a:endParaRPr lang="pt-PT" sz="1400" dirty="0"/>
          </a:p>
          <a:p>
            <a:pPr algn="ctr"/>
            <a:r>
              <a:rPr lang="pt-PT" sz="2800" dirty="0" err="1"/>
              <a:t>Parsing</a:t>
            </a:r>
            <a:r>
              <a:rPr lang="pt-PT" sz="2800" dirty="0"/>
              <a:t> / Reorganização</a:t>
            </a:r>
          </a:p>
          <a:p>
            <a:pPr algn="ctr"/>
            <a:endParaRPr lang="pt-PT" sz="1400" dirty="0"/>
          </a:p>
          <a:p>
            <a:pPr algn="ctr"/>
            <a:r>
              <a:rPr lang="pt-PT" sz="2800" dirty="0"/>
              <a:t>Criar documentos</a:t>
            </a:r>
          </a:p>
          <a:p>
            <a:pPr algn="ctr"/>
            <a:endParaRPr lang="pt-PT" sz="1400" dirty="0"/>
          </a:p>
          <a:p>
            <a:pPr algn="ctr"/>
            <a:r>
              <a:rPr lang="pt-PT" sz="2800" dirty="0"/>
              <a:t>Carregamento</a:t>
            </a:r>
          </a:p>
        </p:txBody>
      </p:sp>
      <p:sp>
        <p:nvSpPr>
          <p:cNvPr id="30" name="Seta: Em Ângulo Reto Para Cima 29">
            <a:extLst>
              <a:ext uri="{FF2B5EF4-FFF2-40B4-BE49-F238E27FC236}">
                <a16:creationId xmlns:a16="http://schemas.microsoft.com/office/drawing/2014/main" id="{CFB154A6-C36B-4091-A66E-4C8EE6814635}"/>
              </a:ext>
            </a:extLst>
          </p:cNvPr>
          <p:cNvSpPr/>
          <p:nvPr/>
        </p:nvSpPr>
        <p:spPr>
          <a:xfrm rot="5400000" flipV="1">
            <a:off x="6692369" y="3996351"/>
            <a:ext cx="1873191" cy="2864697"/>
          </a:xfrm>
          <a:prstGeom prst="bentUpArrow">
            <a:avLst>
              <a:gd name="adj1" fmla="val 15987"/>
              <a:gd name="adj2" fmla="val 14278"/>
              <a:gd name="adj3" fmla="val 150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0CA5C0DB-3891-49D0-AE87-D71108D42A7A}"/>
              </a:ext>
            </a:extLst>
          </p:cNvPr>
          <p:cNvSpPr txBox="1"/>
          <p:nvPr/>
        </p:nvSpPr>
        <p:spPr>
          <a:xfrm>
            <a:off x="6603505" y="5921406"/>
            <a:ext cx="214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pt-PT" dirty="0">
                <a:solidFill>
                  <a:prstClr val="white"/>
                </a:solidFill>
              </a:rPr>
              <a:t>Conector </a:t>
            </a:r>
            <a:r>
              <a:rPr lang="pt-PT" dirty="0" err="1">
                <a:solidFill>
                  <a:prstClr val="white"/>
                </a:solidFill>
              </a:rPr>
              <a:t>MongoDB</a:t>
            </a:r>
            <a:endParaRPr lang="pt-PT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4FE22-80C8-4898-A64B-774F59E2D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Arial Black" panose="020B0A04020102020204" pitchFamily="34" charset="0"/>
              </a:rPr>
              <a:t>EFICIÊNCIA DE MIGRAÇÃO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AA3A13D-743B-4354-8C86-1A3E077B6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Especial atenção dada ao número de </a:t>
            </a:r>
            <a:r>
              <a:rPr lang="pt-PT" i="1" dirty="0" err="1"/>
              <a:t>updates</a:t>
            </a:r>
            <a:r>
              <a:rPr lang="pt-PT" dirty="0"/>
              <a:t> realizados</a:t>
            </a:r>
          </a:p>
          <a:p>
            <a:endParaRPr lang="pt-PT" dirty="0"/>
          </a:p>
          <a:p>
            <a:r>
              <a:rPr lang="pt-PT" dirty="0"/>
              <a:t>Criação de um atributo </a:t>
            </a:r>
            <a:r>
              <a:rPr lang="pt-PT" i="1" dirty="0" err="1"/>
              <a:t>UpToDate</a:t>
            </a:r>
            <a:r>
              <a:rPr lang="pt-PT" dirty="0"/>
              <a:t> nas entidades Fatura, </a:t>
            </a:r>
            <a:r>
              <a:rPr lang="pt-PT" dirty="0" err="1"/>
              <a:t>Funcionario</a:t>
            </a:r>
            <a:r>
              <a:rPr lang="pt-PT" dirty="0"/>
              <a:t>, Cliente e </a:t>
            </a:r>
            <a:r>
              <a:rPr lang="pt-PT" dirty="0" err="1"/>
              <a:t>Servico</a:t>
            </a:r>
            <a:endParaRPr lang="pt-PT" dirty="0"/>
          </a:p>
          <a:p>
            <a:endParaRPr lang="pt-PT" i="1" dirty="0"/>
          </a:p>
          <a:p>
            <a:r>
              <a:rPr lang="pt-PT" dirty="0"/>
              <a:t>Minimizado o impacto negativo na migração</a:t>
            </a:r>
          </a:p>
        </p:txBody>
      </p:sp>
    </p:spTree>
    <p:extLst>
      <p:ext uri="{BB962C8B-B14F-4D97-AF65-F5344CB8AC3E}">
        <p14:creationId xmlns:p14="http://schemas.microsoft.com/office/powerpoint/2010/main" val="25475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461F5-9288-4328-AB98-0F7E662D0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Arial Black" panose="020B0A04020102020204" pitchFamily="34" charset="0"/>
              </a:rPr>
              <a:t>CONTEXTO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782A4F5-EB32-4031-8647-2BBFF2ECE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>
                <a:cs typeface="Arial" panose="020B0604020202020204" pitchFamily="34" charset="0"/>
              </a:rPr>
              <a:t>O Sr. Miguel gosta muito de fazer exercício.</a:t>
            </a:r>
          </a:p>
          <a:p>
            <a:pPr marL="0" indent="0">
              <a:buNone/>
            </a:pPr>
            <a:r>
              <a:rPr lang="pt-PT" dirty="0">
                <a:cs typeface="Arial" panose="020B0604020202020204" pitchFamily="34" charset="0"/>
              </a:rPr>
              <a:t>Ultrajado com o preço dos ginásios na sua área, ele decide</a:t>
            </a:r>
            <a:br>
              <a:rPr lang="pt-PT" dirty="0">
                <a:cs typeface="Arial" panose="020B0604020202020204" pitchFamily="34" charset="0"/>
              </a:rPr>
            </a:br>
            <a:r>
              <a:rPr lang="pt-PT" dirty="0">
                <a:cs typeface="Arial" panose="020B0604020202020204" pitchFamily="34" charset="0"/>
              </a:rPr>
              <a:t>investir no seu próprio equipamento e começar um pequeno ginásio pessoal.</a:t>
            </a:r>
          </a:p>
          <a:p>
            <a:pPr marL="0" indent="0">
              <a:buNone/>
            </a:pPr>
            <a:r>
              <a:rPr lang="pt-PT" dirty="0">
                <a:cs typeface="Arial" panose="020B0604020202020204" pitchFamily="34" charset="0"/>
              </a:rPr>
              <a:t>Sendo um estudante de Engenharia Informática extremamente popular entre o público feminino, começou a receber diversos pedidos das suas amigas para também poderem treinar no seu ginásio.</a:t>
            </a:r>
          </a:p>
          <a:p>
            <a:pPr marL="0" indent="0">
              <a:buNone/>
            </a:pPr>
            <a:r>
              <a:rPr lang="pt-PT" dirty="0">
                <a:cs typeface="Arial" panose="020B0604020202020204" pitchFamily="34" charset="0"/>
              </a:rPr>
              <a:t>Sabendo disto, alguns outros estudantes demonstraram interesse em treinar no ginásio do Sr. Miguel. </a:t>
            </a:r>
            <a:br>
              <a:rPr lang="pt-PT" dirty="0">
                <a:cs typeface="Arial" panose="020B0604020202020204" pitchFamily="34" charset="0"/>
              </a:rPr>
            </a:br>
            <a:endParaRPr lang="pt-PT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08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82B78-D1BE-4C18-8513-0E7870899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1" dirty="0">
                <a:latin typeface="Arial Black" panose="020B0A04020102020204" pitchFamily="34" charset="0"/>
              </a:rPr>
              <a:t>FUNDAMENTAÇÃO DA IMPLEMENTAÇÃO DA BD</a:t>
            </a:r>
            <a:endParaRPr lang="pt-PT" dirty="0">
              <a:latin typeface="Arial Black" panose="020B0A040201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094E15F-3A3F-4AAD-BB5D-211851E669A8}"/>
              </a:ext>
            </a:extLst>
          </p:cNvPr>
          <p:cNvSpPr txBox="1"/>
          <p:nvPr/>
        </p:nvSpPr>
        <p:spPr>
          <a:xfrm>
            <a:off x="628460" y="2056773"/>
            <a:ext cx="3615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/>
              <a:t>Aumento de clientes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59D73A3-2380-4106-B636-A0D4F0A9CCC0}"/>
              </a:ext>
            </a:extLst>
          </p:cNvPr>
          <p:cNvSpPr txBox="1"/>
          <p:nvPr/>
        </p:nvSpPr>
        <p:spPr>
          <a:xfrm>
            <a:off x="6183086" y="2056773"/>
            <a:ext cx="5016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/>
              <a:t>Contratar novos funcionários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B17A1B9-A64B-4276-BEBD-7198DAFFB272}"/>
              </a:ext>
            </a:extLst>
          </p:cNvPr>
          <p:cNvSpPr txBox="1"/>
          <p:nvPr/>
        </p:nvSpPr>
        <p:spPr>
          <a:xfrm>
            <a:off x="6183086" y="2641548"/>
            <a:ext cx="35780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/>
              <a:t>Expandir instalações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DAFCE18-9E83-4177-AB17-AEBE23716677}"/>
              </a:ext>
            </a:extLst>
          </p:cNvPr>
          <p:cNvSpPr txBox="1"/>
          <p:nvPr/>
        </p:nvSpPr>
        <p:spPr>
          <a:xfrm>
            <a:off x="6183086" y="3226323"/>
            <a:ext cx="4912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/>
              <a:t>Adquirir mais equipamentos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5BB992D-AF83-49AC-8994-F47E0B85BB31}"/>
              </a:ext>
            </a:extLst>
          </p:cNvPr>
          <p:cNvSpPr txBox="1"/>
          <p:nvPr/>
        </p:nvSpPr>
        <p:spPr>
          <a:xfrm>
            <a:off x="1286497" y="5127170"/>
            <a:ext cx="96190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/>
              <a:t>Armazenar a informação detalhada dos clientes, funcionários e equipamentos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61237EE5-0A52-42D8-B23A-943EFF9C56ED}"/>
              </a:ext>
            </a:extLst>
          </p:cNvPr>
          <p:cNvSpPr/>
          <p:nvPr/>
        </p:nvSpPr>
        <p:spPr>
          <a:xfrm>
            <a:off x="4603719" y="2122400"/>
            <a:ext cx="1219200" cy="453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A8FC5843-29FD-466A-961E-60ADEB3FD5EF}"/>
              </a:ext>
            </a:extLst>
          </p:cNvPr>
          <p:cNvSpPr/>
          <p:nvPr/>
        </p:nvSpPr>
        <p:spPr>
          <a:xfrm>
            <a:off x="8639143" y="3949987"/>
            <a:ext cx="406886" cy="1177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Seta: Para Baixo 12">
            <a:extLst>
              <a:ext uri="{FF2B5EF4-FFF2-40B4-BE49-F238E27FC236}">
                <a16:creationId xmlns:a16="http://schemas.microsoft.com/office/drawing/2014/main" id="{8657A998-04A8-492B-9DD4-5E1051CA9CD4}"/>
              </a:ext>
            </a:extLst>
          </p:cNvPr>
          <p:cNvSpPr/>
          <p:nvPr/>
        </p:nvSpPr>
        <p:spPr>
          <a:xfrm>
            <a:off x="2989457" y="2665495"/>
            <a:ext cx="406886" cy="24616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463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FA481-CB4A-4013-91B7-DEE73C5E8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1" dirty="0">
                <a:latin typeface="Arial Black" panose="020B0A04020102020204" pitchFamily="34" charset="0"/>
              </a:rPr>
              <a:t>LEVANTAMENTO E ANÁLISE DE REQUISITOS</a:t>
            </a:r>
            <a:endParaRPr lang="pt-PT" dirty="0">
              <a:latin typeface="Arial Black" panose="020B0A04020102020204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2D71A10-6741-42A8-B325-4AD61DD06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Consulta de documentos utilizados.</a:t>
            </a:r>
          </a:p>
          <a:p>
            <a:r>
              <a:rPr lang="pt-PT" dirty="0"/>
              <a:t>Entrevista ao dono, que listou as funções que acha necessárias e deu o seu parecer acerca do funcionamento normal do ginásio</a:t>
            </a:r>
          </a:p>
          <a:p>
            <a:r>
              <a:rPr lang="pt-PT" dirty="0"/>
              <a:t>Entrevistas com funcionários.</a:t>
            </a:r>
          </a:p>
          <a:p>
            <a:r>
              <a:rPr lang="pt-PT" dirty="0"/>
              <a:t>Observação oculta (pelo sistema de vigilância) do funcionamento normal do ginásio</a:t>
            </a:r>
          </a:p>
        </p:txBody>
      </p:sp>
    </p:spTree>
    <p:extLst>
      <p:ext uri="{BB962C8B-B14F-4D97-AF65-F5344CB8AC3E}">
        <p14:creationId xmlns:p14="http://schemas.microsoft.com/office/powerpoint/2010/main" val="1013062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27B4C-EC78-4EE9-8BC1-73A4ED4AC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5751" y="2766218"/>
            <a:ext cx="7520497" cy="1325563"/>
          </a:xfrm>
        </p:spPr>
        <p:txBody>
          <a:bodyPr>
            <a:normAutofit fontScale="90000"/>
          </a:bodyPr>
          <a:lstStyle/>
          <a:p>
            <a:r>
              <a:rPr lang="pt-PT" sz="8800" dirty="0">
                <a:latin typeface="Arial Black" panose="020B0A04020102020204" pitchFamily="34" charset="0"/>
              </a:rPr>
              <a:t>REQUISITOS</a:t>
            </a:r>
          </a:p>
        </p:txBody>
      </p:sp>
    </p:spTree>
    <p:extLst>
      <p:ext uri="{BB962C8B-B14F-4D97-AF65-F5344CB8AC3E}">
        <p14:creationId xmlns:p14="http://schemas.microsoft.com/office/powerpoint/2010/main" val="339742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BBF36-2B1C-49F9-B982-9B8FBAAAA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Arial Black" panose="020B0A04020102020204" pitchFamily="34" charset="0"/>
              </a:rPr>
              <a:t>REQUISITOS DE DESCRIÇÃO     </a:t>
            </a:r>
            <a:r>
              <a:rPr lang="pt-PT" sz="28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(1/2)</a:t>
            </a:r>
            <a:endParaRPr lang="pt-PT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4317DD8-DFC8-4DE8-A79E-AD71E9FDD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PT" dirty="0"/>
              <a:t>Guardar o nome, sexo, idade, serviços prestados, contactos, email e morada do funcionário.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/>
              <a:t>Um serviço é constituído por um nome e pelo respetivo preço.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/>
              <a:t>Guardar todos os dados pessoais do cliente (nome, sexo, idade, contacto, email, morada, NIF) e </a:t>
            </a:r>
            <a:r>
              <a:rPr lang="pt-PT" i="1" dirty="0"/>
              <a:t>IMC</a:t>
            </a:r>
            <a:r>
              <a:rPr lang="pt-PT" dirty="0"/>
              <a:t>, peso, altura e limitações físicas. 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/>
              <a:t>Os exercícios são compostos pelo seu tipo e nome associado ao mesmo.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/>
              <a:t>O equipamento tem nome e um propósito.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/>
              <a:t>A fatura é composta pelo NIF empresa, data de emissão, descrição, valor, NIF do cliente e serviço prestado.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/>
              <a:t>O cliente tem um conjunto de exercícios, tendo cada exercício um números e repetições e um número de séries (</a:t>
            </a:r>
            <a:r>
              <a:rPr lang="pt-PT" i="1" dirty="0"/>
              <a:t>x séries de y repetições).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1121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96126-B7CA-4645-99AE-71C105742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Arial Black" panose="020B0A04020102020204" pitchFamily="34" charset="0"/>
              </a:rPr>
              <a:t>REQUISITOS DE DESCRIÇÃO     </a:t>
            </a:r>
            <a:r>
              <a:rPr lang="pt-PT" sz="28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(2/2)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A6489EC-A018-46E5-B6B7-7BC05F145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pt-PT" dirty="0"/>
              <a:t>Emitir fatura dos serviços fornecidos ao cliente. 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pt-PT" dirty="0"/>
              <a:t>Após a subscrição de um ou vários serviços, é submetida uma fatura desses serviços, sendo necessário guardar essas relações para futura consulta.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pt-PT" dirty="0"/>
              <a:t>Existem funcionários a fornecer serviços específicos.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pt-PT" dirty="0"/>
              <a:t>Deve ser registado o momento em que o funcionário se torna responsável pela prestação do serviço.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pt-PT" dirty="0"/>
              <a:t>O cliente tem sempre exercícios, a menos que este subscreva um serviço de natação ou um serviço de nutrição, sendo estes últimos sempre diferentes de pessoa para pessoa.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pt-PT" dirty="0"/>
              <a:t>Para todo o exercício existe também um equipamento adequado para a sua execução.</a:t>
            </a:r>
          </a:p>
        </p:txBody>
      </p:sp>
    </p:spTree>
    <p:extLst>
      <p:ext uri="{BB962C8B-B14F-4D97-AF65-F5344CB8AC3E}">
        <p14:creationId xmlns:p14="http://schemas.microsoft.com/office/powerpoint/2010/main" val="3760856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12FB7-C477-4FCA-8377-DCF8BE698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Arial Black" panose="020B0A04020102020204" pitchFamily="34" charset="0"/>
              </a:rPr>
              <a:t>REQUISITOS DE EXPLORAÇÃO  </a:t>
            </a:r>
            <a:r>
              <a:rPr lang="pt-PT" sz="28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(1/3)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801AE62-747A-4E4A-BE6C-9B67DD399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PT" dirty="0"/>
              <a:t>O responsável do ginásio pode adicionar um funcionário.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/>
              <a:t>O administrador do ginásio pode alterar a informação relativa a um funcionário.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/>
              <a:t>O administrador deverá poder visualizar o conteúdo da tabela dos funcionários.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/>
              <a:t>Tem de ser possível visualizar que serviços são prestados por que funcionários.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/>
              <a:t>O responsável do ginásio pode consultar os serviços fornecidos pelo ginásio.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/>
              <a:t>O administrador do ginásio pode adicionar novos serviços que poderão vir a ser disponibilizados aos clientes.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/>
              <a:t>O administrador pode marcar como não disponíveis os serviços que entretanto forem descontinuados ou que o ginásio já não suporte.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/>
              <a:t>Um funcionário pode registar um novo cliente. </a:t>
            </a:r>
            <a:br>
              <a:rPr lang="pt-PT" dirty="0"/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719573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1433</Words>
  <Application>Microsoft Office PowerPoint</Application>
  <PresentationFormat>Ecrã Panorâmico</PresentationFormat>
  <Paragraphs>145</Paragraphs>
  <Slides>25</Slides>
  <Notes>11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25</vt:i4>
      </vt:variant>
    </vt:vector>
  </HeadingPairs>
  <TitlesOfParts>
    <vt:vector size="30" baseType="lpstr">
      <vt:lpstr>Arial</vt:lpstr>
      <vt:lpstr>Arial Black</vt:lpstr>
      <vt:lpstr>Calibri</vt:lpstr>
      <vt:lpstr>Calibri Light</vt:lpstr>
      <vt:lpstr>Tema do Office</vt:lpstr>
      <vt:lpstr>O GINÁSIO DO SR. MIGUEL</vt:lpstr>
      <vt:lpstr>Apresentação do PowerPoint</vt:lpstr>
      <vt:lpstr>CONTEXTO</vt:lpstr>
      <vt:lpstr>FUNDAMENTAÇÃO DA IMPLEMENTAÇÃO DA BD</vt:lpstr>
      <vt:lpstr>LEVANTAMENTO E ANÁLISE DE REQUISITOS</vt:lpstr>
      <vt:lpstr>REQUISITOS</vt:lpstr>
      <vt:lpstr>REQUISITOS DE DESCRIÇÃO     (1/2)</vt:lpstr>
      <vt:lpstr>REQUISITOS DE DESCRIÇÃO     (2/2)</vt:lpstr>
      <vt:lpstr>REQUISITOS DE EXPLORAÇÃO  (1/3)</vt:lpstr>
      <vt:lpstr>REQUISITOS DE EXPLORAÇÃO  (2/3)</vt:lpstr>
      <vt:lpstr>REQUISITOS DE EXPLORAÇÃO  (3/3)</vt:lpstr>
      <vt:lpstr>REQUISITOS DE CONTROLO</vt:lpstr>
      <vt:lpstr>MODELAÇÃO CONCETUAL</vt:lpstr>
      <vt:lpstr>Apresentação do PowerPoint</vt:lpstr>
      <vt:lpstr>MODELAÇÃO LÓGICA</vt:lpstr>
      <vt:lpstr>Apresentação do PowerPoint</vt:lpstr>
      <vt:lpstr>Apresentação do PowerPoint</vt:lpstr>
      <vt:lpstr>INTERROGAÇÕES</vt:lpstr>
      <vt:lpstr>INTERROGAÇÕES</vt:lpstr>
      <vt:lpstr>VISTAS</vt:lpstr>
      <vt:lpstr>Apresentação do PowerPoint</vt:lpstr>
      <vt:lpstr>ESTRUTURA</vt:lpstr>
      <vt:lpstr>ESTRUTURA</vt:lpstr>
      <vt:lpstr>MIGRAÇÃO</vt:lpstr>
      <vt:lpstr>EFICIÊNCIA DE MIGRAÇÃO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GINÁSIO DO MIGUEL</dc:title>
  <dc:creator>Miguel Ângelo Moreira Ramos Brandão</dc:creator>
  <cp:lastModifiedBy>Miguel Ângelo Moreira Ramos Brandão</cp:lastModifiedBy>
  <cp:revision>38</cp:revision>
  <dcterms:created xsi:type="dcterms:W3CDTF">2019-01-23T13:11:14Z</dcterms:created>
  <dcterms:modified xsi:type="dcterms:W3CDTF">2019-01-24T15:00:04Z</dcterms:modified>
</cp:coreProperties>
</file>