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0"/>
    <p:restoredTop sz="95788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06ABA-4B62-5540-BAC3-E38962D40C8C}" type="datetimeFigureOut">
              <a:rPr lang="pt-PT" smtClean="0"/>
              <a:t>20/05/20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4437-597E-BC41-905F-DDE35C7A9A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66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018D74-72BC-9A41-A5F3-6ABA32CE7FE9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3783-A824-394A-BDD3-56A833EFD206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D8D-1D51-CF4B-B6E4-B68A1B1CF75D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5AB9-AABF-3B47-8438-5FFA8160C193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0FA-AEBF-B440-9A85-A9D5FF8E8CA1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E5-526B-A64B-905E-7D25FBDF913A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ACD5-F7C7-CE45-9AF8-8EDC834127AA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2F1-D1BE-D74F-96C4-AA8C9F6D9194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8C1-88B2-334F-B0C4-836241154DFC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20E8-3DD6-7942-8EBB-AB8FF37F1777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C8DD-F7E5-9A45-B0AF-938450802F3F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F97C-F5D1-734A-8D1D-37951AABBC3B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5B37-7AFE-7042-B663-B9BD93E26723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014D-52FD-D443-899D-D4F4CB09DE66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0770-4185-5141-8451-94A00BF5DB2C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C137-A39A-CF45-A13C-A0ACD65D7224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712-C2DC-BD45-808E-A3B71AC37135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596D-3ED6-F841-AF1A-04DBFFC9839F}" type="datetime1">
              <a:rPr lang="pt-PT" smtClean="0"/>
              <a:t>20/05/20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9A17-B3B8-9F4A-A014-613EC3292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﻿</a:t>
            </a:r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Redes Neuronais Recorrentes para previsão do fluxo de tráfego rodoviário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48F60-F4A2-CC41-B3F2-41BAF545D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PT" dirty="0"/>
              <a:t>﻿</a:t>
            </a:r>
            <a:r>
              <a:rPr lang="pt-PT" dirty="0">
                <a:latin typeface="Century Gothic" panose="020B0502020202020204" pitchFamily="34" charset="0"/>
              </a:rPr>
              <a:t>Classificadores e Sistemas </a:t>
            </a:r>
            <a:r>
              <a:rPr lang="pt-PT" dirty="0" err="1">
                <a:latin typeface="Century Gothic" panose="020B0502020202020204" pitchFamily="34" charset="0"/>
              </a:rPr>
              <a:t>Conexionistas</a:t>
            </a:r>
            <a:endParaRPr lang="pt-PT" dirty="0">
              <a:latin typeface="Century Gothic" panose="020B0502020202020204" pitchFamily="34" charset="0"/>
            </a:endParaRPr>
          </a:p>
          <a:p>
            <a:pPr algn="r"/>
            <a:r>
              <a:rPr lang="pt-PT" dirty="0">
                <a:latin typeface="Century Gothic" panose="020B0502020202020204" pitchFamily="34" charset="0"/>
              </a:rPr>
              <a:t>Bruno Fernandes</a:t>
            </a:r>
          </a:p>
          <a:p>
            <a:pPr algn="r"/>
            <a:r>
              <a:rPr lang="pt-PT" dirty="0">
                <a:latin typeface="Century Gothic" panose="020B0502020202020204" pitchFamily="34" charset="0"/>
              </a:rPr>
              <a:t>Vitor Alves</a:t>
            </a:r>
          </a:p>
        </p:txBody>
      </p:sp>
      <p:pic>
        <p:nvPicPr>
          <p:cNvPr id="5" name="Imagem 4" descr="Uma imagem com objeto&#10;&#10;Descrição gerada automaticamente">
            <a:extLst>
              <a:ext uri="{FF2B5EF4-FFF2-40B4-BE49-F238E27FC236}">
                <a16:creationId xmlns:a16="http://schemas.microsoft.com/office/drawing/2014/main" id="{42E5C056-3BC2-2F4D-B450-7BA9D5E5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618" y="217930"/>
            <a:ext cx="1578013" cy="5263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445E2E-3869-B54E-A862-D26663B6491D}"/>
              </a:ext>
            </a:extLst>
          </p:cNvPr>
          <p:cNvSpPr txBox="1"/>
          <p:nvPr/>
        </p:nvSpPr>
        <p:spPr>
          <a:xfrm>
            <a:off x="2141316" y="6488668"/>
            <a:ext cx="1005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latin typeface="Century Gothic" panose="020B0502020202020204" pitchFamily="34" charset="0"/>
              </a:rPr>
              <a:t>21 Maio 2020 								Grupo 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BF41FE-D0E1-5049-8F67-79E73C4A5B96}"/>
              </a:ext>
            </a:extLst>
          </p:cNvPr>
          <p:cNvSpPr txBox="1"/>
          <p:nvPr/>
        </p:nvSpPr>
        <p:spPr>
          <a:xfrm>
            <a:off x="10254681" y="706455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Century Gothic" panose="020B0502020202020204" pitchFamily="34" charset="0"/>
              </a:rPr>
              <a:t>Universidade do Minho</a:t>
            </a:r>
          </a:p>
        </p:txBody>
      </p:sp>
    </p:spTree>
    <p:extLst>
      <p:ext uri="{BB962C8B-B14F-4D97-AF65-F5344CB8AC3E}">
        <p14:creationId xmlns:p14="http://schemas.microsoft.com/office/powerpoint/2010/main" val="54121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C6E01-A62D-C043-9000-ED51B036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Resultados</a:t>
            </a:r>
            <a:b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pt-PT" sz="28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Rua 3</a:t>
            </a:r>
            <a:endParaRPr lang="pt-PT" dirty="0"/>
          </a:p>
        </p:txBody>
      </p:sp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DFD293A-B629-D040-951B-5EBF2A8D0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731" y="2195059"/>
            <a:ext cx="4787900" cy="326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6ACEA7B-DF8F-8848-B8E4-7D007B8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399D785-8A96-7F46-B454-A364A24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6969CE-8FBD-D746-878B-9D46E3F7481B}"/>
              </a:ext>
            </a:extLst>
          </p:cNvPr>
          <p:cNvSpPr txBox="1"/>
          <p:nvPr/>
        </p:nvSpPr>
        <p:spPr>
          <a:xfrm>
            <a:off x="7268900" y="3180678"/>
            <a:ext cx="2430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latin typeface="Century Gothic" panose="020B0502020202020204" pitchFamily="34" charset="0"/>
              </a:rPr>
              <a:t>﻿</a:t>
            </a:r>
            <a:r>
              <a:rPr lang="pt-PT" dirty="0" err="1">
                <a:latin typeface="Century Gothic" panose="020B0502020202020204" pitchFamily="34" charset="0"/>
              </a:rPr>
              <a:t>average_diff</a:t>
            </a:r>
            <a:r>
              <a:rPr lang="pt-PT" dirty="0">
                <a:latin typeface="Century Gothic" panose="020B0502020202020204" pitchFamily="34" charset="0"/>
              </a:rPr>
              <a:t>=.90;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 err="1">
                <a:latin typeface="Century Gothic" panose="020B0502020202020204" pitchFamily="34" charset="0"/>
              </a:rPr>
              <a:t>max_diff</a:t>
            </a:r>
            <a:r>
              <a:rPr lang="pt-PT" dirty="0">
                <a:latin typeface="Century Gothic" panose="020B0502020202020204" pitchFamily="34" charset="0"/>
              </a:rPr>
              <a:t>=3.67.</a:t>
            </a:r>
          </a:p>
        </p:txBody>
      </p:sp>
    </p:spTree>
    <p:extLst>
      <p:ext uri="{BB962C8B-B14F-4D97-AF65-F5344CB8AC3E}">
        <p14:creationId xmlns:p14="http://schemas.microsoft.com/office/powerpoint/2010/main" val="25839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C6E01-A62D-C043-9000-ED51B036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Resultados</a:t>
            </a:r>
            <a:b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pt-PT" sz="28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Rua 3</a:t>
            </a:r>
            <a:endParaRPr lang="pt-PT" dirty="0"/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95F33408-A9A0-B84F-9EA1-B8D8B10E1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153410"/>
              </p:ext>
            </p:extLst>
          </p:nvPr>
        </p:nvGraphicFramePr>
        <p:xfrm>
          <a:off x="1141413" y="2249488"/>
          <a:ext cx="9906000" cy="3235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92534972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85208669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48418901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55575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Número de Ocorrências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Century Gothic" panose="020B0502020202020204" pitchFamily="34" charset="0"/>
                        </a:rPr>
                        <a:t>Average</a:t>
                      </a:r>
                      <a:r>
                        <a:rPr lang="pt-PT" i="1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pt-PT" i="1" dirty="0" err="1">
                          <a:latin typeface="Century Gothic" panose="020B0502020202020204" pitchFamily="34" charset="0"/>
                        </a:rPr>
                        <a:t>Diff</a:t>
                      </a:r>
                      <a:endParaRPr lang="pt-PT" i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>
                          <a:latin typeface="Century Gothic" panose="020B0502020202020204" pitchFamily="34" charset="0"/>
                        </a:rPr>
                        <a:t>Max </a:t>
                      </a:r>
                      <a:r>
                        <a:rPr lang="pt-PT" i="1" dirty="0" err="1">
                          <a:latin typeface="Century Gothic" panose="020B0502020202020204" pitchFamily="34" charset="0"/>
                        </a:rPr>
                        <a:t>Diff</a:t>
                      </a:r>
                      <a:endParaRPr lang="pt-PT" i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1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Century Gothic" panose="020B0502020202020204" pitchFamily="34" charset="0"/>
                        </a:rPr>
                        <a:t>Segunda-Feira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5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Century Gothic" panose="020B0502020202020204" pitchFamily="34" charset="0"/>
                        </a:rPr>
                        <a:t>Terça-Feira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2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Century Gothic" panose="020B0502020202020204" pitchFamily="34" charset="0"/>
                        </a:rPr>
                        <a:t>Quarta-Feira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4.69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Century Gothic" panose="020B0502020202020204" pitchFamily="34" charset="0"/>
                        </a:rPr>
                        <a:t>Quinta-Feira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5.52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8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Century Gothic" panose="020B0502020202020204" pitchFamily="34" charset="0"/>
                        </a:rPr>
                        <a:t>Sexta-Feira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4.58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09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Century Gothic" panose="020B0502020202020204" pitchFamily="34" charset="0"/>
                        </a:rPr>
                        <a:t>Sábado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4.77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7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Century Gothic" panose="020B0502020202020204" pitchFamily="34" charset="0"/>
                        </a:rPr>
                        <a:t>Domingo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entury Gothic" panose="020B0502020202020204" pitchFamily="34" charset="0"/>
                        </a:rPr>
                        <a:t>3.28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9905"/>
                  </a:ext>
                </a:extLst>
              </a:tr>
            </a:tbl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6ACEA7B-DF8F-8848-B8E4-7D007B8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399D785-8A96-7F46-B454-A364A24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E12C7-96D8-DC44-926C-2898C808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Outros Resultados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9B5499-4E26-1149-80FD-F3B41273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>
                <a:latin typeface="Century Gothic" panose="020B0502020202020204" pitchFamily="34" charset="0"/>
              </a:rPr>
              <a:t>﻿</a:t>
            </a:r>
            <a:r>
              <a:rPr lang="pt-PT" i="1" dirty="0" err="1">
                <a:latin typeface="Century Gothic" panose="020B0502020202020204" pitchFamily="34" charset="0"/>
              </a:rPr>
              <a:t>Dataset</a:t>
            </a:r>
            <a:r>
              <a:rPr lang="pt-PT" dirty="0">
                <a:latin typeface="Century Gothic" panose="020B0502020202020204" pitchFamily="34" charset="0"/>
              </a:rPr>
              <a:t> sem incidentes;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>
                <a:latin typeface="Century Gothic" panose="020B0502020202020204" pitchFamily="34" charset="0"/>
              </a:rPr>
              <a:t>Testar os modelos criados com outras ruas.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FD79959-EBF6-3C40-989C-F6CDBBA2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CC2DF6-B6A3-224C-9CEA-0850BFA3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2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9A17-B3B8-9F4A-A014-613EC3292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﻿</a:t>
            </a:r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Redes Neuronais Recorrentes para previsão do fluxo de tráfego rodoviário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48F60-F4A2-CC41-B3F2-41BAF545D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PT" dirty="0"/>
              <a:t>﻿</a:t>
            </a:r>
            <a:r>
              <a:rPr lang="pt-PT" dirty="0">
                <a:latin typeface="Century Gothic" panose="020B0502020202020204" pitchFamily="34" charset="0"/>
              </a:rPr>
              <a:t>Classificadores e Sistemas </a:t>
            </a:r>
            <a:r>
              <a:rPr lang="pt-PT" dirty="0" err="1">
                <a:latin typeface="Century Gothic" panose="020B0502020202020204" pitchFamily="34" charset="0"/>
              </a:rPr>
              <a:t>Conexionistas</a:t>
            </a:r>
            <a:endParaRPr lang="pt-PT" dirty="0">
              <a:latin typeface="Century Gothic" panose="020B0502020202020204" pitchFamily="34" charset="0"/>
            </a:endParaRPr>
          </a:p>
          <a:p>
            <a:pPr algn="r"/>
            <a:r>
              <a:rPr lang="pt-PT" dirty="0">
                <a:latin typeface="Century Gothic" panose="020B0502020202020204" pitchFamily="34" charset="0"/>
              </a:rPr>
              <a:t>Bruno Fernandes</a:t>
            </a:r>
          </a:p>
          <a:p>
            <a:pPr algn="r"/>
            <a:r>
              <a:rPr lang="pt-PT" dirty="0">
                <a:latin typeface="Century Gothic" panose="020B0502020202020204" pitchFamily="34" charset="0"/>
              </a:rPr>
              <a:t>Vitor Alves</a:t>
            </a:r>
          </a:p>
        </p:txBody>
      </p:sp>
      <p:pic>
        <p:nvPicPr>
          <p:cNvPr id="5" name="Imagem 4" descr="Uma imagem com objeto&#10;&#10;Descrição gerada automaticamente">
            <a:extLst>
              <a:ext uri="{FF2B5EF4-FFF2-40B4-BE49-F238E27FC236}">
                <a16:creationId xmlns:a16="http://schemas.microsoft.com/office/drawing/2014/main" id="{42E5C056-3BC2-2F4D-B450-7BA9D5E5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618" y="217930"/>
            <a:ext cx="1578013" cy="5263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445E2E-3869-B54E-A862-D26663B6491D}"/>
              </a:ext>
            </a:extLst>
          </p:cNvPr>
          <p:cNvSpPr txBox="1"/>
          <p:nvPr/>
        </p:nvSpPr>
        <p:spPr>
          <a:xfrm>
            <a:off x="2141316" y="6488668"/>
            <a:ext cx="1005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latin typeface="Century Gothic" panose="020B0502020202020204" pitchFamily="34" charset="0"/>
              </a:rPr>
              <a:t>21 Maio 2020 								Grupo 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BF41FE-D0E1-5049-8F67-79E73C4A5B96}"/>
              </a:ext>
            </a:extLst>
          </p:cNvPr>
          <p:cNvSpPr txBox="1"/>
          <p:nvPr/>
        </p:nvSpPr>
        <p:spPr>
          <a:xfrm>
            <a:off x="10254681" y="706455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Century Gothic" panose="020B0502020202020204" pitchFamily="34" charset="0"/>
              </a:rPr>
              <a:t>Universidade do Minho</a:t>
            </a:r>
          </a:p>
        </p:txBody>
      </p:sp>
    </p:spTree>
    <p:extLst>
      <p:ext uri="{BB962C8B-B14F-4D97-AF65-F5344CB8AC3E}">
        <p14:creationId xmlns:p14="http://schemas.microsoft.com/office/powerpoint/2010/main" val="193513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BF51-F478-714D-97E1-BDD78A41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3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Preparação dos dados</a:t>
            </a:r>
          </a:p>
        </p:txBody>
      </p:sp>
      <p:pic>
        <p:nvPicPr>
          <p:cNvPr id="7" name="Marcador de Posição de Conteúdo 6" descr="Uma imagem com texto, mapa&#10;&#10;Descrição gerada automaticamente">
            <a:extLst>
              <a:ext uri="{FF2B5EF4-FFF2-40B4-BE49-F238E27FC236}">
                <a16:creationId xmlns:a16="http://schemas.microsoft.com/office/drawing/2014/main" id="{42500B81-B913-0942-B676-FF4A5650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075" y="1944547"/>
            <a:ext cx="6133851" cy="3846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7021B52-517A-B849-AF18-8E58CA29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3994CB7-F79B-7345-BA53-2F358B55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6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2EB21-31D8-9949-BAF5-2E3E04E1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3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Preparação do </a:t>
            </a:r>
            <a:r>
              <a:rPr lang="pt-PT" sz="4300" b="1" cap="none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dataset</a:t>
            </a:r>
            <a:r>
              <a:rPr lang="pt-PT" sz="43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pt-PT" sz="4300" b="1" cap="none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traffic</a:t>
            </a:r>
            <a:r>
              <a:rPr lang="pt-PT" sz="43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pt-PT" sz="4300" b="1" cap="none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flow</a:t>
            </a:r>
            <a:r>
              <a:rPr lang="pt-PT" sz="43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 Braga</a:t>
            </a:r>
          </a:p>
        </p:txBody>
      </p:sp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5318DD9-71A7-F049-81DA-14A9E7B5E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046" y="2097088"/>
            <a:ext cx="6137908" cy="3694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2BA027A-F4C8-2B45-A9CF-4E29788B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B2803B6-42C8-5748-9955-35ADCA49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6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F97BD-EFFE-784B-AF42-7E18440E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Preparação dos dados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55A4C7A-DFC1-9D45-B762-B7C9227E5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67695"/>
                <a:ext cx="9905999" cy="382350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60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pt-PT" sz="2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PT" sz="26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PT" sz="26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PT" sz="2600" i="1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PT" sz="2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PT" sz="2600" i="1" smtClean="0">
                          <a:latin typeface="Cambria Math" panose="020405030504060302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pt-PT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</m:t>
                          </m:r>
                          <m:r>
                            <m:rPr>
                              <m:sty m:val="p"/>
                            </m:rPr>
                            <a:rPr lang="pt-PT" sz="2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P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pt-PT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PT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𝑙𝑎𝑡𝐴</m:t>
                              </m:r>
                            </m:e>
                          </m:func>
                          <m:r>
                            <a:rPr lang="pt-P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PT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PT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PT" sz="2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PT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𝑙𝑎𝑡𝐵</m:t>
                              </m:r>
                            </m:e>
                          </m:func>
                          <m:r>
                            <a:rPr lang="pt-PT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P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PT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PT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𝑙𝑎𝑡𝐴</m:t>
                              </m:r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func>
                                <m:funcPr>
                                  <m:ctrlPr>
                                    <a:rPr lang="pt-PT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sz="2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PT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𝑙𝑎𝑡𝐵</m:t>
                                  </m:r>
                                  <m:r>
                                    <a:rPr lang="pt-PT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func>
                                    <m:funcPr>
                                      <m:ctrlPr>
                                        <a:rPr lang="pt-PT" sz="2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PT" sz="2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pt-PT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PT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pt-PT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𝑜𝑛</m:t>
                                          </m:r>
                                          <m:r>
                                            <a:rPr lang="pt-PT" sz="2600" i="1" baseline="-25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pt-PT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PT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𝑙𝑜𝑛</m:t>
                                          </m:r>
                                          <m:r>
                                            <a:rPr lang="pt-PT" sz="2600" b="0" i="1" baseline="-250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pt-PT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pt-PT" dirty="0">
                  <a:latin typeface="Century Gothic" panose="020B0502020202020204" pitchFamily="34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pt-PT" b="1" dirty="0">
                    <a:latin typeface="Century Gothic" panose="020B0502020202020204" pitchFamily="34" charset="0"/>
                  </a:rPr>
                  <a:t>﻿</a:t>
                </a:r>
                <a14:m>
                  <m:oMath xmlns:m="http://schemas.openxmlformats.org/officeDocument/2006/math">
                    <m:r>
                      <a:rPr lang="pt-P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𝒍𝒂𝒕</m:t>
                    </m:r>
                  </m:oMath>
                </a14:m>
                <a:r>
                  <a:rPr lang="pt-PT" b="1" baseline="-25000" dirty="0">
                    <a:latin typeface="Century Gothic" panose="020B0502020202020204" pitchFamily="34" charset="0"/>
                  </a:rPr>
                  <a:t>A</a:t>
                </a:r>
                <a:r>
                  <a:rPr lang="pt-PT" b="1" dirty="0">
                    <a:latin typeface="Century Gothic" panose="020B0502020202020204" pitchFamily="34" charset="0"/>
                  </a:rPr>
                  <a:t>: </a:t>
                </a:r>
                <a:r>
                  <a:rPr lang="pt-PT" dirty="0">
                    <a:latin typeface="Century Gothic" panose="020B0502020202020204" pitchFamily="34" charset="0"/>
                  </a:rPr>
                  <a:t>latitude do ponto A;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P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𝒍𝒂𝒕</m:t>
                    </m:r>
                  </m:oMath>
                </a14:m>
                <a:r>
                  <a:rPr lang="pt-PT" b="1" baseline="-25000" dirty="0">
                    <a:latin typeface="Century Gothic" panose="020B0502020202020204" pitchFamily="34" charset="0"/>
                  </a:rPr>
                  <a:t>B</a:t>
                </a:r>
                <a:r>
                  <a:rPr lang="pt-PT" b="1" dirty="0">
                    <a:latin typeface="Century Gothic" panose="020B0502020202020204" pitchFamily="34" charset="0"/>
                  </a:rPr>
                  <a:t>: </a:t>
                </a:r>
                <a:r>
                  <a:rPr lang="pt-PT" dirty="0">
                    <a:latin typeface="Century Gothic" panose="020B0502020202020204" pitchFamily="34" charset="0"/>
                  </a:rPr>
                  <a:t>latitude do ponto B;</a:t>
                </a:r>
                <a:endParaRPr lang="pt-PT" baseline="-25000" dirty="0">
                  <a:latin typeface="Century Gothic" panose="020B0502020202020204" pitchFamily="34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P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pt-P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𝒐𝒏</m:t>
                    </m:r>
                  </m:oMath>
                </a14:m>
                <a:r>
                  <a:rPr lang="pt-PT" b="1" baseline="-25000" dirty="0">
                    <a:latin typeface="Century Gothic" panose="020B0502020202020204" pitchFamily="34" charset="0"/>
                  </a:rPr>
                  <a:t>A</a:t>
                </a:r>
                <a:r>
                  <a:rPr lang="pt-PT" b="1" dirty="0">
                    <a:latin typeface="Century Gothic" panose="020B0502020202020204" pitchFamily="34" charset="0"/>
                  </a:rPr>
                  <a:t>: </a:t>
                </a:r>
                <a:r>
                  <a:rPr lang="pt-PT" dirty="0">
                    <a:latin typeface="Century Gothic" panose="020B0502020202020204" pitchFamily="34" charset="0"/>
                  </a:rPr>
                  <a:t>longitude do ponto A;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P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pt-P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𝒐𝒏</m:t>
                    </m:r>
                  </m:oMath>
                </a14:m>
                <a:r>
                  <a:rPr lang="pt-PT" b="1" baseline="-25000" dirty="0">
                    <a:latin typeface="Century Gothic" panose="020B0502020202020204" pitchFamily="34" charset="0"/>
                  </a:rPr>
                  <a:t>B</a:t>
                </a:r>
                <a:r>
                  <a:rPr lang="pt-PT" b="1" dirty="0">
                    <a:latin typeface="Century Gothic" panose="020B0502020202020204" pitchFamily="34" charset="0"/>
                  </a:rPr>
                  <a:t>:</a:t>
                </a:r>
                <a:r>
                  <a:rPr lang="pt-PT" dirty="0">
                    <a:latin typeface="Century Gothic" panose="020B0502020202020204" pitchFamily="34" charset="0"/>
                  </a:rPr>
                  <a:t> longitude do ponto B;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pt-PT" b="1" dirty="0">
                    <a:latin typeface="Century Gothic" panose="020B0502020202020204" pitchFamily="34" charset="0"/>
                  </a:rPr>
                  <a:t>R: </a:t>
                </a:r>
                <a:r>
                  <a:rPr lang="pt-PT" dirty="0">
                    <a:latin typeface="Century Gothic" panose="020B0502020202020204" pitchFamily="34" charset="0"/>
                  </a:rPr>
                  <a:t>raio da Terra. </a:t>
                </a:r>
              </a:p>
              <a:p>
                <a:pPr marL="0" indent="0">
                  <a:buNone/>
                </a:pPr>
                <a:r>
                  <a:rPr lang="pt-PT" dirty="0">
                    <a:latin typeface="Century Gothic" panose="020B0502020202020204" pitchFamily="34" charset="0"/>
                  </a:rPr>
                  <a:t>	Considerou-se como </a:t>
                </a:r>
                <a:r>
                  <a:rPr lang="pt-PT" i="1" dirty="0" err="1">
                    <a:latin typeface="Century Gothic" panose="020B0502020202020204" pitchFamily="34" charset="0"/>
                  </a:rPr>
                  <a:t>threshold</a:t>
                </a:r>
                <a:r>
                  <a:rPr lang="pt-PT" dirty="0">
                    <a:latin typeface="Century Gothic" panose="020B0502020202020204" pitchFamily="34" charset="0"/>
                  </a:rPr>
                  <a:t>=0.5 e removeram-se linhas repetidas.</a:t>
                </a:r>
              </a:p>
              <a:p>
                <a:pPr marL="0" indent="0">
                  <a:buNone/>
                </a:pPr>
                <a:r>
                  <a:rPr lang="pt-PT" dirty="0">
                    <a:latin typeface="Century Gothic" panose="020B0502020202020204" pitchFamily="34" charset="0"/>
                  </a:rPr>
                  <a:t>	Removeram-se as colunas: </a:t>
                </a:r>
                <a:r>
                  <a:rPr lang="pt-PT" i="1" dirty="0" err="1">
                    <a:latin typeface="Century Gothic" panose="020B0502020202020204" pitchFamily="34" charset="0"/>
                  </a:rPr>
                  <a:t>froam_road</a:t>
                </a:r>
                <a:r>
                  <a:rPr lang="pt-PT" dirty="0">
                    <a:latin typeface="Century Gothic" panose="020B0502020202020204" pitchFamily="34" charset="0"/>
                  </a:rPr>
                  <a:t>, </a:t>
                </a:r>
                <a:r>
                  <a:rPr lang="pt-PT" i="1" dirty="0" err="1">
                    <a:latin typeface="Century Gothic" panose="020B0502020202020204" pitchFamily="34" charset="0"/>
                  </a:rPr>
                  <a:t>to_road</a:t>
                </a:r>
                <a:r>
                  <a:rPr lang="pt-PT" i="1" dirty="0">
                    <a:latin typeface="Century Gothic" panose="020B0502020202020204" pitchFamily="34" charset="0"/>
                  </a:rPr>
                  <a:t>, </a:t>
                </a:r>
                <a:r>
                  <a:rPr lang="pt-PT" i="1" dirty="0" err="1">
                    <a:latin typeface="Century Gothic" panose="020B0502020202020204" pitchFamily="34" charset="0"/>
                  </a:rPr>
                  <a:t>affected_roads</a:t>
                </a:r>
                <a:r>
                  <a:rPr lang="pt-PT" dirty="0">
                    <a:latin typeface="Century Gothic" panose="020B0502020202020204" pitchFamily="34" charset="0"/>
                  </a:rPr>
                  <a:t>, </a:t>
                </a:r>
                <a:r>
                  <a:rPr lang="pt-PT" i="1" dirty="0" err="1">
                    <a:latin typeface="Century Gothic" panose="020B0502020202020204" pitchFamily="34" charset="0"/>
                  </a:rPr>
                  <a:t>latitute</a:t>
                </a:r>
                <a:r>
                  <a:rPr lang="pt-PT" dirty="0">
                    <a:latin typeface="Century Gothic" panose="020B0502020202020204" pitchFamily="34" charset="0"/>
                  </a:rPr>
                  <a:t> e </a:t>
                </a:r>
                <a:r>
                  <a:rPr lang="pt-PT" i="1" dirty="0">
                    <a:latin typeface="Century Gothic" panose="020B0502020202020204" pitchFamily="34" charset="0"/>
                  </a:rPr>
                  <a:t>longitude</a:t>
                </a:r>
                <a:r>
                  <a:rPr lang="pt-PT" dirty="0">
                    <a:latin typeface="Century Gothic" panose="020B0502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55A4C7A-DFC1-9D45-B762-B7C9227E5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67695"/>
                <a:ext cx="9905999" cy="3823505"/>
              </a:xfrm>
              <a:blipFill>
                <a:blip r:embed="rId2"/>
                <a:stretch>
                  <a:fillRect l="-768" r="-76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3884E68-915B-D24E-80E8-18637274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Grupo 4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2E2849-E07E-FE4C-8D97-FE17A3F2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3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C3A07-93E5-8E42-B468-FBFF32AB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933"/>
            <a:ext cx="9905998" cy="1478570"/>
          </a:xfrm>
        </p:spPr>
        <p:txBody>
          <a:bodyPr/>
          <a:lstStyle/>
          <a:p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Preparação dos dados</a:t>
            </a:r>
            <a:endParaRPr lang="pt-PT" dirty="0"/>
          </a:p>
        </p:txBody>
      </p:sp>
      <p:pic>
        <p:nvPicPr>
          <p:cNvPr id="7" name="Marcador de Posição de Conteúdo 6" descr="Uma imagem com texto, mapa&#10;&#10;Descrição gerada automaticamente">
            <a:extLst>
              <a:ext uri="{FF2B5EF4-FFF2-40B4-BE49-F238E27FC236}">
                <a16:creationId xmlns:a16="http://schemas.microsoft.com/office/drawing/2014/main" id="{CB063695-6F2D-C04A-A5C4-32D032D5E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185" y="1080400"/>
            <a:ext cx="5289631" cy="4710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AD19156-9DDC-5249-A66E-A47AD156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AECAC52-E5C0-C549-AC54-CBB71DB6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1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B63F6-2A6A-B94B-B991-4FC9AFB2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Preparação dos dados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CDB83D-5221-444D-AA28-945052E2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>
                <a:latin typeface="Century Gothic" panose="020B0502020202020204" pitchFamily="34" charset="0"/>
              </a:rPr>
              <a:t>﻿Usaram-se árvores de decisão para tratar </a:t>
            </a:r>
            <a:r>
              <a:rPr lang="pt-PT" i="1" dirty="0" err="1">
                <a:latin typeface="Century Gothic" panose="020B0502020202020204" pitchFamily="34" charset="0"/>
              </a:rPr>
              <a:t>missing</a:t>
            </a:r>
            <a:r>
              <a:rPr lang="pt-PT" i="1" dirty="0">
                <a:latin typeface="Century Gothic" panose="020B0502020202020204" pitchFamily="34" charset="0"/>
              </a:rPr>
              <a:t> </a:t>
            </a:r>
            <a:r>
              <a:rPr lang="pt-PT" i="1" dirty="0" err="1">
                <a:latin typeface="Century Gothic" panose="020B0502020202020204" pitchFamily="34" charset="0"/>
              </a:rPr>
              <a:t>values</a:t>
            </a:r>
            <a:r>
              <a:rPr lang="pt-PT" dirty="0">
                <a:latin typeface="Century Gothic" panose="020B0502020202020204" pitchFamily="34" charset="0"/>
              </a:rPr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>
                <a:latin typeface="Century Gothic" panose="020B0502020202020204" pitchFamily="34" charset="0"/>
              </a:rPr>
              <a:t>Recorreu-se ao nodo </a:t>
            </a:r>
            <a:r>
              <a:rPr lang="pt-PT" i="1" dirty="0" err="1">
                <a:latin typeface="Century Gothic" panose="020B0502020202020204" pitchFamily="34" charset="0"/>
              </a:rPr>
              <a:t>Rank</a:t>
            </a:r>
            <a:r>
              <a:rPr lang="pt-PT" i="1" dirty="0">
                <a:latin typeface="Century Gothic" panose="020B0502020202020204" pitchFamily="34" charset="0"/>
              </a:rPr>
              <a:t> </a:t>
            </a:r>
            <a:r>
              <a:rPr lang="pt-PT" i="1" dirty="0" err="1">
                <a:latin typeface="Century Gothic" panose="020B0502020202020204" pitchFamily="34" charset="0"/>
              </a:rPr>
              <a:t>Correlation</a:t>
            </a:r>
            <a:r>
              <a:rPr lang="pt-PT" dirty="0">
                <a:latin typeface="Century Gothic" panose="020B0502020202020204" pitchFamily="34" charset="0"/>
              </a:rPr>
              <a:t> para remover colunas;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>
                <a:latin typeface="Century Gothic" panose="020B0502020202020204" pitchFamily="34" charset="0"/>
              </a:rPr>
              <a:t>Adição do valor </a:t>
            </a:r>
            <a:r>
              <a:rPr lang="pt-PT" i="1" dirty="0" err="1">
                <a:latin typeface="Century Gothic" panose="020B0502020202020204" pitchFamily="34" charset="0"/>
              </a:rPr>
              <a:t>default</a:t>
            </a:r>
            <a:r>
              <a:rPr lang="pt-PT" dirty="0">
                <a:latin typeface="Century Gothic" panose="020B0502020202020204" pitchFamily="34" charset="0"/>
              </a:rPr>
              <a:t> -1 aos </a:t>
            </a:r>
            <a:r>
              <a:rPr lang="pt-PT" i="1" dirty="0" err="1">
                <a:latin typeface="Century Gothic" panose="020B0502020202020204" pitchFamily="34" charset="0"/>
              </a:rPr>
              <a:t>missing</a:t>
            </a:r>
            <a:r>
              <a:rPr lang="pt-PT" dirty="0">
                <a:latin typeface="Century Gothic" panose="020B0502020202020204" pitchFamily="34" charset="0"/>
              </a:rPr>
              <a:t> </a:t>
            </a:r>
            <a:r>
              <a:rPr lang="pt-PT" i="1" dirty="0" err="1">
                <a:latin typeface="Century Gothic" panose="020B0502020202020204" pitchFamily="34" charset="0"/>
              </a:rPr>
              <a:t>values</a:t>
            </a:r>
            <a:r>
              <a:rPr lang="pt-PT" dirty="0">
                <a:latin typeface="Century Gothic" panose="020B0502020202020204" pitchFamily="34" charset="0"/>
              </a:rPr>
              <a:t> das colunas relativas aos incidentes.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5B0F7D8-6BE8-E044-8E12-F13A5EF3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F5C112F-5397-014A-BDB7-CB4E46DC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9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B8E00-D77E-5240-80C4-71429DDB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Problema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898F78E-6FB5-D54D-BCCE-685D42F4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7B075B-41F5-5D4C-9EB3-259E29A8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19F254A-DC04-0F4D-9217-4027A58B9219}"/>
                  </a:ext>
                </a:extLst>
              </p:cNvPr>
              <p:cNvSpPr txBox="1"/>
              <p:nvPr/>
            </p:nvSpPr>
            <p:spPr>
              <a:xfrm>
                <a:off x="1141411" y="2395962"/>
                <a:ext cx="4218347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>
                    <a:latin typeface="Century Gothic" panose="020B0502020202020204" pitchFamily="34" charset="0"/>
                  </a:rPr>
                  <a:t>x_train</a:t>
                </a:r>
                <a:r>
                  <a:rPr lang="pt-PT" dirty="0">
                    <a:latin typeface="Century Gothic" panose="020B0502020202020204" pitchFamily="34" charset="0"/>
                  </a:rPr>
                  <a:t>[0]=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1ª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𝑙𝑖𝑛h𝑎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(24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h𝑜𝑟𝑎𝑠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ª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𝑙𝑖𝑛h𝑎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ª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𝑙𝑖𝑛h𝑎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19F254A-DC04-0F4D-9217-4027A58B9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2395962"/>
                <a:ext cx="4218347" cy="847220"/>
              </a:xfrm>
              <a:prstGeom prst="rect">
                <a:avLst/>
              </a:prstGeom>
              <a:blipFill>
                <a:blip r:embed="rId2"/>
                <a:stretch>
                  <a:fillRect l="-1201" b="-134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DDB011A-57CD-2F41-A3E6-6808017B008F}"/>
                  </a:ext>
                </a:extLst>
              </p:cNvPr>
              <p:cNvSpPr txBox="1"/>
              <p:nvPr/>
            </p:nvSpPr>
            <p:spPr>
              <a:xfrm>
                <a:off x="5359758" y="2395962"/>
                <a:ext cx="4218347" cy="74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latin typeface="Century Gothic" panose="020B0502020202020204" pitchFamily="34" charset="0"/>
                  </a:rPr>
                  <a:t>y_train[0]=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endParaRPr lang="pt-PT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DDB011A-57CD-2F41-A3E6-6808017B0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58" y="2395962"/>
                <a:ext cx="4218347" cy="744819"/>
              </a:xfrm>
              <a:prstGeom prst="rect">
                <a:avLst/>
              </a:prstGeom>
              <a:blipFill>
                <a:blip r:embed="rId3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FDD524B-C5C4-664C-86FA-AF1DD5D45C61}"/>
                  </a:ext>
                </a:extLst>
              </p:cNvPr>
              <p:cNvSpPr txBox="1"/>
              <p:nvPr/>
            </p:nvSpPr>
            <p:spPr>
              <a:xfrm>
                <a:off x="1141411" y="3484267"/>
                <a:ext cx="4218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>
                    <a:latin typeface="Century Gothic" panose="020B0502020202020204" pitchFamily="34" charset="0"/>
                  </a:rPr>
                  <a:t>x_train</a:t>
                </a:r>
                <a:r>
                  <a:rPr lang="pt-PT" dirty="0">
                    <a:latin typeface="Century Gothic" panose="020B0502020202020204" pitchFamily="34" charset="0"/>
                  </a:rPr>
                  <a:t>=24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PT" dirty="0">
                    <a:latin typeface="Century Gothic" panose="020B0502020202020204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PT" dirty="0">
                    <a:latin typeface="Century Gothic" panose="020B0502020202020204" pitchFamily="34" charset="0"/>
                  </a:rPr>
                  <a:t>11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FDD524B-C5C4-664C-86FA-AF1DD5D45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3484267"/>
                <a:ext cx="4218347" cy="369332"/>
              </a:xfrm>
              <a:prstGeom prst="rect">
                <a:avLst/>
              </a:prstGeom>
              <a:blipFill>
                <a:blip r:embed="rId4"/>
                <a:stretch>
                  <a:fillRect l="-1201" t="-3333" b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026ACB-FADE-9D45-8D38-47FB1E82CBD2}"/>
                  </a:ext>
                </a:extLst>
              </p:cNvPr>
              <p:cNvSpPr txBox="1"/>
              <p:nvPr/>
            </p:nvSpPr>
            <p:spPr>
              <a:xfrm>
                <a:off x="5359758" y="3461403"/>
                <a:ext cx="4218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>
                    <a:latin typeface="Century Gothic" panose="020B0502020202020204" pitchFamily="34" charset="0"/>
                  </a:rPr>
                  <a:t>y_train</a:t>
                </a:r>
                <a:r>
                  <a:rPr lang="pt-PT" dirty="0">
                    <a:latin typeface="Century Gothic" panose="020B0502020202020204" pitchFamily="34" charset="0"/>
                  </a:rPr>
                  <a:t>=24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pt-PT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026ACB-FADE-9D45-8D38-47FB1E82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58" y="3461403"/>
                <a:ext cx="4218347" cy="369332"/>
              </a:xfrm>
              <a:prstGeom prst="rect">
                <a:avLst/>
              </a:prstGeom>
              <a:blipFill>
                <a:blip r:embed="rId5"/>
                <a:stretch>
                  <a:fillRect l="-901" t="-6667" b="-2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3660B9-C403-D840-AF2F-FF699DC691A7}"/>
              </a:ext>
            </a:extLst>
          </p:cNvPr>
          <p:cNvSpPr txBox="1"/>
          <p:nvPr/>
        </p:nvSpPr>
        <p:spPr>
          <a:xfrm>
            <a:off x="1141411" y="4280765"/>
            <a:ext cx="503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latin typeface="Century Gothic" panose="020B0502020202020204" pitchFamily="34" charset="0"/>
              </a:rPr>
              <a:t>﻿Remover dias incompletos;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latin typeface="Century Gothic" panose="020B0502020202020204" pitchFamily="34" charset="0"/>
              </a:rPr>
              <a:t>Certificar que os dias são consecutivos.</a:t>
            </a:r>
          </a:p>
        </p:txBody>
      </p:sp>
    </p:spTree>
    <p:extLst>
      <p:ext uri="{BB962C8B-B14F-4D97-AF65-F5344CB8AC3E}">
        <p14:creationId xmlns:p14="http://schemas.microsoft.com/office/powerpoint/2010/main" val="2203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6DFBF-873C-094A-9FE3-8EBF3666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Modelo</a:t>
            </a:r>
            <a:endParaRPr lang="pt-PT" dirty="0"/>
          </a:p>
        </p:txBody>
      </p:sp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8CC5E4F-1D79-6448-BB46-5F150F535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70761"/>
            <a:ext cx="9906000" cy="2556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BB63EE-72EC-EA43-9C5A-236262D4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Grupo 4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01B73C-6F83-2740-A275-C529EAB7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B1CCC11-B53C-6B4C-99CD-6B663A12CA2D}"/>
                  </a:ext>
                </a:extLst>
              </p:cNvPr>
              <p:cNvSpPr txBox="1"/>
              <p:nvPr/>
            </p:nvSpPr>
            <p:spPr>
              <a:xfrm>
                <a:off x="1141411" y="4429125"/>
                <a:ext cx="9905999" cy="133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latin typeface="Century Gothic" panose="020B0502020202020204" pitchFamily="34" charset="0"/>
                  </a:rPr>
                  <a:t>Métricas de erro:</a:t>
                </a:r>
              </a:p>
              <a:p>
                <a:endParaRPr lang="pt-PT" dirty="0">
                  <a:latin typeface="Century Gothic" panose="020B0502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𝑑𝑖𝑓𝑓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pt-PT" dirty="0">
                    <a:latin typeface="Century Gothic" panose="020B0502020202020204" pitchFamily="34" charset="0"/>
                  </a:rPr>
                  <a:t>, onde i=0,...,23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e>
                    </m:func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dirty="0">
                    <a:latin typeface="Century Gothic" panose="020B0502020202020204" pitchFamily="34" charset="0"/>
                  </a:rPr>
                  <a:t>|, onde i=0,...,23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B1CCC11-B53C-6B4C-99CD-6B663A12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4429125"/>
                <a:ext cx="9905999" cy="1336648"/>
              </a:xfrm>
              <a:prstGeom prst="rect">
                <a:avLst/>
              </a:prstGeom>
              <a:blipFill>
                <a:blip r:embed="rId3"/>
                <a:stretch>
                  <a:fillRect l="-512" t="-1887" b="-566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16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C6E01-A62D-C043-9000-ED51B036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Resultados</a:t>
            </a:r>
            <a:br>
              <a:rPr lang="pt-PT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pt-PT" sz="28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Rua 3</a:t>
            </a:r>
            <a:endParaRPr lang="pt-PT" dirty="0"/>
          </a:p>
        </p:txBody>
      </p:sp>
      <p:pic>
        <p:nvPicPr>
          <p:cNvPr id="7" name="Marcador de Posição de Conteúdo 6" descr="Uma imagem com captura de ecrã, mapa&#10;&#10;Descrição gerada automaticamente">
            <a:extLst>
              <a:ext uri="{FF2B5EF4-FFF2-40B4-BE49-F238E27FC236}">
                <a16:creationId xmlns:a16="http://schemas.microsoft.com/office/drawing/2014/main" id="{FE3B0459-961D-F74D-BEE8-7066FB7D9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631" y="2249488"/>
            <a:ext cx="5071563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6ACEA7B-DF8F-8848-B8E4-7D007B8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Grupo 4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399D785-8A96-7F46-B454-A364A24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89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45</TotalTime>
  <Words>381</Words>
  <Application>Microsoft Macintosh PowerPoint</Application>
  <PresentationFormat>Ecrã Panorâmico</PresentationFormat>
  <Paragraphs>101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Courier New</vt:lpstr>
      <vt:lpstr>Tw Cen MT</vt:lpstr>
      <vt:lpstr>Circuito</vt:lpstr>
      <vt:lpstr>Redes Neuronais Recorrentes para previsão do fluxo de tráfego rodoviário</vt:lpstr>
      <vt:lpstr>Preparação dos dados</vt:lpstr>
      <vt:lpstr>Preparação do dataset traffic flow Braga</vt:lpstr>
      <vt:lpstr>Preparação dos dados</vt:lpstr>
      <vt:lpstr>Preparação dos dados</vt:lpstr>
      <vt:lpstr>Preparação dos dados</vt:lpstr>
      <vt:lpstr>Problema</vt:lpstr>
      <vt:lpstr>Modelo</vt:lpstr>
      <vt:lpstr>Resultados Rua 3</vt:lpstr>
      <vt:lpstr>Resultados Rua 3</vt:lpstr>
      <vt:lpstr>Resultados Rua 3</vt:lpstr>
      <vt:lpstr>Outros Resultados</vt:lpstr>
      <vt:lpstr>Redes Neuronais Recorrentes para previsão do fluxo de tráfego rodoviário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Neuronais Recorrentes para previsão do fluxo de tráfego rodoviário</dc:title>
  <dc:creator>Andreia Filipa Marques Costa</dc:creator>
  <cp:lastModifiedBy>Andreia Filipa Marques Costa</cp:lastModifiedBy>
  <cp:revision>13</cp:revision>
  <dcterms:created xsi:type="dcterms:W3CDTF">2020-05-20T20:34:40Z</dcterms:created>
  <dcterms:modified xsi:type="dcterms:W3CDTF">2020-05-20T21:19:49Z</dcterms:modified>
</cp:coreProperties>
</file>