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5" r:id="rId6"/>
    <p:sldId id="276" r:id="rId7"/>
    <p:sldId id="278" r:id="rId8"/>
    <p:sldId id="279" r:id="rId9"/>
    <p:sldId id="280" r:id="rId10"/>
    <p:sldId id="264" r:id="rId11"/>
    <p:sldId id="267" r:id="rId12"/>
    <p:sldId id="261" r:id="rId13"/>
    <p:sldId id="273" r:id="rId14"/>
    <p:sldId id="268" r:id="rId15"/>
    <p:sldId id="272" r:id="rId16"/>
    <p:sldId id="271" r:id="rId17"/>
    <p:sldId id="266" r:id="rId18"/>
    <p:sldId id="265" r:id="rId19"/>
    <p:sldId id="274" r:id="rId20"/>
    <p:sldId id="269" r:id="rId21"/>
    <p:sldId id="270" r:id="rId22"/>
    <p:sldId id="260" r:id="rId23"/>
    <p:sldId id="277" r:id="rId24"/>
    <p:sldId id="281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08" y="-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論文数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Performance, Scalability and Availability</c:v>
                </c:pt>
                <c:pt idx="1">
                  <c:v>Internet Monetization</c:v>
                </c:pt>
                <c:pt idx="2">
                  <c:v>Rich Media</c:v>
                </c:pt>
                <c:pt idx="3">
                  <c:v>Security and Privacy</c:v>
                </c:pt>
                <c:pt idx="4">
                  <c:v>User Interfaces and Mobile Web</c:v>
                </c:pt>
                <c:pt idx="5">
                  <c:v>XML and Web Data</c:v>
                </c:pt>
                <c:pt idx="6">
                  <c:v>Semantic/Data Web</c:v>
                </c:pt>
                <c:pt idx="7">
                  <c:v>Web Engineering</c:v>
                </c:pt>
                <c:pt idx="8">
                  <c:v>Social Networks and Web 2.0</c:v>
                </c:pt>
                <c:pt idx="9">
                  <c:v>Search</c:v>
                </c:pt>
                <c:pt idx="10">
                  <c:v>Data Mining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15</c:v>
                </c:pt>
                <c:pt idx="10">
                  <c:v>22</c:v>
                </c:pt>
              </c:numCache>
            </c:numRef>
          </c:val>
        </c:ser>
        <c:axId val="84613760"/>
        <c:axId val="84623744"/>
      </c:barChart>
      <c:catAx>
        <c:axId val="84613760"/>
        <c:scaling>
          <c:orientation val="minMax"/>
        </c:scaling>
        <c:axPos val="l"/>
        <c:tickLblPos val="nextTo"/>
        <c:crossAx val="84623744"/>
        <c:crosses val="autoZero"/>
        <c:auto val="1"/>
        <c:lblAlgn val="ctr"/>
        <c:lblOffset val="100"/>
      </c:catAx>
      <c:valAx>
        <c:axId val="84623744"/>
        <c:scaling>
          <c:orientation val="minMax"/>
        </c:scaling>
        <c:axPos val="b"/>
        <c:majorGridlines/>
        <c:numFmt formatCode="General" sourceLinked="1"/>
        <c:tickLblPos val="nextTo"/>
        <c:crossAx val="846137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ja-JP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82781-0600-46C1-A68E-780FC09FE5ED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59DD4-8C2E-41E9-8929-7F6CD413BFA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59DD4-8C2E-41E9-8929-7F6CD413BFA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600200"/>
            <a:ext cx="4143404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r>
              <a:rPr kumimoji="1" lang="en-US" altLang="ja-JP" dirty="0" smtClean="0"/>
              <a:t>v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414340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4876" y="1571612"/>
            <a:ext cx="4143404" cy="45259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r>
              <a:rPr kumimoji="1" lang="en-US" altLang="ja-JP" dirty="0" smtClean="0"/>
              <a:t>vv</a:t>
            </a:r>
            <a:endParaRPr kumimoji="1" lang="ja-JP" altLang="en-US" dirty="0"/>
          </a:p>
        </p:txBody>
      </p:sp>
      <p:sp>
        <p:nvSpPr>
          <p:cNvPr id="17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4876" y="285729"/>
            <a:ext cx="4143404" cy="1143008"/>
          </a:xfrm>
        </p:spPr>
        <p:txBody>
          <a:bodyPr anchor="ctr" anchorCtr="0">
            <a:normAutofit/>
          </a:bodyPr>
          <a:lstStyle>
            <a:lvl1pPr>
              <a:buNone/>
              <a:defRPr sz="4400"/>
            </a:lvl1pPr>
            <a:lvl2pPr>
              <a:buNone/>
              <a:defRPr/>
            </a:lvl2pPr>
            <a:lvl5pPr algn="l">
              <a:buFontTx/>
              <a:buNone/>
              <a:defRPr sz="4400"/>
            </a:lvl5pPr>
          </a:lstStyle>
          <a:p>
            <a:pPr lvl="0"/>
            <a:endParaRPr kumimoji="1" lang="en-US" altLang="ja-JP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03ED-8045-4919-AC9E-6FD0B3D88800}" type="datetimeFigureOut">
              <a:rPr kumimoji="1" lang="ja-JP" altLang="en-US" smtClean="0"/>
              <a:pPr/>
              <a:t>2009/10/5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F2A2-1A84-43BB-990D-EA9B08672F9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webeng200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009.eprint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009.org/proceedings/tabl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28662" y="571480"/>
            <a:ext cx="7772400" cy="285752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工学</a:t>
            </a:r>
            <a:r>
              <a:rPr lang="en-US" altLang="ja-JP" b="1" dirty="0" smtClean="0"/>
              <a:t> (</a:t>
            </a:r>
            <a:r>
              <a:rPr kumimoji="1" lang="en-US" altLang="ja-JP" b="1" dirty="0" smtClean="0"/>
              <a:t>Web Engineering)</a:t>
            </a:r>
            <a:br>
              <a:rPr kumimoji="1" lang="en-US" altLang="ja-JP" b="1" dirty="0" smtClean="0"/>
            </a:br>
            <a:r>
              <a:rPr lang="en-US" altLang="ja-JP" b="1" dirty="0" smtClean="0">
                <a:hlinkClick r:id="rId2"/>
              </a:rPr>
              <a:t>http://tinyurl.com/webeng2009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6400800" cy="1752600"/>
          </a:xfrm>
        </p:spPr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tx1"/>
                </a:solidFill>
              </a:rPr>
              <a:t>豊田正史 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smtClean="0">
                <a:solidFill>
                  <a:schemeClr val="tx1"/>
                </a:solidFill>
              </a:rPr>
              <a:t>Masashi Toyoda)</a:t>
            </a:r>
          </a:p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mtoyoda@acm.org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Data Mining -  Text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Detecting the Origin of Text Segments Efficiently (Page 61)</a:t>
            </a:r>
            <a:br>
              <a:rPr lang="en-US" altLang="ja-JP" dirty="0" smtClean="0"/>
            </a:br>
            <a:r>
              <a:rPr lang="en-US" altLang="ja-JP" dirty="0" err="1" smtClean="0"/>
              <a:t>Ossama</a:t>
            </a:r>
            <a:r>
              <a:rPr lang="en-US" altLang="ja-JP" dirty="0" smtClean="0"/>
              <a:t> Abdel </a:t>
            </a:r>
            <a:r>
              <a:rPr lang="en-US" altLang="ja-JP" dirty="0" err="1" smtClean="0"/>
              <a:t>Hamid</a:t>
            </a:r>
            <a:r>
              <a:rPr lang="en-US" altLang="ja-JP" dirty="0" smtClean="0"/>
              <a:t> (Cairo University), </a:t>
            </a:r>
            <a:r>
              <a:rPr lang="en-US" altLang="ja-JP" dirty="0" err="1" smtClean="0"/>
              <a:t>Behshad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Behzadi</a:t>
            </a:r>
            <a:r>
              <a:rPr lang="en-US" altLang="ja-JP" dirty="0" smtClean="0"/>
              <a:t> (Google Inc.),  Stefan </a:t>
            </a:r>
            <a:r>
              <a:rPr lang="en-US" altLang="ja-JP" dirty="0" err="1" smtClean="0"/>
              <a:t>Christoph</a:t>
            </a:r>
            <a:r>
              <a:rPr lang="en-US" altLang="ja-JP" dirty="0" smtClean="0"/>
              <a:t> (Google Inc.), Monika </a:t>
            </a:r>
            <a:r>
              <a:rPr lang="en-US" altLang="ja-JP" dirty="0" err="1" smtClean="0"/>
              <a:t>Henzinger</a:t>
            </a:r>
            <a:r>
              <a:rPr lang="en-US" altLang="ja-JP" dirty="0" smtClean="0"/>
              <a:t> (Google Inc. and EPFL Lausanne)</a:t>
            </a:r>
          </a:p>
          <a:p>
            <a:r>
              <a:rPr lang="en-US" altLang="ja-JP" dirty="0" smtClean="0"/>
              <a:t>Efficient Overlap and Content Reuse Detection in Blogs and Online News Articles (Page 81)</a:t>
            </a:r>
            <a:br>
              <a:rPr lang="en-US" altLang="ja-JP" dirty="0" smtClean="0"/>
            </a:br>
            <a:r>
              <a:rPr lang="en-US" altLang="ja-JP" dirty="0" err="1" smtClean="0"/>
              <a:t>Jong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Wook</a:t>
            </a:r>
            <a:r>
              <a:rPr lang="en-US" altLang="ja-JP" dirty="0" smtClean="0"/>
              <a:t> Kim (Arizona State University), K. </a:t>
            </a:r>
            <a:r>
              <a:rPr lang="en-US" altLang="ja-JP" dirty="0" err="1" smtClean="0"/>
              <a:t>Selc,uk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Candan</a:t>
            </a:r>
            <a:r>
              <a:rPr lang="en-US" altLang="ja-JP" dirty="0" smtClean="0"/>
              <a:t> (Arizona State University), Junichi </a:t>
            </a:r>
            <a:r>
              <a:rPr lang="en-US" altLang="ja-JP" dirty="0" err="1" smtClean="0"/>
              <a:t>Tatemura</a:t>
            </a:r>
            <a:r>
              <a:rPr lang="en-US" altLang="ja-JP" dirty="0" smtClean="0"/>
              <a:t> (NEC Laboratories, America)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Data Mining – Learning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Latent Space Domain Transfer between High Dimensional Overlapping Distributions (Page 91)</a:t>
            </a:r>
            <a:br>
              <a:rPr lang="en-US" altLang="ja-JP" dirty="0" smtClean="0"/>
            </a:br>
            <a:r>
              <a:rPr lang="en-US" altLang="ja-JP" dirty="0" err="1" smtClean="0"/>
              <a:t>Sihong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Xie</a:t>
            </a:r>
            <a:r>
              <a:rPr lang="en-US" altLang="ja-JP" dirty="0" smtClean="0"/>
              <a:t> (Sun </a:t>
            </a:r>
            <a:r>
              <a:rPr lang="en-US" altLang="ja-JP" dirty="0" err="1" smtClean="0"/>
              <a:t>Yat-Sen</a:t>
            </a:r>
            <a:r>
              <a:rPr lang="en-US" altLang="ja-JP" dirty="0" smtClean="0"/>
              <a:t> University), Wei Fan (IBM T.J. Watson Research Center), Jing </a:t>
            </a:r>
            <a:r>
              <a:rPr lang="en-US" altLang="ja-JP" dirty="0" err="1" smtClean="0"/>
              <a:t>Peng</a:t>
            </a:r>
            <a:r>
              <a:rPr lang="en-US" altLang="ja-JP" dirty="0" smtClean="0"/>
              <a:t> (Montclair State University), Olivier </a:t>
            </a:r>
            <a:r>
              <a:rPr lang="en-US" altLang="ja-JP" dirty="0" err="1" smtClean="0"/>
              <a:t>Verscheure</a:t>
            </a:r>
            <a:r>
              <a:rPr lang="en-US" altLang="ja-JP" dirty="0" smtClean="0"/>
              <a:t> (IBM T.J. Watson Research Center), </a:t>
            </a:r>
            <a:r>
              <a:rPr lang="en-US" altLang="ja-JP" dirty="0" err="1" smtClean="0"/>
              <a:t>Jiangtao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Ren</a:t>
            </a:r>
            <a:r>
              <a:rPr lang="en-US" altLang="ja-JP" dirty="0" smtClean="0"/>
              <a:t> (Sun </a:t>
            </a:r>
            <a:r>
              <a:rPr lang="en-US" altLang="ja-JP" dirty="0" err="1" smtClean="0"/>
              <a:t>Yat-Sen</a:t>
            </a:r>
            <a:r>
              <a:rPr lang="en-US" altLang="ja-JP" dirty="0" smtClean="0"/>
              <a:t> University and Montclair State University)</a:t>
            </a:r>
          </a:p>
          <a:p>
            <a:r>
              <a:rPr lang="en-US" altLang="ja-JP" dirty="0" err="1" smtClean="0"/>
              <a:t>StatSnowball</a:t>
            </a:r>
            <a:r>
              <a:rPr lang="en-US" altLang="ja-JP" dirty="0" smtClean="0"/>
              <a:t>: a Statistical Approach to Extracting Entity Relationships (Page 101)</a:t>
            </a:r>
            <a:br>
              <a:rPr lang="en-US" altLang="ja-JP" dirty="0" smtClean="0"/>
            </a:br>
            <a:r>
              <a:rPr lang="en-US" altLang="ja-JP" dirty="0" smtClean="0"/>
              <a:t>Jun Zhu (</a:t>
            </a:r>
            <a:r>
              <a:rPr lang="en-US" altLang="ja-JP" dirty="0" err="1" smtClean="0"/>
              <a:t>Tsinghua</a:t>
            </a:r>
            <a:r>
              <a:rPr lang="en-US" altLang="ja-JP" dirty="0" smtClean="0"/>
              <a:t> University),  </a:t>
            </a:r>
            <a:r>
              <a:rPr lang="en-US" altLang="ja-JP" dirty="0" err="1" smtClean="0"/>
              <a:t>Zaiqing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Nie</a:t>
            </a:r>
            <a:r>
              <a:rPr lang="en-US" altLang="ja-JP" dirty="0" smtClean="0"/>
              <a:t> (Microsoft Research Asia), </a:t>
            </a:r>
            <a:r>
              <a:rPr lang="en-US" altLang="ja-JP" dirty="0" err="1" smtClean="0"/>
              <a:t>Xiaojiang</a:t>
            </a:r>
            <a:r>
              <a:rPr lang="en-US" altLang="ja-JP" dirty="0" smtClean="0"/>
              <a:t> Liu (University of Science and Technology of China), Bo Zhang (</a:t>
            </a:r>
            <a:r>
              <a:rPr lang="en-US" altLang="ja-JP" dirty="0" err="1" smtClean="0"/>
              <a:t>Tsinghua</a:t>
            </a:r>
            <a:r>
              <a:rPr lang="en-US" altLang="ja-JP" dirty="0" smtClean="0"/>
              <a:t> University), </a:t>
            </a:r>
            <a:r>
              <a:rPr lang="en-US" altLang="ja-JP" dirty="0" err="1" smtClean="0"/>
              <a:t>Ji-Rong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Wen</a:t>
            </a:r>
            <a:r>
              <a:rPr lang="en-US" altLang="ja-JP" dirty="0" smtClean="0"/>
              <a:t> (Microsoft Research Asia)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Mining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Fast Dynamic </a:t>
            </a:r>
            <a:r>
              <a:rPr lang="en-US" altLang="ja-JP" dirty="0" err="1" smtClean="0"/>
              <a:t>Reranking</a:t>
            </a:r>
            <a:r>
              <a:rPr lang="en-US" altLang="ja-JP" dirty="0" smtClean="0"/>
              <a:t> in Large Graphs (Page 31) </a:t>
            </a:r>
            <a:br>
              <a:rPr lang="en-US" altLang="ja-JP" dirty="0" smtClean="0"/>
            </a:br>
            <a:r>
              <a:rPr lang="en-US" altLang="ja-JP" dirty="0" err="1" smtClean="0"/>
              <a:t>Purnamrita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Sarkar</a:t>
            </a:r>
            <a:r>
              <a:rPr lang="en-US" altLang="ja-JP" dirty="0" smtClean="0"/>
              <a:t> (Carnegie Mellon University), Andrew W. Moore (Google Inc.)</a:t>
            </a:r>
          </a:p>
          <a:p>
            <a:r>
              <a:rPr lang="en-US" altLang="ja-JP" dirty="0" smtClean="0"/>
              <a:t>Estimating the </a:t>
            </a:r>
            <a:r>
              <a:rPr lang="en-US" altLang="ja-JP" dirty="0" err="1" smtClean="0"/>
              <a:t>ImpressionRank</a:t>
            </a:r>
            <a:r>
              <a:rPr lang="en-US" altLang="ja-JP" dirty="0" smtClean="0"/>
              <a:t> of Web Pages (Page 41) </a:t>
            </a:r>
            <a:br>
              <a:rPr lang="en-US" altLang="ja-JP" dirty="0" smtClean="0"/>
            </a:br>
            <a:r>
              <a:rPr lang="en-US" altLang="ja-JP" dirty="0" err="1" smtClean="0"/>
              <a:t>Ziv</a:t>
            </a:r>
            <a:r>
              <a:rPr lang="en-US" altLang="ja-JP" dirty="0" smtClean="0"/>
              <a:t> Bar-</a:t>
            </a:r>
            <a:r>
              <a:rPr lang="en-US" altLang="ja-JP" dirty="0" err="1" smtClean="0"/>
              <a:t>Yossef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Technion</a:t>
            </a:r>
            <a:r>
              <a:rPr lang="en-US" altLang="ja-JP" dirty="0" smtClean="0"/>
              <a:t> and Google Haifa Engineering Center),  Maxim </a:t>
            </a:r>
            <a:r>
              <a:rPr lang="en-US" altLang="ja-JP" dirty="0" err="1" smtClean="0"/>
              <a:t>Gurevich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Technion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Learning to Recognize Reliable Users and Content in Social Media with Coupled Mutual Reinforcement (Page 51) </a:t>
            </a:r>
            <a:br>
              <a:rPr lang="en-US" altLang="ja-JP" dirty="0" smtClean="0"/>
            </a:br>
            <a:r>
              <a:rPr lang="en-US" altLang="ja-JP" dirty="0" smtClean="0"/>
              <a:t>Jiang </a:t>
            </a:r>
            <a:r>
              <a:rPr lang="en-US" altLang="ja-JP" dirty="0" err="1" smtClean="0"/>
              <a:t>Bian</a:t>
            </a:r>
            <a:r>
              <a:rPr lang="en-US" altLang="ja-JP" dirty="0" smtClean="0"/>
              <a:t> (Georgia Institute of Technology), </a:t>
            </a:r>
            <a:r>
              <a:rPr lang="en-US" altLang="ja-JP" dirty="0" err="1" smtClean="0"/>
              <a:t>Yandong</a:t>
            </a:r>
            <a:r>
              <a:rPr lang="en-US" altLang="ja-JP" dirty="0" smtClean="0"/>
              <a:t> Liu (Emory University), Ding Zhou (</a:t>
            </a:r>
            <a:r>
              <a:rPr lang="en-US" altLang="ja-JP" dirty="0" err="1" smtClean="0"/>
              <a:t>Facebook</a:t>
            </a:r>
            <a:r>
              <a:rPr lang="en-US" altLang="ja-JP" dirty="0" smtClean="0"/>
              <a:t> Inc.), Eugene </a:t>
            </a:r>
            <a:r>
              <a:rPr lang="en-US" altLang="ja-JP" dirty="0" err="1" smtClean="0"/>
              <a:t>Agichtein</a:t>
            </a:r>
            <a:r>
              <a:rPr lang="en-US" altLang="ja-JP" dirty="0" smtClean="0"/>
              <a:t> (Emory University), </a:t>
            </a:r>
            <a:r>
              <a:rPr lang="en-US" altLang="ja-JP" dirty="0" err="1" smtClean="0"/>
              <a:t>Hongyuan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Zha</a:t>
            </a:r>
            <a:r>
              <a:rPr lang="en-US" altLang="ja-JP" dirty="0" smtClean="0"/>
              <a:t> (Georgia Institute of Technology)</a:t>
            </a:r>
          </a:p>
          <a:p>
            <a:r>
              <a:rPr lang="en-US" altLang="ja-JP" dirty="0" smtClean="0"/>
              <a:t>Click Chain Model in Web Search (Page 11) </a:t>
            </a:r>
            <a:br>
              <a:rPr lang="en-US" altLang="ja-JP" dirty="0" smtClean="0"/>
            </a:br>
            <a:r>
              <a:rPr lang="en-US" altLang="ja-JP" dirty="0" smtClean="0"/>
              <a:t>Fan </a:t>
            </a:r>
            <a:r>
              <a:rPr lang="en-US" altLang="ja-JP" dirty="0" err="1" smtClean="0"/>
              <a:t>Guo</a:t>
            </a:r>
            <a:r>
              <a:rPr lang="en-US" altLang="ja-JP" dirty="0" smtClean="0"/>
              <a:t> (Carnegie Mellon University), Chao Liu (Microsoft Research Redmond), </a:t>
            </a:r>
            <a:r>
              <a:rPr lang="en-US" altLang="ja-JP" dirty="0" err="1" smtClean="0"/>
              <a:t>Anitha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Kannan</a:t>
            </a:r>
            <a:r>
              <a:rPr lang="en-US" altLang="ja-JP" dirty="0" smtClean="0"/>
              <a:t> (Microsoft Research Search Laboratories), Tom </a:t>
            </a:r>
            <a:r>
              <a:rPr lang="en-US" altLang="ja-JP" dirty="0" err="1" smtClean="0"/>
              <a:t>Minka</a:t>
            </a:r>
            <a:r>
              <a:rPr lang="en-US" altLang="ja-JP" dirty="0" smtClean="0"/>
              <a:t> (Microsoft Research Cambridge), Michael Taylor (Microsoft Research Cambridge), Yi-Min Wang (Microsoft Research Redmond), Christos </a:t>
            </a:r>
            <a:r>
              <a:rPr lang="en-US" altLang="ja-JP" dirty="0" err="1" smtClean="0"/>
              <a:t>Faloutsos</a:t>
            </a:r>
            <a:r>
              <a:rPr lang="en-US" altLang="ja-JP" dirty="0" smtClean="0"/>
              <a:t> (Carnegie Mellon University)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Mining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Exploiting Web Search to Generate Synonyms for Entities (Page 151)</a:t>
            </a:r>
            <a:br>
              <a:rPr lang="en-US" altLang="ja-JP" dirty="0" smtClean="0"/>
            </a:br>
            <a:r>
              <a:rPr lang="en-US" altLang="ja-JP" dirty="0" err="1" smtClean="0"/>
              <a:t>Surajit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Chaudhuri</a:t>
            </a:r>
            <a:r>
              <a:rPr lang="en-US" altLang="ja-JP" dirty="0" smtClean="0"/>
              <a:t> (Microsoft Research), </a:t>
            </a:r>
            <a:r>
              <a:rPr lang="en-US" altLang="ja-JP" dirty="0" err="1" smtClean="0"/>
              <a:t>Venkatesh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Ganti</a:t>
            </a:r>
            <a:r>
              <a:rPr lang="en-US" altLang="ja-JP" dirty="0" smtClean="0"/>
              <a:t> (Microsoft Research), Dong </a:t>
            </a:r>
            <a:r>
              <a:rPr lang="en-US" altLang="ja-JP" dirty="0" err="1" smtClean="0"/>
              <a:t>Xin</a:t>
            </a:r>
            <a:r>
              <a:rPr lang="en-US" altLang="ja-JP" dirty="0" smtClean="0"/>
              <a:t> (Microsoft Research)</a:t>
            </a:r>
          </a:p>
          <a:p>
            <a:r>
              <a:rPr lang="en-US" altLang="ja-JP" dirty="0" smtClean="0"/>
              <a:t>Smart Miner: A New Framework for Mining Large Scale Web Usage Data (Page 161)</a:t>
            </a:r>
            <a:br>
              <a:rPr lang="en-US" altLang="ja-JP" dirty="0" smtClean="0"/>
            </a:br>
            <a:r>
              <a:rPr lang="en-US" altLang="ja-JP" dirty="0" smtClean="0"/>
              <a:t>Murat Ali </a:t>
            </a:r>
            <a:r>
              <a:rPr lang="en-US" altLang="ja-JP" dirty="0" err="1" smtClean="0"/>
              <a:t>Bayir</a:t>
            </a:r>
            <a:r>
              <a:rPr lang="en-US" altLang="ja-JP" dirty="0" smtClean="0"/>
              <a:t> (University at Buffalo, SUNY), Ismail </a:t>
            </a:r>
            <a:r>
              <a:rPr lang="en-US" altLang="ja-JP" dirty="0" err="1" smtClean="0"/>
              <a:t>Hakki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Toroslu</a:t>
            </a:r>
            <a:r>
              <a:rPr lang="en-US" altLang="ja-JP" dirty="0" smtClean="0"/>
              <a:t> (Middle East Technical University),  </a:t>
            </a:r>
            <a:r>
              <a:rPr lang="en-US" altLang="ja-JP" dirty="0" err="1" smtClean="0"/>
              <a:t>Ahmet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Cosar</a:t>
            </a:r>
            <a:r>
              <a:rPr lang="en-US" altLang="ja-JP" dirty="0" smtClean="0"/>
              <a:t> (Middle East Technical University), </a:t>
            </a:r>
            <a:r>
              <a:rPr lang="en-US" altLang="ja-JP" dirty="0" err="1" smtClean="0"/>
              <a:t>Guven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Fidan</a:t>
            </a:r>
            <a:r>
              <a:rPr lang="en-US" altLang="ja-JP" dirty="0" smtClean="0"/>
              <a:t> (AGMLAB Information Technologies)</a:t>
            </a:r>
          </a:p>
          <a:p>
            <a:r>
              <a:rPr lang="en-US" altLang="ja-JP" dirty="0" smtClean="0"/>
              <a:t>Releasing Search Queries and Clicks Privately (Page 171)</a:t>
            </a:r>
            <a:br>
              <a:rPr lang="en-US" altLang="ja-JP" dirty="0" smtClean="0"/>
            </a:br>
            <a:r>
              <a:rPr lang="en-US" altLang="ja-JP" dirty="0" smtClean="0"/>
              <a:t>Aleksandra </a:t>
            </a:r>
            <a:r>
              <a:rPr lang="en-US" altLang="ja-JP" dirty="0" err="1" smtClean="0"/>
              <a:t>Korolova</a:t>
            </a:r>
            <a:r>
              <a:rPr lang="en-US" altLang="ja-JP" dirty="0" smtClean="0"/>
              <a:t> (Stanford University), </a:t>
            </a:r>
            <a:r>
              <a:rPr lang="en-US" altLang="ja-JP" dirty="0" err="1" smtClean="0"/>
              <a:t>Krishnaram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Kenthapadi</a:t>
            </a:r>
            <a:r>
              <a:rPr lang="en-US" altLang="ja-JP" dirty="0" smtClean="0"/>
              <a:t> (Microsoft Research), Nina </a:t>
            </a:r>
            <a:r>
              <a:rPr lang="en-US" altLang="ja-JP" dirty="0" err="1" smtClean="0"/>
              <a:t>Mishra</a:t>
            </a:r>
            <a:r>
              <a:rPr lang="en-US" altLang="ja-JP" dirty="0" smtClean="0"/>
              <a:t> (Microsoft Research), </a:t>
            </a:r>
            <a:r>
              <a:rPr lang="en-US" altLang="ja-JP" dirty="0" err="1" smtClean="0"/>
              <a:t>Alexandros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Ntoulas</a:t>
            </a:r>
            <a:r>
              <a:rPr lang="en-US" altLang="ja-JP" dirty="0" smtClean="0"/>
              <a:t> (Microsoft Research)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Mining - Opinions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Rated Aspect Summarization of Short Comments (Page 131)</a:t>
            </a:r>
            <a:br>
              <a:rPr lang="en-US" altLang="ja-JP" dirty="0" smtClean="0"/>
            </a:br>
            <a:r>
              <a:rPr lang="en-US" altLang="ja-JP" dirty="0" err="1" smtClean="0"/>
              <a:t>Yue</a:t>
            </a:r>
            <a:r>
              <a:rPr lang="en-US" altLang="ja-JP" dirty="0" smtClean="0"/>
              <a:t> Lu (University of Illinois at Urbana-Champaign),  </a:t>
            </a:r>
            <a:r>
              <a:rPr lang="en-US" altLang="ja-JP" dirty="0" err="1" smtClean="0"/>
              <a:t>ChengXiang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Zhai</a:t>
            </a:r>
            <a:r>
              <a:rPr lang="en-US" altLang="ja-JP" dirty="0" smtClean="0"/>
              <a:t> (University of Illinois at Urbana-Champaign), Neel </a:t>
            </a:r>
            <a:r>
              <a:rPr lang="en-US" altLang="ja-JP" dirty="0" err="1" smtClean="0"/>
              <a:t>Sundaresan</a:t>
            </a:r>
            <a:r>
              <a:rPr lang="en-US" altLang="ja-JP" dirty="0" smtClean="0"/>
              <a:t> (eBay Research Laboratories)</a:t>
            </a:r>
          </a:p>
          <a:p>
            <a:r>
              <a:rPr lang="en-US" altLang="ja-JP" dirty="0" smtClean="0"/>
              <a:t>How Opinions are Received by Online Communities: A Case Study on Amazon.com Helpfulness Votes (Page 141)</a:t>
            </a:r>
            <a:br>
              <a:rPr lang="en-US" altLang="ja-JP" dirty="0" smtClean="0"/>
            </a:br>
            <a:r>
              <a:rPr lang="en-US" altLang="ja-JP" dirty="0" err="1" smtClean="0"/>
              <a:t>Cristian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Danescu-Niculescu-Mizil</a:t>
            </a:r>
            <a:r>
              <a:rPr lang="en-US" altLang="ja-JP" dirty="0" smtClean="0"/>
              <a:t> (Cornell University), </a:t>
            </a:r>
            <a:r>
              <a:rPr lang="en-US" altLang="ja-JP" dirty="0" err="1" smtClean="0"/>
              <a:t>Gueorgi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Kossinets</a:t>
            </a:r>
            <a:r>
              <a:rPr lang="en-US" altLang="ja-JP" dirty="0" smtClean="0"/>
              <a:t> (Google Inc.), Jon Kleinberg (Cornell University),  Lillian Lee (Cornell University)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Search – Query &amp; Ads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Unsupervised Query Categorization using Automatically-Built Concept Graphs (Page 461)</a:t>
            </a:r>
            <a:br>
              <a:rPr lang="en-US" altLang="ja-JP" dirty="0" smtClean="0"/>
            </a:br>
            <a:r>
              <a:rPr lang="en-US" altLang="ja-JP" dirty="0" smtClean="0"/>
              <a:t>Eustache </a:t>
            </a:r>
            <a:r>
              <a:rPr lang="en-US" altLang="ja-JP" dirty="0" err="1" smtClean="0"/>
              <a:t>Diemert</a:t>
            </a:r>
            <a:r>
              <a:rPr lang="en-US" altLang="ja-JP" dirty="0" smtClean="0"/>
              <a:t> (Yahoo! Inc.),  Gilles </a:t>
            </a:r>
            <a:r>
              <a:rPr lang="en-US" altLang="ja-JP" dirty="0" err="1" smtClean="0"/>
              <a:t>Vandelle</a:t>
            </a:r>
            <a:r>
              <a:rPr lang="en-US" altLang="ja-JP" dirty="0" smtClean="0"/>
              <a:t> (Yahoo! Inc.)</a:t>
            </a:r>
          </a:p>
          <a:p>
            <a:r>
              <a:rPr lang="en-US" altLang="ja-JP" dirty="0" smtClean="0"/>
              <a:t>Understanding User's Query Intent with Wikipedia (Page 471)</a:t>
            </a:r>
            <a:br>
              <a:rPr lang="en-US" altLang="ja-JP" dirty="0" smtClean="0"/>
            </a:br>
            <a:r>
              <a:rPr lang="en-US" altLang="ja-JP" dirty="0" err="1" smtClean="0"/>
              <a:t>Jian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</a:t>
            </a:r>
            <a:r>
              <a:rPr lang="en-US" altLang="ja-JP" dirty="0" smtClean="0"/>
              <a:t> (Microsoft Research Asia), Gang Wang (Microsoft Research Asia),  Fred </a:t>
            </a:r>
            <a:r>
              <a:rPr lang="en-US" altLang="ja-JP" dirty="0" err="1" smtClean="0"/>
              <a:t>Lochovsky</a:t>
            </a:r>
            <a:r>
              <a:rPr lang="en-US" altLang="ja-JP" dirty="0" smtClean="0"/>
              <a:t> (The Hong Kong University of Science and Technology),  </a:t>
            </a:r>
            <a:r>
              <a:rPr lang="en-US" altLang="ja-JP" dirty="0" err="1" smtClean="0"/>
              <a:t>Jian-tao</a:t>
            </a:r>
            <a:r>
              <a:rPr lang="en-US" altLang="ja-JP" dirty="0" smtClean="0"/>
              <a:t> Sun (Microsoft Research Asia), </a:t>
            </a:r>
            <a:r>
              <a:rPr lang="en-US" altLang="ja-JP" dirty="0" err="1" smtClean="0"/>
              <a:t>Zheng</a:t>
            </a:r>
            <a:r>
              <a:rPr lang="en-US" altLang="ja-JP" dirty="0" smtClean="0"/>
              <a:t> Chen (Microsoft Research Asia)</a:t>
            </a:r>
          </a:p>
          <a:p>
            <a:r>
              <a:rPr lang="en-US" altLang="ja-JP" dirty="0" smtClean="0"/>
              <a:t>Discovering Users' Specific Geo Intention in Web Search (Page 481)</a:t>
            </a:r>
            <a:br>
              <a:rPr lang="en-US" altLang="ja-JP" dirty="0" smtClean="0"/>
            </a:br>
            <a:r>
              <a:rPr lang="en-US" altLang="ja-JP" dirty="0" smtClean="0"/>
              <a:t>Xing Yi (University of Massachusetts, Amherst), </a:t>
            </a:r>
            <a:r>
              <a:rPr lang="en-US" altLang="ja-JP" dirty="0" err="1" smtClean="0"/>
              <a:t>Hema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Raghavan</a:t>
            </a:r>
            <a:r>
              <a:rPr lang="en-US" altLang="ja-JP" dirty="0" smtClean="0"/>
              <a:t> (Yahoo! Inc.), Chris </a:t>
            </a:r>
            <a:r>
              <a:rPr lang="en-US" altLang="ja-JP" dirty="0" err="1" smtClean="0"/>
              <a:t>Leggetter</a:t>
            </a:r>
            <a:r>
              <a:rPr lang="en-US" altLang="ja-JP" dirty="0" smtClean="0"/>
              <a:t> (Yahoo! Inc.)</a:t>
            </a:r>
          </a:p>
          <a:p>
            <a:r>
              <a:rPr lang="en-US" altLang="ja-JP" dirty="0" smtClean="0"/>
              <a:t>A Search-based Method for Forecasting Ad Impression in Contextual Advertising (Page 491)</a:t>
            </a:r>
            <a:br>
              <a:rPr lang="en-US" altLang="ja-JP" dirty="0" smtClean="0"/>
            </a:br>
            <a:r>
              <a:rPr lang="en-US" altLang="ja-JP" dirty="0" err="1" smtClean="0"/>
              <a:t>Xuerui</a:t>
            </a:r>
            <a:r>
              <a:rPr lang="en-US" altLang="ja-JP" dirty="0" smtClean="0"/>
              <a:t> Wang (University of Massachusetts),  Andrei </a:t>
            </a:r>
            <a:r>
              <a:rPr lang="en-US" altLang="ja-JP" dirty="0" err="1" smtClean="0"/>
              <a:t>Broder</a:t>
            </a:r>
            <a:r>
              <a:rPr lang="en-US" altLang="ja-JP" dirty="0" smtClean="0"/>
              <a:t> (Yahoo! Research),  Marcus </a:t>
            </a:r>
            <a:r>
              <a:rPr lang="en-US" altLang="ja-JP" dirty="0" err="1" smtClean="0"/>
              <a:t>Fontoura</a:t>
            </a:r>
            <a:r>
              <a:rPr lang="en-US" altLang="ja-JP" dirty="0" smtClean="0"/>
              <a:t> (Yahoo! Research),  </a:t>
            </a:r>
            <a:r>
              <a:rPr lang="en-US" altLang="ja-JP" dirty="0" err="1" smtClean="0"/>
              <a:t>Vanja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Josifovski</a:t>
            </a:r>
            <a:r>
              <a:rPr lang="en-US" altLang="ja-JP" dirty="0" smtClean="0"/>
              <a:t> (Yahoo! Research)</a:t>
            </a:r>
          </a:p>
          <a:p>
            <a:r>
              <a:rPr lang="en-US" altLang="ja-JP" dirty="0" smtClean="0"/>
              <a:t>Exploiting Web Search Engines to Search Structured Databases (Page 501)</a:t>
            </a:r>
            <a:br>
              <a:rPr lang="en-US" altLang="ja-JP" dirty="0" smtClean="0"/>
            </a:br>
            <a:r>
              <a:rPr lang="en-US" altLang="ja-JP" dirty="0" smtClean="0"/>
              <a:t>Sanjay </a:t>
            </a:r>
            <a:r>
              <a:rPr lang="en-US" altLang="ja-JP" dirty="0" err="1" smtClean="0"/>
              <a:t>Agrawal</a:t>
            </a:r>
            <a:r>
              <a:rPr lang="en-US" altLang="ja-JP" dirty="0" smtClean="0"/>
              <a:t> (Microsoft Research),  </a:t>
            </a:r>
            <a:r>
              <a:rPr lang="en-US" altLang="ja-JP" dirty="0" err="1" smtClean="0"/>
              <a:t>Kaushik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Chakrabarti</a:t>
            </a:r>
            <a:r>
              <a:rPr lang="en-US" altLang="ja-JP" dirty="0" smtClean="0"/>
              <a:t> (Microsoft Research),  </a:t>
            </a:r>
            <a:r>
              <a:rPr lang="en-US" altLang="ja-JP" dirty="0" err="1" smtClean="0"/>
              <a:t>Surajit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Chaudhuri</a:t>
            </a:r>
            <a:r>
              <a:rPr lang="en-US" altLang="ja-JP" dirty="0" smtClean="0"/>
              <a:t> (Microsoft Research), </a:t>
            </a:r>
            <a:r>
              <a:rPr lang="en-US" altLang="ja-JP" dirty="0" err="1" smtClean="0"/>
              <a:t>Venkatesh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Ganti</a:t>
            </a:r>
            <a:r>
              <a:rPr lang="en-US" altLang="ja-JP" dirty="0" smtClean="0"/>
              <a:t> (Microsoft Research),  </a:t>
            </a:r>
            <a:r>
              <a:rPr lang="en-US" altLang="ja-JP" dirty="0" err="1" smtClean="0"/>
              <a:t>Arnd</a:t>
            </a:r>
            <a:r>
              <a:rPr lang="en-US" altLang="ja-JP" dirty="0" smtClean="0"/>
              <a:t> Christian </a:t>
            </a:r>
            <a:r>
              <a:rPr lang="en-US" altLang="ja-JP" dirty="0" err="1" smtClean="0"/>
              <a:t>Konig</a:t>
            </a:r>
            <a:r>
              <a:rPr lang="en-US" altLang="ja-JP" dirty="0" smtClean="0"/>
              <a:t> (Microsoft Research), Dong </a:t>
            </a:r>
            <a:r>
              <a:rPr lang="en-US" altLang="ja-JP" dirty="0" err="1" smtClean="0"/>
              <a:t>Xin</a:t>
            </a:r>
            <a:r>
              <a:rPr lang="en-US" altLang="ja-JP" dirty="0" smtClean="0"/>
              <a:t> (Microsoft Research)</a:t>
            </a:r>
          </a:p>
          <a:p>
            <a:r>
              <a:rPr lang="en-US" altLang="ja-JP" dirty="0" smtClean="0"/>
              <a:t>Online Expansion of Rare Queries for Sponsored Search (Page 511)</a:t>
            </a:r>
            <a:br>
              <a:rPr lang="en-US" altLang="ja-JP" dirty="0" smtClean="0"/>
            </a:br>
            <a:r>
              <a:rPr lang="en-US" altLang="ja-JP" dirty="0" smtClean="0"/>
              <a:t>Andrei </a:t>
            </a:r>
            <a:r>
              <a:rPr lang="en-US" altLang="ja-JP" dirty="0" err="1" smtClean="0"/>
              <a:t>Broder</a:t>
            </a:r>
            <a:r>
              <a:rPr lang="en-US" altLang="ja-JP" dirty="0" smtClean="0"/>
              <a:t> (Yahoo! Research),  Peter </a:t>
            </a:r>
            <a:r>
              <a:rPr lang="en-US" altLang="ja-JP" dirty="0" err="1" smtClean="0"/>
              <a:t>Ciccolo</a:t>
            </a:r>
            <a:r>
              <a:rPr lang="en-US" altLang="ja-JP" dirty="0" smtClean="0"/>
              <a:t> (Yahoo! Research), </a:t>
            </a:r>
            <a:r>
              <a:rPr lang="en-US" altLang="ja-JP" dirty="0" err="1" smtClean="0"/>
              <a:t>Evgeniy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Gabrilovich</a:t>
            </a:r>
            <a:r>
              <a:rPr lang="en-US" altLang="ja-JP" dirty="0" smtClean="0"/>
              <a:t> (Yahoo! Research), </a:t>
            </a:r>
            <a:r>
              <a:rPr lang="en-US" altLang="ja-JP" dirty="0" err="1" smtClean="0"/>
              <a:t>Vanja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Josifovski</a:t>
            </a:r>
            <a:r>
              <a:rPr lang="en-US" altLang="ja-JP" dirty="0" smtClean="0"/>
              <a:t> (Yahoo! Research), Donald Metzler (Yahoo! Research),  Lance Riedel (Yahoo! Research), Jeffrey Yuan (Yahoo! Research)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Search – Indexing &amp; Caching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Inverted Index Compression and Query Processing with Optimized Document Ordering (Page 401)</a:t>
            </a:r>
            <a:br>
              <a:rPr lang="en-US" altLang="ja-JP" dirty="0" smtClean="0"/>
            </a:br>
            <a:r>
              <a:rPr lang="en-US" altLang="ja-JP" dirty="0" err="1" smtClean="0"/>
              <a:t>Hao</a:t>
            </a:r>
            <a:r>
              <a:rPr lang="en-US" altLang="ja-JP" dirty="0" smtClean="0"/>
              <a:t> Yan (Polytechnic Institute of New York University), </a:t>
            </a:r>
            <a:r>
              <a:rPr lang="en-US" altLang="ja-JP" dirty="0" err="1" smtClean="0"/>
              <a:t>Shuai</a:t>
            </a:r>
            <a:r>
              <a:rPr lang="en-US" altLang="ja-JP" dirty="0" smtClean="0"/>
              <a:t> Ding (Polytechnic Institute of New York University), </a:t>
            </a:r>
            <a:r>
              <a:rPr lang="en-US" altLang="ja-JP" dirty="0" err="1" smtClean="0"/>
              <a:t>Torsten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Suel</a:t>
            </a:r>
            <a:r>
              <a:rPr lang="en-US" altLang="ja-JP" dirty="0" smtClean="0"/>
              <a:t> (Yahoo! Research)</a:t>
            </a:r>
          </a:p>
          <a:p>
            <a:r>
              <a:rPr lang="en-US" altLang="ja-JP" dirty="0" smtClean="0"/>
              <a:t>Improved Techniques for Result Caching in Web Search Engines (Page 431)</a:t>
            </a:r>
            <a:br>
              <a:rPr lang="en-US" altLang="ja-JP" dirty="0" smtClean="0"/>
            </a:br>
            <a:r>
              <a:rPr lang="en-US" altLang="ja-JP" dirty="0" err="1" smtClean="0"/>
              <a:t>Qingqing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Gan</a:t>
            </a:r>
            <a:r>
              <a:rPr lang="en-US" altLang="ja-JP" dirty="0" smtClean="0"/>
              <a:t> (Polytechnic Institute of New York University), </a:t>
            </a:r>
            <a:r>
              <a:rPr lang="en-US" altLang="ja-JP" dirty="0" err="1" smtClean="0"/>
              <a:t>Torsten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Suel</a:t>
            </a:r>
            <a:r>
              <a:rPr lang="en-US" altLang="ja-JP" dirty="0" smtClean="0"/>
              <a:t> (Yahoo! Research)</a:t>
            </a:r>
          </a:p>
          <a:p>
            <a:r>
              <a:rPr lang="en-US" altLang="ja-JP" dirty="0" smtClean="0"/>
              <a:t>Nearest-Neighbor Caching for Content-Match Applications (Page 441)</a:t>
            </a:r>
            <a:br>
              <a:rPr lang="en-US" altLang="ja-JP" dirty="0" smtClean="0"/>
            </a:br>
            <a:r>
              <a:rPr lang="en-US" altLang="ja-JP" dirty="0" err="1" smtClean="0"/>
              <a:t>Sandeep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Pandey</a:t>
            </a:r>
            <a:r>
              <a:rPr lang="en-US" altLang="ja-JP" dirty="0" smtClean="0"/>
              <a:t> (Yahoo! Research),  Andrei </a:t>
            </a:r>
            <a:r>
              <a:rPr lang="en-US" altLang="ja-JP" dirty="0" err="1" smtClean="0"/>
              <a:t>Broder</a:t>
            </a:r>
            <a:r>
              <a:rPr lang="en-US" altLang="ja-JP" dirty="0" smtClean="0"/>
              <a:t> (Yahoo! Research),  </a:t>
            </a:r>
            <a:r>
              <a:rPr lang="en-US" altLang="ja-JP" dirty="0" err="1" smtClean="0"/>
              <a:t>Flavio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Chierichetti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Sapienza</a:t>
            </a:r>
            <a:r>
              <a:rPr lang="en-US" altLang="ja-JP" dirty="0" smtClean="0"/>
              <a:t> University of Rome),  </a:t>
            </a:r>
            <a:r>
              <a:rPr lang="en-US" altLang="ja-JP" dirty="0" err="1" smtClean="0"/>
              <a:t>Vanja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Josifovski</a:t>
            </a:r>
            <a:r>
              <a:rPr lang="en-US" altLang="ja-JP" dirty="0" smtClean="0"/>
              <a:t> (Yahoo! Research),  Ravi Kumar (Yahoo! Research), Sergei </a:t>
            </a:r>
            <a:r>
              <a:rPr lang="en-US" altLang="ja-JP" dirty="0" err="1" smtClean="0"/>
              <a:t>Vassilvitskii</a:t>
            </a:r>
            <a:r>
              <a:rPr lang="en-US" altLang="ja-JP" dirty="0" smtClean="0"/>
              <a:t> (Yahoo! Research)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Social Networks - Communities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5572140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Community Gravity: Measuring Bidirectional Effects by Trust and Rating on Online Social Networks (Page 751)</a:t>
            </a:r>
            <a:br>
              <a:rPr lang="en-US" altLang="ja-JP" dirty="0" smtClean="0"/>
            </a:br>
            <a:r>
              <a:rPr lang="en-US" altLang="ja-JP" dirty="0" smtClean="0"/>
              <a:t>Yutaka Matsuo (University of Tokyo), </a:t>
            </a:r>
            <a:r>
              <a:rPr lang="en-US" altLang="ja-JP" dirty="0" err="1" smtClean="0"/>
              <a:t>Hikaru</a:t>
            </a:r>
            <a:r>
              <a:rPr lang="en-US" altLang="ja-JP" dirty="0" smtClean="0"/>
              <a:t> Yamamoto (</a:t>
            </a:r>
            <a:r>
              <a:rPr lang="en-US" altLang="ja-JP" dirty="0" err="1" smtClean="0"/>
              <a:t>Seikei</a:t>
            </a:r>
            <a:r>
              <a:rPr lang="en-US" altLang="ja-JP" dirty="0" smtClean="0"/>
              <a:t> University)</a:t>
            </a:r>
          </a:p>
          <a:p>
            <a:r>
              <a:rPr lang="en-US" altLang="ja-JP" dirty="0" smtClean="0"/>
              <a:t>The Slashdot Zoo: Mining a Social Network with Negative Edges (Page 741)</a:t>
            </a:r>
            <a:br>
              <a:rPr lang="en-US" altLang="ja-JP" dirty="0" smtClean="0"/>
            </a:br>
            <a:r>
              <a:rPr lang="en-US" altLang="ja-JP" dirty="0" err="1" smtClean="0"/>
              <a:t>Je'ro^me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Kunegis</a:t>
            </a:r>
            <a:r>
              <a:rPr lang="en-US" altLang="ja-JP" dirty="0" smtClean="0"/>
              <a:t> (Technical University at Berlin), Andreas </a:t>
            </a:r>
            <a:r>
              <a:rPr lang="en-US" altLang="ja-JP" dirty="0" err="1" smtClean="0"/>
              <a:t>Lommatzsch</a:t>
            </a:r>
            <a:r>
              <a:rPr lang="en-US" altLang="ja-JP" dirty="0" smtClean="0"/>
              <a:t> (Technical University at Berlin), Christian </a:t>
            </a:r>
            <a:r>
              <a:rPr lang="en-US" altLang="ja-JP" dirty="0" err="1" smtClean="0"/>
              <a:t>Bauckhage</a:t>
            </a:r>
            <a:r>
              <a:rPr lang="en-US" altLang="ja-JP" dirty="0" smtClean="0"/>
              <a:t> (Deutsche Telekom Laboratories)</a:t>
            </a:r>
          </a:p>
          <a:p>
            <a:r>
              <a:rPr lang="en-US" altLang="ja-JP" dirty="0" smtClean="0"/>
              <a:t>Network Analysis of Collaboration Structure in Wikipedia (Page 731)</a:t>
            </a:r>
            <a:br>
              <a:rPr lang="en-US" altLang="ja-JP" dirty="0" smtClean="0"/>
            </a:br>
            <a:r>
              <a:rPr lang="en-US" altLang="ja-JP" dirty="0" err="1" smtClean="0"/>
              <a:t>Ulrik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Brandes</a:t>
            </a:r>
            <a:r>
              <a:rPr lang="en-US" altLang="ja-JP" dirty="0" smtClean="0"/>
              <a:t> (University of Konstanz), Patrick </a:t>
            </a:r>
            <a:r>
              <a:rPr lang="en-US" altLang="ja-JP" dirty="0" err="1" smtClean="0"/>
              <a:t>Kenis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TiasNimbas</a:t>
            </a:r>
            <a:r>
              <a:rPr lang="en-US" altLang="ja-JP" dirty="0" smtClean="0"/>
              <a:t> Business School &amp; Tilburg University),  </a:t>
            </a:r>
            <a:r>
              <a:rPr lang="en-US" altLang="ja-JP" dirty="0" err="1" smtClean="0"/>
              <a:t>Ju"rgen</a:t>
            </a:r>
            <a:r>
              <a:rPr lang="en-US" altLang="ja-JP" dirty="0" smtClean="0"/>
              <a:t> Lerner (University of Konstanz), Denise van </a:t>
            </a:r>
            <a:r>
              <a:rPr lang="en-US" altLang="ja-JP" dirty="0" err="1" smtClean="0"/>
              <a:t>Raaij</a:t>
            </a:r>
            <a:r>
              <a:rPr lang="en-US" altLang="ja-JP" dirty="0" smtClean="0"/>
              <a:t> (Tilburg University)</a:t>
            </a:r>
          </a:p>
          <a:p>
            <a:r>
              <a:rPr lang="en-US" altLang="ja-JP" dirty="0" smtClean="0"/>
              <a:t>Social Search in "Small-World" Experiments (Page 701)</a:t>
            </a:r>
            <a:br>
              <a:rPr lang="en-US" altLang="ja-JP" dirty="0" smtClean="0"/>
            </a:br>
            <a:r>
              <a:rPr lang="en-US" altLang="ja-JP" dirty="0" err="1" smtClean="0"/>
              <a:t>Sharad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Goel</a:t>
            </a:r>
            <a:r>
              <a:rPr lang="en-US" altLang="ja-JP" dirty="0" smtClean="0"/>
              <a:t> (Yahoo! Research),  Roby </a:t>
            </a:r>
            <a:r>
              <a:rPr lang="en-US" altLang="ja-JP" dirty="0" err="1" smtClean="0"/>
              <a:t>Muhamad</a:t>
            </a:r>
            <a:r>
              <a:rPr lang="en-US" altLang="ja-JP" dirty="0" smtClean="0"/>
              <a:t> (Columbia University), Duncan Watts (Yahoo! Research and Columbia University)</a:t>
            </a:r>
          </a:p>
          <a:p>
            <a:r>
              <a:rPr lang="en-US" altLang="ja-JP" dirty="0" smtClean="0"/>
              <a:t>Behavioral Profiles for Advanced Email Features (Page 711)</a:t>
            </a:r>
            <a:br>
              <a:rPr lang="en-US" altLang="ja-JP" dirty="0" smtClean="0"/>
            </a:br>
            <a:r>
              <a:rPr lang="en-US" altLang="ja-JP" dirty="0" smtClean="0"/>
              <a:t>Thomas </a:t>
            </a:r>
            <a:r>
              <a:rPr lang="en-US" altLang="ja-JP" dirty="0" err="1" smtClean="0"/>
              <a:t>Karagiannis</a:t>
            </a:r>
            <a:r>
              <a:rPr lang="en-US" altLang="ja-JP" dirty="0" smtClean="0"/>
              <a:t> (Microsoft Research Cambridge), Milan </a:t>
            </a:r>
            <a:r>
              <a:rPr lang="en-US" altLang="ja-JP" dirty="0" err="1" smtClean="0"/>
              <a:t>Vojnovic</a:t>
            </a:r>
            <a:r>
              <a:rPr lang="en-US" altLang="ja-JP" dirty="0" smtClean="0"/>
              <a:t> (Microsoft Research Cambridge)</a:t>
            </a:r>
          </a:p>
          <a:p>
            <a:r>
              <a:rPr lang="en-US" altLang="ja-JP" dirty="0" smtClean="0"/>
              <a:t>A Measurement-driven Analysis of Information Propagation in the </a:t>
            </a:r>
            <a:r>
              <a:rPr lang="en-US" altLang="ja-JP" dirty="0" err="1" smtClean="0"/>
              <a:t>Flickr</a:t>
            </a:r>
            <a:r>
              <a:rPr lang="en-US" altLang="ja-JP" dirty="0" smtClean="0"/>
              <a:t> Social Network (Page 721)</a:t>
            </a:r>
            <a:br>
              <a:rPr lang="en-US" altLang="ja-JP" dirty="0" smtClean="0"/>
            </a:br>
            <a:r>
              <a:rPr lang="en-US" altLang="ja-JP" dirty="0" err="1" smtClean="0"/>
              <a:t>Meeyoung</a:t>
            </a:r>
            <a:r>
              <a:rPr lang="en-US" altLang="ja-JP" dirty="0" smtClean="0"/>
              <a:t> Cha (MPI-SWS),  Alan </a:t>
            </a:r>
            <a:r>
              <a:rPr lang="en-US" altLang="ja-JP" dirty="0" err="1" smtClean="0"/>
              <a:t>Mislove</a:t>
            </a:r>
            <a:r>
              <a:rPr lang="en-US" altLang="ja-JP" dirty="0" smtClean="0"/>
              <a:t> (MPI-SWS), Krishna P. </a:t>
            </a:r>
            <a:r>
              <a:rPr lang="en-US" altLang="ja-JP" dirty="0" err="1" smtClean="0"/>
              <a:t>Gummadi</a:t>
            </a:r>
            <a:r>
              <a:rPr lang="en-US" altLang="ja-JP" dirty="0" smtClean="0"/>
              <a:t> (MPI-SWS)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Social Networks - Recommendation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err="1" smtClean="0"/>
              <a:t>Tagommenders</a:t>
            </a:r>
            <a:r>
              <a:rPr lang="en-US" altLang="ja-JP" dirty="0" smtClean="0"/>
              <a:t>: Connecting Users to Items through Tags (Page 671)</a:t>
            </a:r>
            <a:br>
              <a:rPr lang="en-US" altLang="ja-JP" dirty="0" smtClean="0"/>
            </a:br>
            <a:r>
              <a:rPr lang="en-US" altLang="ja-JP" dirty="0" err="1" smtClean="0"/>
              <a:t>Shilad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Sen</a:t>
            </a:r>
            <a:r>
              <a:rPr lang="en-US" altLang="ja-JP" dirty="0" smtClean="0"/>
              <a:t> (Macalester College),  Jesse </a:t>
            </a:r>
            <a:r>
              <a:rPr lang="en-US" altLang="ja-JP" dirty="0" err="1" smtClean="0"/>
              <a:t>Vig</a:t>
            </a:r>
            <a:r>
              <a:rPr lang="en-US" altLang="ja-JP" dirty="0" smtClean="0"/>
              <a:t> (University of Minnesota), John </a:t>
            </a:r>
            <a:r>
              <a:rPr lang="en-US" altLang="ja-JP" dirty="0" err="1" smtClean="0"/>
              <a:t>Riedl</a:t>
            </a:r>
            <a:r>
              <a:rPr lang="en-US" altLang="ja-JP" dirty="0" smtClean="0"/>
              <a:t> (University of Minnesota)</a:t>
            </a:r>
          </a:p>
          <a:p>
            <a:r>
              <a:rPr lang="en-US" altLang="ja-JP" dirty="0" smtClean="0"/>
              <a:t>Collaborative Filtering for </a:t>
            </a:r>
            <a:r>
              <a:rPr lang="en-US" altLang="ja-JP" dirty="0" err="1" smtClean="0"/>
              <a:t>Orkut</a:t>
            </a:r>
            <a:r>
              <a:rPr lang="en-US" altLang="ja-JP" dirty="0" smtClean="0"/>
              <a:t> Communities: Discovery of User Latent Behavior (Page 681)</a:t>
            </a:r>
            <a:br>
              <a:rPr lang="en-US" altLang="ja-JP" dirty="0" smtClean="0"/>
            </a:br>
            <a:r>
              <a:rPr lang="en-US" altLang="ja-JP" dirty="0" err="1" smtClean="0"/>
              <a:t>Wen</a:t>
            </a:r>
            <a:r>
              <a:rPr lang="en-US" altLang="ja-JP" dirty="0" smtClean="0"/>
              <a:t>-Yen Chen (University of California, Santa Barbara), Jon-</a:t>
            </a:r>
            <a:r>
              <a:rPr lang="en-US" altLang="ja-JP" dirty="0" err="1" smtClean="0"/>
              <a:t>Chyuan</a:t>
            </a:r>
            <a:r>
              <a:rPr lang="en-US" altLang="ja-JP" dirty="0" smtClean="0"/>
              <a:t> Chu (Massachusetts Institute of Technology), </a:t>
            </a:r>
            <a:r>
              <a:rPr lang="en-US" altLang="ja-JP" dirty="0" err="1" smtClean="0"/>
              <a:t>Junyi</a:t>
            </a:r>
            <a:r>
              <a:rPr lang="en-US" altLang="ja-JP" dirty="0" smtClean="0"/>
              <a:t> Luan (Peking University),  </a:t>
            </a:r>
            <a:r>
              <a:rPr lang="en-US" altLang="ja-JP" dirty="0" err="1" smtClean="0"/>
              <a:t>Hongjie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Bai</a:t>
            </a:r>
            <a:r>
              <a:rPr lang="en-US" altLang="ja-JP" dirty="0" smtClean="0"/>
              <a:t> (Google Research China),  Yi Wang (Google Research China), Edward Y. Chang (Google Research China)</a:t>
            </a:r>
          </a:p>
          <a:p>
            <a:r>
              <a:rPr lang="en-US" altLang="ja-JP" dirty="0" smtClean="0"/>
              <a:t>Personalized Recommendation on Dynamic Content Using Predictive Bilinear Models (Page 691)</a:t>
            </a:r>
            <a:br>
              <a:rPr lang="en-US" altLang="ja-JP" dirty="0" smtClean="0"/>
            </a:br>
            <a:r>
              <a:rPr lang="en-US" altLang="ja-JP" dirty="0" smtClean="0"/>
              <a:t>Wei Chu (Yahoo! Laboratories),  </a:t>
            </a:r>
            <a:r>
              <a:rPr lang="en-US" altLang="ja-JP" dirty="0" err="1" smtClean="0"/>
              <a:t>Seung-Taek</a:t>
            </a:r>
            <a:r>
              <a:rPr lang="en-US" altLang="ja-JP" dirty="0" smtClean="0"/>
              <a:t> Park (Yahoo! Laboratories)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Social Networks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Evaluating Similarity Measures for Emergent Semantics of Social Tagging (Page 641)</a:t>
            </a:r>
            <a:br>
              <a:rPr lang="en-US" altLang="ja-JP" dirty="0" smtClean="0"/>
            </a:br>
            <a:r>
              <a:rPr lang="en-US" altLang="ja-JP" dirty="0" smtClean="0"/>
              <a:t>Benjamin </a:t>
            </a:r>
            <a:r>
              <a:rPr lang="en-US" altLang="ja-JP" dirty="0" err="1" smtClean="0"/>
              <a:t>Markines</a:t>
            </a:r>
            <a:r>
              <a:rPr lang="en-US" altLang="ja-JP" dirty="0" smtClean="0"/>
              <a:t> (Indiana University and Institute for Scientific Interchange Foundation), </a:t>
            </a:r>
            <a:r>
              <a:rPr lang="en-US" altLang="ja-JP" dirty="0" err="1" smtClean="0"/>
              <a:t>Ciro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Cattuto</a:t>
            </a:r>
            <a:r>
              <a:rPr lang="en-US" altLang="ja-JP" dirty="0" smtClean="0"/>
              <a:t> (Institute for Scientific Interchange Foundation), </a:t>
            </a:r>
            <a:r>
              <a:rPr lang="en-US" altLang="ja-JP" dirty="0" err="1" smtClean="0"/>
              <a:t>Filippo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Menczer</a:t>
            </a:r>
            <a:r>
              <a:rPr lang="en-US" altLang="ja-JP" dirty="0" smtClean="0"/>
              <a:t> (Indiana University and Institute for Scientific Interchange Foundation), </a:t>
            </a:r>
            <a:r>
              <a:rPr lang="en-US" altLang="ja-JP" dirty="0" err="1" smtClean="0"/>
              <a:t>Dominik</a:t>
            </a:r>
            <a:r>
              <a:rPr lang="en-US" altLang="ja-JP" dirty="0" smtClean="0"/>
              <a:t> Benz (University of Kassel), Andreas </a:t>
            </a:r>
            <a:r>
              <a:rPr lang="en-US" altLang="ja-JP" dirty="0" err="1" smtClean="0"/>
              <a:t>Hotho</a:t>
            </a:r>
            <a:r>
              <a:rPr lang="en-US" altLang="ja-JP" dirty="0" smtClean="0"/>
              <a:t> (University of Kassel), </a:t>
            </a:r>
            <a:r>
              <a:rPr lang="en-US" altLang="ja-JP" dirty="0" err="1" smtClean="0"/>
              <a:t>Gerd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Stumme</a:t>
            </a:r>
            <a:r>
              <a:rPr lang="en-US" altLang="ja-JP" dirty="0" smtClean="0"/>
              <a:t> (University of Kassel)</a:t>
            </a:r>
          </a:p>
          <a:p>
            <a:r>
              <a:rPr lang="en-US" altLang="ja-JP" dirty="0" smtClean="0"/>
              <a:t>Measuring the Similarity between Implicit Semantic Relations from the Web (Page 651)</a:t>
            </a:r>
            <a:br>
              <a:rPr lang="en-US" altLang="ja-JP" dirty="0" smtClean="0"/>
            </a:br>
            <a:r>
              <a:rPr lang="en-US" altLang="ja-JP" dirty="0" err="1" smtClean="0"/>
              <a:t>Danushka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Bollegala</a:t>
            </a:r>
            <a:r>
              <a:rPr lang="en-US" altLang="ja-JP" dirty="0" smtClean="0"/>
              <a:t> (The University of Tokyo), Yutaka Matsuo (The University of Tokyo), Mitsuru Ishizuka (The University of Tokyo)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に関する研究分野の最近の動向について学ぶ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目標</a:t>
            </a:r>
            <a:r>
              <a:rPr lang="en-US" altLang="ja-JP" dirty="0" smtClean="0"/>
              <a:t>	</a:t>
            </a:r>
            <a:endParaRPr lang="ja-JP" altLang="en-US" dirty="0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ja-JP" dirty="0" smtClean="0"/>
              <a:t>Learn Web related research and its recent trends</a:t>
            </a:r>
            <a:endParaRPr kumimoji="1" lang="ja-JP" altLang="en-US" dirty="0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Rich Media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Mapping the World's Photos (Page 761)</a:t>
            </a:r>
            <a:br>
              <a:rPr lang="en-US" altLang="ja-JP" dirty="0" smtClean="0"/>
            </a:br>
            <a:r>
              <a:rPr lang="en-US" altLang="ja-JP" dirty="0" smtClean="0"/>
              <a:t>David Crandall (Cornell University), Lars </a:t>
            </a:r>
            <a:r>
              <a:rPr lang="en-US" altLang="ja-JP" dirty="0" err="1" smtClean="0"/>
              <a:t>Backstrom</a:t>
            </a:r>
            <a:r>
              <a:rPr lang="en-US" altLang="ja-JP" dirty="0" smtClean="0"/>
              <a:t> (Cornell University),  Daniel </a:t>
            </a:r>
            <a:r>
              <a:rPr lang="en-US" altLang="ja-JP" dirty="0" err="1" smtClean="0"/>
              <a:t>Huttenlocher</a:t>
            </a:r>
            <a:r>
              <a:rPr lang="en-US" altLang="ja-JP" dirty="0" smtClean="0"/>
              <a:t> (Cornell University), Jon Kleinberg (Cornell University)</a:t>
            </a:r>
          </a:p>
          <a:p>
            <a:r>
              <a:rPr lang="en-US" altLang="ja-JP" dirty="0" smtClean="0"/>
              <a:t>Less Talk, More Rock: Automated Organization of Community-Contributed Collections of Concert Videos (Page 311)</a:t>
            </a:r>
            <a:br>
              <a:rPr lang="en-US" altLang="ja-JP" dirty="0" smtClean="0"/>
            </a:br>
            <a:r>
              <a:rPr lang="en-US" altLang="ja-JP" dirty="0" smtClean="0"/>
              <a:t>Lyndon Kennedy (Yahoo! Research), </a:t>
            </a:r>
            <a:r>
              <a:rPr lang="en-US" altLang="ja-JP" dirty="0" err="1" smtClean="0"/>
              <a:t>Mor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Naaman</a:t>
            </a:r>
            <a:r>
              <a:rPr lang="en-US" altLang="ja-JP" dirty="0" smtClean="0"/>
              <a:t> (Rutgers University)</a:t>
            </a:r>
          </a:p>
          <a:p>
            <a:r>
              <a:rPr lang="en-US" altLang="ja-JP" dirty="0" smtClean="0"/>
              <a:t>Visual Diversification of Image Search Results (Page 341)</a:t>
            </a:r>
            <a:br>
              <a:rPr lang="en-US" altLang="ja-JP" dirty="0" smtClean="0"/>
            </a:br>
            <a:r>
              <a:rPr lang="en-US" altLang="ja-JP" dirty="0" err="1" smtClean="0"/>
              <a:t>Reinier</a:t>
            </a:r>
            <a:r>
              <a:rPr lang="en-US" altLang="ja-JP" dirty="0" smtClean="0"/>
              <a:t> H. van </a:t>
            </a:r>
            <a:r>
              <a:rPr lang="en-US" altLang="ja-JP" dirty="0" err="1" smtClean="0"/>
              <a:t>Leuken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Universiteit</a:t>
            </a:r>
            <a:r>
              <a:rPr lang="en-US" altLang="ja-JP" dirty="0" smtClean="0"/>
              <a:t> Utrecht), </a:t>
            </a:r>
            <a:r>
              <a:rPr lang="en-US" altLang="ja-JP" dirty="0" err="1" smtClean="0"/>
              <a:t>Lluis</a:t>
            </a:r>
            <a:r>
              <a:rPr lang="en-US" altLang="ja-JP" dirty="0" smtClean="0"/>
              <a:t> Garcia (Yahoo! Research), </a:t>
            </a:r>
            <a:r>
              <a:rPr lang="en-US" altLang="ja-JP" dirty="0" err="1" smtClean="0"/>
              <a:t>Ximena</a:t>
            </a:r>
            <a:r>
              <a:rPr lang="en-US" altLang="ja-JP" dirty="0" smtClean="0"/>
              <a:t> Olivares (</a:t>
            </a:r>
            <a:r>
              <a:rPr lang="en-US" altLang="ja-JP" dirty="0" err="1" smtClean="0"/>
              <a:t>Unversitat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Pompeu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Fabra</a:t>
            </a:r>
            <a:r>
              <a:rPr lang="en-US" altLang="ja-JP" dirty="0" smtClean="0"/>
              <a:t>), </a:t>
            </a:r>
            <a:r>
              <a:rPr lang="en-US" altLang="ja-JP" dirty="0" err="1" smtClean="0"/>
              <a:t>Roelof</a:t>
            </a:r>
            <a:r>
              <a:rPr lang="en-US" altLang="ja-JP" dirty="0" smtClean="0"/>
              <a:t> van </a:t>
            </a:r>
            <a:r>
              <a:rPr lang="en-US" altLang="ja-JP" dirty="0" err="1" smtClean="0"/>
              <a:t>Zwol</a:t>
            </a:r>
            <a:r>
              <a:rPr lang="en-US" altLang="ja-JP" dirty="0" smtClean="0"/>
              <a:t> (Yahoo! Research)</a:t>
            </a:r>
          </a:p>
          <a:p>
            <a:r>
              <a:rPr lang="en-US" altLang="ja-JP" dirty="0" smtClean="0"/>
              <a:t>Tag Ranking (Page 351)</a:t>
            </a:r>
            <a:br>
              <a:rPr lang="en-US" altLang="ja-JP" dirty="0" smtClean="0"/>
            </a:br>
            <a:r>
              <a:rPr lang="en-US" altLang="ja-JP" dirty="0" smtClean="0"/>
              <a:t>Dong Liu (Harbin Institute of Technology), Xian-</a:t>
            </a:r>
            <a:r>
              <a:rPr lang="en-US" altLang="ja-JP" dirty="0" err="1" smtClean="0"/>
              <a:t>Sheng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Hua</a:t>
            </a:r>
            <a:r>
              <a:rPr lang="en-US" altLang="ja-JP" dirty="0" smtClean="0"/>
              <a:t> (Microsoft Research Asia), </a:t>
            </a:r>
            <a:r>
              <a:rPr lang="en-US" altLang="ja-JP" dirty="0" err="1" smtClean="0"/>
              <a:t>Linjun</a:t>
            </a:r>
            <a:r>
              <a:rPr lang="en-US" altLang="ja-JP" dirty="0" smtClean="0"/>
              <a:t> Yang (Microsoft Research Asia), </a:t>
            </a:r>
            <a:r>
              <a:rPr lang="en-US" altLang="ja-JP" dirty="0" err="1" smtClean="0"/>
              <a:t>Meng</a:t>
            </a:r>
            <a:r>
              <a:rPr lang="en-US" altLang="ja-JP" dirty="0" smtClean="0"/>
              <a:t> Wang (Microsoft Research Asia), Hong-Jiang Zhang (Microsoft Advanced Technology Center)</a:t>
            </a:r>
          </a:p>
          <a:p>
            <a:r>
              <a:rPr lang="en-US" altLang="ja-JP" dirty="0" smtClean="0"/>
              <a:t>Learning to Tag (Page 361)</a:t>
            </a:r>
            <a:br>
              <a:rPr lang="en-US" altLang="ja-JP" dirty="0" smtClean="0"/>
            </a:br>
            <a:r>
              <a:rPr lang="en-US" altLang="ja-JP" dirty="0" smtClean="0"/>
              <a:t>Lei Wu (University of Science and Technology of China), </a:t>
            </a:r>
            <a:r>
              <a:rPr lang="en-US" altLang="ja-JP" dirty="0" err="1" smtClean="0"/>
              <a:t>Linjun</a:t>
            </a:r>
            <a:r>
              <a:rPr lang="en-US" altLang="ja-JP" dirty="0" smtClean="0"/>
              <a:t> Yang (Microsoft Research Asia), </a:t>
            </a:r>
            <a:r>
              <a:rPr lang="en-US" altLang="ja-JP" dirty="0" err="1" smtClean="0"/>
              <a:t>Nenghai</a:t>
            </a:r>
            <a:r>
              <a:rPr lang="en-US" altLang="ja-JP" dirty="0" smtClean="0"/>
              <a:t> Yu (University of Science and Technology of China),  Xian-</a:t>
            </a:r>
            <a:r>
              <a:rPr lang="en-US" altLang="ja-JP" dirty="0" err="1" smtClean="0"/>
              <a:t>Sheng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Hua</a:t>
            </a:r>
            <a:r>
              <a:rPr lang="en-US" altLang="ja-JP" dirty="0" smtClean="0"/>
              <a:t> (Microsoft Research Asia)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Mobile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Mining Interesting Locations and Travel Sequences from GPS Trajectories (Page 791)</a:t>
            </a:r>
            <a:br>
              <a:rPr lang="en-US" altLang="ja-JP" dirty="0" smtClean="0"/>
            </a:br>
            <a:r>
              <a:rPr lang="en-US" altLang="ja-JP" dirty="0" smtClean="0"/>
              <a:t>Yu </a:t>
            </a:r>
            <a:r>
              <a:rPr lang="en-US" altLang="ja-JP" dirty="0" err="1" smtClean="0"/>
              <a:t>Zheng</a:t>
            </a:r>
            <a:r>
              <a:rPr lang="en-US" altLang="ja-JP" dirty="0" smtClean="0"/>
              <a:t> (Microsoft Research Asia),  </a:t>
            </a:r>
            <a:r>
              <a:rPr lang="en-US" altLang="ja-JP" dirty="0" err="1" smtClean="0"/>
              <a:t>Lizhu</a:t>
            </a:r>
            <a:r>
              <a:rPr lang="en-US" altLang="ja-JP" dirty="0" smtClean="0"/>
              <a:t> Zhang (Microsoft Research Asia), Xing </a:t>
            </a:r>
            <a:r>
              <a:rPr lang="en-US" altLang="ja-JP" dirty="0" err="1" smtClean="0"/>
              <a:t>Xie</a:t>
            </a:r>
            <a:r>
              <a:rPr lang="en-US" altLang="ja-JP" dirty="0" smtClean="0"/>
              <a:t> (Microsoft Research Asia), Wei-Ying Ma (Microsoft Research Asia)</a:t>
            </a:r>
          </a:p>
          <a:p>
            <a:r>
              <a:rPr lang="en-US" altLang="ja-JP" dirty="0" smtClean="0"/>
              <a:t>Computers and </a:t>
            </a:r>
            <a:r>
              <a:rPr lang="en-US" altLang="ja-JP" dirty="0" err="1" smtClean="0"/>
              <a:t>iPhones</a:t>
            </a:r>
            <a:r>
              <a:rPr lang="en-US" altLang="ja-JP" dirty="0" smtClean="0"/>
              <a:t> and Mobile Phones, oh my! (Page 801)</a:t>
            </a:r>
            <a:br>
              <a:rPr lang="en-US" altLang="ja-JP" dirty="0" smtClean="0"/>
            </a:br>
            <a:r>
              <a:rPr lang="en-US" altLang="ja-JP" dirty="0" err="1" smtClean="0"/>
              <a:t>Maryam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Kamvar</a:t>
            </a:r>
            <a:r>
              <a:rPr lang="en-US" altLang="ja-JP" dirty="0" smtClean="0"/>
              <a:t> (Google, Inc.), Melanie </a:t>
            </a:r>
            <a:r>
              <a:rPr lang="en-US" altLang="ja-JP" dirty="0" err="1" smtClean="0"/>
              <a:t>Kellar</a:t>
            </a:r>
            <a:r>
              <a:rPr lang="en-US" altLang="ja-JP" dirty="0" smtClean="0"/>
              <a:t> (Google, Inc.),  </a:t>
            </a:r>
            <a:r>
              <a:rPr lang="en-US" altLang="ja-JP" dirty="0" err="1" smtClean="0"/>
              <a:t>Rajan</a:t>
            </a:r>
            <a:r>
              <a:rPr lang="en-US" altLang="ja-JP" dirty="0" smtClean="0"/>
              <a:t> Patel (Google, Inc.), </a:t>
            </a:r>
            <a:r>
              <a:rPr lang="en-US" altLang="ja-JP" dirty="0" err="1" smtClean="0"/>
              <a:t>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</a:t>
            </a:r>
            <a:r>
              <a:rPr lang="en-US" altLang="ja-JP" dirty="0" smtClean="0"/>
              <a:t> (Stanford University)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214282" y="1600200"/>
            <a:ext cx="4143404" cy="504351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10/ 5(</a:t>
            </a:r>
            <a:r>
              <a:rPr lang="ja-JP" altLang="en-US" dirty="0" smtClean="0"/>
              <a:t>月）ガイダンス</a:t>
            </a:r>
            <a:endParaRPr lang="en-US" altLang="ja-JP" dirty="0" smtClean="0"/>
          </a:p>
          <a:p>
            <a:r>
              <a:rPr lang="en-US" altLang="ja-JP" dirty="0" smtClean="0"/>
              <a:t>10/19(</a:t>
            </a:r>
            <a:r>
              <a:rPr lang="ja-JP" altLang="en-US" dirty="0" smtClean="0"/>
              <a:t>月）　</a:t>
            </a:r>
            <a:endParaRPr lang="en-US" altLang="ja-JP" dirty="0" smtClean="0"/>
          </a:p>
          <a:p>
            <a:r>
              <a:rPr lang="en-US" altLang="ja-JP" dirty="0" smtClean="0"/>
              <a:t>10/26(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r>
              <a:rPr lang="en-US" altLang="ja-JP" dirty="0" smtClean="0"/>
              <a:t>11/ 2(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r>
              <a:rPr lang="en-US" altLang="ja-JP" dirty="0" smtClean="0"/>
              <a:t>11/ 9(</a:t>
            </a:r>
            <a:r>
              <a:rPr lang="ja-JP" altLang="en-US" dirty="0" smtClean="0"/>
              <a:t>月） </a:t>
            </a:r>
            <a:endParaRPr lang="en-US" altLang="ja-JP" dirty="0" smtClean="0"/>
          </a:p>
          <a:p>
            <a:r>
              <a:rPr lang="en-US" altLang="ja-JP" dirty="0" smtClean="0"/>
              <a:t>11/16(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r>
              <a:rPr lang="en-US" altLang="ja-JP" dirty="0" smtClean="0"/>
              <a:t>11/30(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r>
              <a:rPr lang="en-US" altLang="ja-JP" dirty="0" smtClean="0"/>
              <a:t>12/ 7(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r>
              <a:rPr lang="en-US" altLang="ja-JP" dirty="0" smtClean="0"/>
              <a:t>12/14(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r>
              <a:rPr lang="en-US" altLang="ja-JP" dirty="0" smtClean="0"/>
              <a:t>12/21(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r>
              <a:rPr lang="en-US" altLang="ja-JP" dirty="0" smtClean="0"/>
              <a:t>1/ 7(</a:t>
            </a:r>
            <a:r>
              <a:rPr lang="ja-JP" altLang="en-US" dirty="0" smtClean="0"/>
              <a:t>木）</a:t>
            </a:r>
            <a:endParaRPr lang="en-US" altLang="ja-JP" dirty="0" smtClean="0"/>
          </a:p>
          <a:p>
            <a:r>
              <a:rPr lang="en-US" altLang="ja-JP" dirty="0" smtClean="0"/>
              <a:t>1/18(</a:t>
            </a:r>
            <a:r>
              <a:rPr lang="ja-JP" altLang="en-US" dirty="0" smtClean="0"/>
              <a:t>月） 　予備</a:t>
            </a:r>
            <a:endParaRPr lang="en-US" altLang="ja-JP" dirty="0" smtClean="0"/>
          </a:p>
          <a:p>
            <a:r>
              <a:rPr lang="en-US" altLang="ja-JP" dirty="0" smtClean="0"/>
              <a:t>1/25(</a:t>
            </a:r>
            <a:r>
              <a:rPr lang="ja-JP" altLang="en-US" dirty="0" smtClean="0"/>
              <a:t>月）　予備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3"/>
          </p:nvPr>
        </p:nvSpPr>
        <p:spPr>
          <a:xfrm>
            <a:off x="4714876" y="1571612"/>
            <a:ext cx="4143404" cy="5072098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10/ 5 (Mon)  Guidance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10/19(Mon)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10/26(Mon)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11/ 2(Mon)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11/ 9(Mon)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11/16(Mon)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11/30(Mon)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12/ 7(Mon)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12/14(Mon)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12/21(Mon)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1/ 7(Thu)</a:t>
            </a:r>
          </a:p>
          <a:p>
            <a:r>
              <a:rPr lang="en-US" altLang="ja-JP" dirty="0" smtClean="0"/>
              <a:t>1/18(Mon)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backup</a:t>
            </a:r>
          </a:p>
          <a:p>
            <a:r>
              <a:rPr lang="en-US" altLang="ja-JP" dirty="0" smtClean="0"/>
              <a:t>1/25(Mon)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backup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ja-JP" dirty="0" smtClean="0"/>
              <a:t>Schedule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214282" y="1357298"/>
            <a:ext cx="4143404" cy="535785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最初の日に発表する</a:t>
            </a:r>
            <a:r>
              <a:rPr lang="en-US" altLang="ja-JP" dirty="0" smtClean="0"/>
              <a:t>3</a:t>
            </a:r>
            <a:r>
              <a:rPr lang="ja-JP" altLang="en-US" dirty="0" smtClean="0"/>
              <a:t>名は今日決定</a:t>
            </a:r>
            <a:endParaRPr lang="en-US" altLang="ja-JP" dirty="0" smtClean="0"/>
          </a:p>
          <a:p>
            <a:r>
              <a:rPr lang="ja-JP" altLang="en-US" dirty="0" smtClean="0"/>
              <a:t>全員メールで以下を知らせること 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10/</a:t>
            </a:r>
            <a:r>
              <a:rPr lang="ja-JP" altLang="en-US" dirty="0" smtClean="0">
                <a:solidFill>
                  <a:srgbClr val="FF0000"/>
                </a:solidFill>
              </a:rPr>
              <a:t>１２〆</a:t>
            </a:r>
            <a:r>
              <a:rPr lang="ja-JP" altLang="en-US" dirty="0" smtClean="0">
                <a:solidFill>
                  <a:srgbClr val="FF0000"/>
                </a:solidFill>
              </a:rPr>
              <a:t>切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ja-JP" altLang="en-US" dirty="0" smtClean="0"/>
              <a:t>学籍番号、氏名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発表希望日</a:t>
            </a:r>
            <a:r>
              <a:rPr lang="ja-JP" altLang="en-US" dirty="0" smtClean="0"/>
              <a:t>（３日）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発表希望論文（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本）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10/1</a:t>
            </a:r>
            <a:r>
              <a:rPr kumimoji="1" lang="ja-JP" altLang="en-US" dirty="0" smtClean="0"/>
              <a:t>６に</a:t>
            </a:r>
            <a:r>
              <a:rPr kumimoji="1" lang="ja-JP" altLang="en-US" dirty="0" smtClean="0"/>
              <a:t>割り当てとスケジュールを発表する</a:t>
            </a:r>
            <a:endParaRPr kumimoji="1" lang="en-US" altLang="ja-JP" dirty="0" smtClean="0"/>
          </a:p>
          <a:p>
            <a:r>
              <a:rPr lang="ja-JP" altLang="en-US" dirty="0" smtClean="0"/>
              <a:t>注意：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希望日が早いほど、論文選択は優先される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リストにない論文を選</a:t>
            </a:r>
            <a:r>
              <a:rPr lang="ja-JP" altLang="en-US" dirty="0" smtClean="0"/>
              <a:t>んでもよいが、その旨連絡すること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割り当て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3"/>
          </p:nvPr>
        </p:nvSpPr>
        <p:spPr>
          <a:xfrm>
            <a:off x="4714876" y="1285860"/>
            <a:ext cx="4143404" cy="528641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Decide the first 3 students today</a:t>
            </a:r>
          </a:p>
          <a:p>
            <a:r>
              <a:rPr kumimoji="1" lang="en-US" altLang="ja-JP" dirty="0" smtClean="0"/>
              <a:t>All students should e-mail following info. </a:t>
            </a:r>
            <a:r>
              <a:rPr kumimoji="1" lang="en-US" altLang="ja-JP" dirty="0" smtClean="0">
                <a:solidFill>
                  <a:srgbClr val="FF0000"/>
                </a:solidFill>
              </a:rPr>
              <a:t>by 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１２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Oct.</a:t>
            </a:r>
          </a:p>
          <a:p>
            <a:pPr lvl="1"/>
            <a:r>
              <a:rPr lang="en-US" altLang="ja-JP" dirty="0" smtClean="0"/>
              <a:t>Student No, Name</a:t>
            </a:r>
          </a:p>
          <a:p>
            <a:pPr lvl="1"/>
            <a:r>
              <a:rPr kumimoji="1" lang="en-US" altLang="ja-JP" dirty="0" smtClean="0"/>
              <a:t>3 days, and</a:t>
            </a:r>
          </a:p>
          <a:p>
            <a:pPr lvl="1"/>
            <a:r>
              <a:rPr lang="en-US" altLang="ja-JP" dirty="0" smtClean="0"/>
              <a:t>3 papers you want to present</a:t>
            </a:r>
          </a:p>
          <a:p>
            <a:r>
              <a:rPr kumimoji="1" lang="en-US" altLang="ja-JP" dirty="0" smtClean="0"/>
              <a:t>Assignment &amp; Schedule </a:t>
            </a:r>
            <a:r>
              <a:rPr lang="en-US" altLang="ja-JP" dirty="0" smtClean="0"/>
              <a:t>will be released on </a:t>
            </a:r>
            <a:r>
              <a:rPr lang="en-US" altLang="ja-JP" dirty="0" smtClean="0"/>
              <a:t>1</a:t>
            </a:r>
            <a:r>
              <a:rPr lang="ja-JP" altLang="en-US" dirty="0" smtClean="0"/>
              <a:t>６</a:t>
            </a:r>
            <a:r>
              <a:rPr lang="en-US" altLang="ja-JP" dirty="0" smtClean="0"/>
              <a:t> </a:t>
            </a:r>
            <a:r>
              <a:rPr lang="en-US" altLang="ja-JP" dirty="0" smtClean="0"/>
              <a:t>Oct. </a:t>
            </a:r>
          </a:p>
          <a:p>
            <a:r>
              <a:rPr kumimoji="1" lang="en-US" altLang="ja-JP" dirty="0" smtClean="0"/>
              <a:t>Note:</a:t>
            </a:r>
          </a:p>
          <a:p>
            <a:pPr lvl="1"/>
            <a:r>
              <a:rPr lang="en-US" altLang="ja-JP" dirty="0" smtClean="0"/>
              <a:t>Students who select earlier day take priority to select a paper</a:t>
            </a:r>
          </a:p>
          <a:p>
            <a:pPr lvl="1"/>
            <a:r>
              <a:rPr lang="en-US" altLang="ja-JP" dirty="0" smtClean="0"/>
              <a:t>Let me know, if you want to read papers not in the list.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ja-JP" dirty="0" smtClean="0"/>
              <a:t>Assignment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藤原</a:t>
            </a:r>
            <a:endParaRPr lang="en-US" altLang="ja-JP" dirty="0" smtClean="0"/>
          </a:p>
          <a:p>
            <a:r>
              <a:rPr kumimoji="1" lang="ja-JP" altLang="en-US" dirty="0" smtClean="0"/>
              <a:t>西川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回目</a:t>
            </a:r>
            <a:r>
              <a:rPr lang="en-US" altLang="ja-JP" dirty="0" smtClean="0"/>
              <a:t>(10/19)</a:t>
            </a:r>
            <a:r>
              <a:rPr lang="ja-JP" altLang="en-US" dirty="0" smtClean="0"/>
              <a:t>の発表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論文</a:t>
            </a:r>
            <a:r>
              <a:rPr lang="ja-JP" altLang="en-US" dirty="0" smtClean="0"/>
              <a:t>の輪講形式</a:t>
            </a:r>
            <a:endParaRPr lang="en-US" altLang="ja-JP" dirty="0" smtClean="0"/>
          </a:p>
          <a:p>
            <a:r>
              <a:rPr kumimoji="1" lang="ja-JP" altLang="en-US" dirty="0" smtClean="0"/>
              <a:t>毎回</a:t>
            </a:r>
            <a:r>
              <a:rPr kumimoji="1" lang="en-US" altLang="ja-JP" dirty="0" smtClean="0"/>
              <a:t>3,4</a:t>
            </a:r>
            <a:r>
              <a:rPr kumimoji="1" lang="ja-JP" altLang="en-US" dirty="0" smtClean="0"/>
              <a:t>本の論文を担当者が発表する</a:t>
            </a:r>
            <a:endParaRPr kumimoji="1" lang="en-US" altLang="ja-JP" dirty="0" smtClean="0"/>
          </a:p>
          <a:p>
            <a:r>
              <a:rPr lang="ja-JP" altLang="en-US" dirty="0"/>
              <a:t>論文</a:t>
            </a:r>
            <a:r>
              <a:rPr lang="ja-JP" altLang="en-US" dirty="0" smtClean="0"/>
              <a:t>はメジャーな国際会議から選択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(WWW2009)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進め方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Seminar style</a:t>
            </a:r>
          </a:p>
          <a:p>
            <a:r>
              <a:rPr lang="en-US" altLang="ja-JP" dirty="0" smtClean="0"/>
              <a:t>Three (or four?) students present research papers at each session</a:t>
            </a:r>
          </a:p>
          <a:p>
            <a:r>
              <a:rPr lang="en-US" altLang="ja-JP" dirty="0" smtClean="0"/>
              <a:t>Papers are selected from measure international conferences</a:t>
            </a:r>
            <a:br>
              <a:rPr lang="en-US" altLang="ja-JP" dirty="0" smtClean="0"/>
            </a:br>
            <a:r>
              <a:rPr lang="en-US" altLang="ja-JP" dirty="0" smtClean="0"/>
              <a:t>(WWW2009)</a:t>
            </a:r>
          </a:p>
          <a:p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ja-JP" dirty="0" smtClean="0"/>
              <a:t>Format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214282" y="1600200"/>
            <a:ext cx="4143404" cy="4972072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出席</a:t>
            </a:r>
            <a:r>
              <a:rPr lang="ja-JP" altLang="en-US" dirty="0" smtClean="0"/>
              <a:t>は取らない</a:t>
            </a:r>
            <a:endParaRPr lang="en-US" altLang="ja-JP" dirty="0" smtClean="0"/>
          </a:p>
          <a:p>
            <a:r>
              <a:rPr lang="ja-JP" altLang="en-US" dirty="0" smtClean="0"/>
              <a:t>条件：</a:t>
            </a:r>
            <a:endParaRPr lang="en-US" altLang="ja-JP" dirty="0" smtClean="0"/>
          </a:p>
          <a:p>
            <a:pPr lvl="1"/>
            <a:r>
              <a:rPr lang="ja-JP" altLang="en-US" dirty="0"/>
              <a:t>発表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回行う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trike="sngStrike" dirty="0" smtClean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kumimoji="1" lang="ja-JP" altLang="en-US" strike="sngStrike" dirty="0">
                <a:solidFill>
                  <a:srgbClr val="FF0000"/>
                </a:solidFill>
              </a:rPr>
              <a:t>レポート</a:t>
            </a:r>
            <a:r>
              <a:rPr kumimoji="1" lang="ja-JP" altLang="en-US" strike="sngStrike" dirty="0" smtClean="0">
                <a:solidFill>
                  <a:srgbClr val="FF0000"/>
                </a:solidFill>
              </a:rPr>
              <a:t>を</a:t>
            </a:r>
            <a:r>
              <a:rPr kumimoji="1" lang="en-US" altLang="ja-JP" strike="sngStrike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trike="sngStrike" dirty="0" smtClean="0">
                <a:solidFill>
                  <a:srgbClr val="FF0000"/>
                </a:solidFill>
              </a:rPr>
              <a:t>回提出</a:t>
            </a:r>
            <a:r>
              <a:rPr kumimoji="1" lang="en-US" altLang="ja-JP" strike="sngStrike" dirty="0" smtClean="0">
                <a:solidFill>
                  <a:srgbClr val="FF0000"/>
                </a:solidFill>
              </a:rPr>
              <a:t/>
            </a:r>
            <a:br>
              <a:rPr kumimoji="1" lang="en-US" altLang="ja-JP" strike="sngStrike" dirty="0" smtClean="0">
                <a:solidFill>
                  <a:srgbClr val="FF0000"/>
                </a:solidFill>
              </a:rPr>
            </a:br>
            <a:r>
              <a:rPr kumimoji="1" lang="en-US" altLang="ja-JP" strike="sngStrike" dirty="0" smtClean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ja-JP" altLang="en-US" strike="sngStrike" dirty="0">
                <a:solidFill>
                  <a:srgbClr val="FF0000"/>
                </a:solidFill>
              </a:rPr>
              <a:t>レポート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を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>1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回提出、かつ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>3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回以上議論に参加する</a:t>
            </a:r>
            <a:endParaRPr lang="en-US" altLang="ja-JP" strike="sngStrike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ja-JP" strike="sngStrike" dirty="0" smtClean="0">
                <a:solidFill>
                  <a:srgbClr val="FF0000"/>
                </a:solidFill>
              </a:rPr>
              <a:t>(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レポートは発表されない論文のまとめ）</a:t>
            </a:r>
            <a:endParaRPr kumimoji="1" lang="en-US" altLang="ja-JP" strike="sngStrike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単位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3"/>
          </p:nvPr>
        </p:nvSpPr>
        <p:spPr>
          <a:xfrm>
            <a:off x="4714876" y="1571612"/>
            <a:ext cx="4143404" cy="492922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No roll call</a:t>
            </a:r>
          </a:p>
          <a:p>
            <a:r>
              <a:rPr kumimoji="1" lang="en-US" altLang="ja-JP" dirty="0" smtClean="0"/>
              <a:t>Conditions:</a:t>
            </a:r>
          </a:p>
          <a:p>
            <a:pPr lvl="1"/>
            <a:r>
              <a:rPr lang="en-US" altLang="ja-JP" dirty="0" smtClean="0"/>
              <a:t>1 presentation, </a:t>
            </a:r>
            <a:br>
              <a:rPr lang="en-US" altLang="ja-JP" dirty="0" smtClean="0"/>
            </a:br>
            <a:r>
              <a:rPr lang="en-US" altLang="ja-JP" strike="sngStrike" dirty="0" smtClean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kumimoji="1" lang="en-US" altLang="ja-JP" strike="sngStrike" dirty="0" smtClean="0">
                <a:solidFill>
                  <a:srgbClr val="FF0000"/>
                </a:solidFill>
              </a:rPr>
              <a:t>2 reports,</a:t>
            </a:r>
            <a:br>
              <a:rPr kumimoji="1" lang="en-US" altLang="ja-JP" strike="sngStrike" dirty="0" smtClean="0">
                <a:solidFill>
                  <a:srgbClr val="FF0000"/>
                </a:solidFill>
              </a:rPr>
            </a:br>
            <a:r>
              <a:rPr kumimoji="1" lang="en-US" altLang="ja-JP" strike="sngStrike" dirty="0" smtClean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en-US" altLang="ja-JP" strike="sngStrike" dirty="0" smtClean="0">
                <a:solidFill>
                  <a:srgbClr val="FF0000"/>
                </a:solidFill>
              </a:rPr>
              <a:t>1 report, and </a:t>
            </a:r>
            <a:br>
              <a:rPr lang="en-US" altLang="ja-JP" strike="sngStrike" dirty="0" smtClean="0">
                <a:solidFill>
                  <a:srgbClr val="FF0000"/>
                </a:solidFill>
              </a:rPr>
            </a:br>
            <a:r>
              <a:rPr lang="en-US" altLang="ja-JP" strike="sngStrike" dirty="0" smtClean="0">
                <a:solidFill>
                  <a:srgbClr val="FF0000"/>
                </a:solidFill>
              </a:rPr>
              <a:t>3 or more participation</a:t>
            </a:r>
            <a:r>
              <a:rPr lang="ja-JP" altLang="en-US" strike="sngStrike" dirty="0">
                <a:solidFill>
                  <a:srgbClr val="FF0000"/>
                </a:solidFill>
              </a:rPr>
              <a:t> 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>to the discussion </a:t>
            </a:r>
          </a:p>
          <a:p>
            <a:pPr lvl="1">
              <a:buNone/>
            </a:pPr>
            <a:r>
              <a:rPr lang="en-US" altLang="ja-JP" strike="sngStrike" dirty="0" smtClean="0">
                <a:solidFill>
                  <a:srgbClr val="FF0000"/>
                </a:solidFill>
              </a:rPr>
              <a:t>(A report is required to describe a summary of a paper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>not presented in the sessions)</a:t>
            </a:r>
          </a:p>
          <a:p>
            <a:pPr lvl="1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ja-JP" dirty="0" smtClean="0"/>
              <a:t>Credits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/>
              <a:t>WWW2009 (4/20-4/24, Madrid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The most prestigious conference on WWW</a:t>
            </a:r>
          </a:p>
          <a:p>
            <a:r>
              <a:rPr lang="en-US" altLang="ja-JP" dirty="0" smtClean="0"/>
              <a:t>13 research tracks </a:t>
            </a:r>
          </a:p>
          <a:p>
            <a:pPr lvl="1"/>
            <a:r>
              <a:rPr lang="en-US" altLang="ja-JP" dirty="0" smtClean="0"/>
              <a:t>888 submissions, accepted 104 papers (12</a:t>
            </a:r>
            <a:r>
              <a:rPr lang="ja-JP" altLang="en-US" dirty="0" smtClean="0"/>
              <a:t>％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14 tutorials</a:t>
            </a:r>
          </a:p>
          <a:p>
            <a:pPr lvl="1"/>
            <a:r>
              <a:rPr lang="en-US" altLang="ja-JP" dirty="0" smtClean="0"/>
              <a:t>10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workshops (</a:t>
            </a:r>
            <a:r>
              <a:rPr lang="en-US" altLang="ja-JP" dirty="0" err="1" smtClean="0"/>
              <a:t>AIRWeb</a:t>
            </a:r>
            <a:r>
              <a:rPr lang="en-US" altLang="ja-JP" dirty="0" smtClean="0"/>
              <a:t>, WICOW, …)</a:t>
            </a:r>
            <a:endParaRPr kumimoji="1" lang="en-US" altLang="ja-JP" dirty="0" smtClean="0"/>
          </a:p>
          <a:p>
            <a:r>
              <a:rPr lang="en-US" altLang="ja-JP" dirty="0" smtClean="0"/>
              <a:t>Papers are open public at:</a:t>
            </a:r>
          </a:p>
          <a:p>
            <a:pPr lvl="1"/>
            <a:r>
              <a:rPr lang="en-US" altLang="ja-JP" dirty="0" smtClean="0">
                <a:hlinkClick r:id="rId3"/>
              </a:rPr>
              <a:t>http://www2009.eprints.org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4"/>
              </a:rPr>
              <a:t>http://www2009.org/proceedings/table.html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Research Tracks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グラフ 3"/>
          <p:cNvGraphicFramePr/>
          <p:nvPr/>
        </p:nvGraphicFramePr>
        <p:xfrm>
          <a:off x="0" y="928670"/>
          <a:ext cx="9144000" cy="5429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857224" y="1142984"/>
            <a:ext cx="7715304" cy="12144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Data Mining Track (22 papers)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071546"/>
            <a:ext cx="726964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0350" y="6124575"/>
            <a:ext cx="253365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2357422" y="6286520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タイトル、アブストラクトより抽出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Search Track (15 papers)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14422"/>
            <a:ext cx="7500990" cy="525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0350" y="6124575"/>
            <a:ext cx="253365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Social Networks and Web 2.0 Track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(12 papers)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14422"/>
            <a:ext cx="7072362" cy="530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0350" y="6124575"/>
            <a:ext cx="253365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537</Words>
  <Application>Microsoft Office PowerPoint</Application>
  <PresentationFormat>画面に合わせる (4:3)</PresentationFormat>
  <Paragraphs>148</Paragraphs>
  <Slides>24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Office テーマ</vt:lpstr>
      <vt:lpstr>Web工学 (Web Engineering) http://tinyurl.com/webeng2009</vt:lpstr>
      <vt:lpstr>目標 </vt:lpstr>
      <vt:lpstr>進め方</vt:lpstr>
      <vt:lpstr>単位</vt:lpstr>
      <vt:lpstr>WWW2009 (4/20-4/24, Madrid）</vt:lpstr>
      <vt:lpstr>Research Tracks</vt:lpstr>
      <vt:lpstr>Data Mining Track (22 papers)</vt:lpstr>
      <vt:lpstr>Search Track (15 papers)</vt:lpstr>
      <vt:lpstr>Social Networks and Web 2.0 Track  (12 papers) </vt:lpstr>
      <vt:lpstr>Data Mining -  Text</vt:lpstr>
      <vt:lpstr>Data Mining – Learning</vt:lpstr>
      <vt:lpstr>Data Mining</vt:lpstr>
      <vt:lpstr>Data Mining</vt:lpstr>
      <vt:lpstr>Data Mining - Opinions</vt:lpstr>
      <vt:lpstr>Search – Query &amp; Ads</vt:lpstr>
      <vt:lpstr>Search – Indexing &amp; Caching</vt:lpstr>
      <vt:lpstr>Social Networks - Communities</vt:lpstr>
      <vt:lpstr>Social Networks - Recommendation</vt:lpstr>
      <vt:lpstr>Social Networks</vt:lpstr>
      <vt:lpstr>Rich Media</vt:lpstr>
      <vt:lpstr>Mobile</vt:lpstr>
      <vt:lpstr>スケジュール</vt:lpstr>
      <vt:lpstr>割り当て</vt:lpstr>
      <vt:lpstr>1回目(10/19)の発表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Web工学 Web Engineering</dc:title>
  <dc:creator>toyoda</dc:creator>
  <cp:lastModifiedBy>toyoda</cp:lastModifiedBy>
  <cp:revision>9</cp:revision>
  <dcterms:created xsi:type="dcterms:W3CDTF">2009-10-01T11:12:54Z</dcterms:created>
  <dcterms:modified xsi:type="dcterms:W3CDTF">2009-10-05T10:49:49Z</dcterms:modified>
</cp:coreProperties>
</file>