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3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3" r:id="rId38"/>
    <p:sldId id="294" r:id="rId39"/>
    <p:sldId id="292" r:id="rId40"/>
    <p:sldId id="295" r:id="rId41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4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0C8172E-F84A-45CE-B3EB-AD0B16BAB913}" type="datetimeFigureOut">
              <a:rPr lang="en-US" smtClean="0"/>
              <a:pPr/>
              <a:t>9/30/2009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F8B8B13-4801-477D-B50A-68B3214A852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F8B86-9CB5-4F38-86C0-78AFFDB30CE1}" type="slidenum">
              <a:rPr lang="en-US" altLang="ja-JP" smtClean="0"/>
              <a:pPr/>
              <a:t>19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F8B86-9CB5-4F38-86C0-78AFFDB30CE1}" type="slidenum">
              <a:rPr lang="en-US" altLang="ja-JP" smtClean="0"/>
              <a:pPr/>
              <a:t>20</a:t>
            </a:fld>
            <a:endParaRPr lang="en-US" altLang="ja-JP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BB4130B6-1E41-4BD5-9863-7DCDFBAA321E}" type="datetimeFigureOut">
              <a:rPr lang="en-US" smtClean="0"/>
              <a:pPr/>
              <a:t>9/30/2009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95C5C00F-5C25-48EE-BDEB-F28BEC66E5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30B6-1E41-4BD5-9863-7DCDFBAA321E}" type="datetimeFigureOut">
              <a:rPr lang="en-US" smtClean="0"/>
              <a:pPr/>
              <a:t>9/30/2009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5C00F-5C25-48EE-BDEB-F28BEC66E5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30B6-1E41-4BD5-9863-7DCDFBAA321E}" type="datetimeFigureOut">
              <a:rPr lang="en-US" smtClean="0"/>
              <a:pPr/>
              <a:t>9/30/2009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5C00F-5C25-48EE-BDEB-F28BEC66E5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5181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BB4130B6-1E41-4BD5-9863-7DCDFBAA321E}" type="datetimeFigureOut">
              <a:rPr lang="en-US" smtClean="0"/>
              <a:pPr/>
              <a:t>9/30/2009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5C00F-5C25-48EE-BDEB-F28BEC66E5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BB4130B6-1E41-4BD5-9863-7DCDFBAA321E}" type="datetimeFigureOut">
              <a:rPr lang="en-US" smtClean="0"/>
              <a:pPr/>
              <a:t>9/30/2009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95C5C00F-5C25-48EE-BDEB-F28BEC66E5B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BB4130B6-1E41-4BD5-9863-7DCDFBAA321E}" type="datetimeFigureOut">
              <a:rPr lang="en-US" smtClean="0"/>
              <a:pPr/>
              <a:t>9/30/2009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5C5C00F-5C25-48EE-BDEB-F28BEC66E5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BB4130B6-1E41-4BD5-9863-7DCDFBAA321E}" type="datetimeFigureOut">
              <a:rPr lang="en-US" smtClean="0"/>
              <a:pPr/>
              <a:t>9/30/2009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95C5C00F-5C25-48EE-BDEB-F28BEC66E5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30B6-1E41-4BD5-9863-7DCDFBAA321E}" type="datetimeFigureOut">
              <a:rPr lang="en-US" smtClean="0"/>
              <a:pPr/>
              <a:t>9/30/2009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5C00F-5C25-48EE-BDEB-F28BEC66E5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BB4130B6-1E41-4BD5-9863-7DCDFBAA321E}" type="datetimeFigureOut">
              <a:rPr lang="en-US" smtClean="0"/>
              <a:pPr/>
              <a:t>9/30/2009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5C5C00F-5C25-48EE-BDEB-F28BEC66E5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BB4130B6-1E41-4BD5-9863-7DCDFBAA321E}" type="datetimeFigureOut">
              <a:rPr lang="en-US" smtClean="0"/>
              <a:pPr/>
              <a:t>9/30/2009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95C5C00F-5C25-48EE-BDEB-F28BEC66E5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BB4130B6-1E41-4BD5-9863-7DCDFBAA321E}" type="datetimeFigureOut">
              <a:rPr lang="en-US" smtClean="0"/>
              <a:pPr/>
              <a:t>9/30/2009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95C5C00F-5C25-48EE-BDEB-F28BEC66E5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953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BB4130B6-1E41-4BD5-9863-7DCDFBAA321E}" type="datetimeFigureOut">
              <a:rPr lang="en-US" smtClean="0"/>
              <a:pPr/>
              <a:t>9/30/2009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5C5C00F-5C25-48EE-BDEB-F28BEC66E5B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ACL/EMNLP 2009 survey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Danushka Bollegala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Structure LDA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30808"/>
          </a:xfrm>
        </p:spPr>
        <p:txBody>
          <a:bodyPr/>
          <a:lstStyle/>
          <a:p>
            <a:r>
              <a:rPr lang="en-US" dirty="0" smtClean="0"/>
              <a:t>For each attribute set find the leaf </a:t>
            </a:r>
            <a:r>
              <a:rPr lang="en-US" dirty="0" err="1" smtClean="0"/>
              <a:t>WordNet</a:t>
            </a:r>
            <a:r>
              <a:rPr lang="en-US" dirty="0" smtClean="0"/>
              <a:t> concept which has the minimum edit distance with attribute set label.</a:t>
            </a:r>
          </a:p>
          <a:p>
            <a:r>
              <a:rPr lang="en-US" dirty="0" smtClean="0"/>
              <a:t>Consider all nodes that connects this leaf node to the root of </a:t>
            </a:r>
            <a:r>
              <a:rPr lang="en-US" dirty="0" err="1" smtClean="0"/>
              <a:t>WordNet</a:t>
            </a:r>
            <a:r>
              <a:rPr lang="en-US" dirty="0" smtClean="0"/>
              <a:t> via IS-A relations. </a:t>
            </a:r>
          </a:p>
          <a:p>
            <a:r>
              <a:rPr lang="en-US" dirty="0" smtClean="0"/>
              <a:t>Introduce a distribution over candidate nodes in addition to topics.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990600"/>
          </a:xfrm>
        </p:spPr>
        <p:txBody>
          <a:bodyPr/>
          <a:lstStyle/>
          <a:p>
            <a:r>
              <a:rPr lang="en-US" dirty="0" smtClean="0"/>
              <a:t>Fixed Structure LDA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2209800"/>
            <a:ext cx="1714500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676400"/>
            <a:ext cx="4581525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951706"/>
          </a:xfrm>
        </p:spPr>
        <p:txBody>
          <a:bodyPr/>
          <a:lstStyle/>
          <a:p>
            <a:r>
              <a:rPr lang="en-US" dirty="0" smtClean="0"/>
              <a:t>Sense Selective LDA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59408"/>
          </a:xfrm>
        </p:spPr>
        <p:txBody>
          <a:bodyPr/>
          <a:lstStyle/>
          <a:p>
            <a:r>
              <a:rPr lang="en-US" dirty="0" smtClean="0"/>
              <a:t>A single class label can be found in multiple </a:t>
            </a:r>
            <a:r>
              <a:rPr lang="en-US" dirty="0" err="1" smtClean="0"/>
              <a:t>synsets</a:t>
            </a:r>
            <a:endParaRPr lang="en-US" dirty="0" smtClean="0"/>
          </a:p>
          <a:p>
            <a:pPr lvl="1"/>
            <a:r>
              <a:rPr lang="en-US" dirty="0" smtClean="0"/>
              <a:t>e.g. </a:t>
            </a:r>
            <a:r>
              <a:rPr lang="en-US" b="1" dirty="0" err="1" smtClean="0"/>
              <a:t>bollywood</a:t>
            </a:r>
            <a:r>
              <a:rPr lang="en-US" b="1" dirty="0" smtClean="0"/>
              <a:t> actor</a:t>
            </a:r>
            <a:r>
              <a:rPr lang="en-US" dirty="0" smtClean="0"/>
              <a:t>: thespian or doer</a:t>
            </a:r>
          </a:p>
          <a:p>
            <a:r>
              <a:rPr lang="en-US" dirty="0" smtClean="0"/>
              <a:t>Place a prior distribution over leaf nodes that matches the class label according to the frequency of the concepts.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4505325"/>
            <a:ext cx="444817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5086350"/>
            <a:ext cx="19907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Chinese Restaurant Process (CRP)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0700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Bayesian flat clustering method</a:t>
            </a:r>
          </a:p>
          <a:p>
            <a:r>
              <a:rPr lang="en-US" dirty="0" smtClean="0"/>
              <a:t>A discrete stochastic process</a:t>
            </a:r>
          </a:p>
          <a:p>
            <a:pPr lvl="1"/>
            <a:r>
              <a:rPr lang="en-US" dirty="0" smtClean="0"/>
              <a:t>Infinite number of circular tables</a:t>
            </a:r>
          </a:p>
          <a:p>
            <a:pPr lvl="1"/>
            <a:r>
              <a:rPr lang="en-US" dirty="0" smtClean="0"/>
              <a:t>Infinite number of customers can sit at a table</a:t>
            </a:r>
          </a:p>
          <a:p>
            <a:pPr lvl="1"/>
            <a:r>
              <a:rPr lang="en-US" dirty="0" smtClean="0"/>
              <a:t>A customer coming at t=n+1 has two options</a:t>
            </a:r>
          </a:p>
          <a:p>
            <a:pPr lvl="2"/>
            <a:r>
              <a:rPr lang="en-US" dirty="0" smtClean="0"/>
              <a:t>Sit at a new table with probability 1/(n+1)</a:t>
            </a:r>
          </a:p>
          <a:p>
            <a:pPr lvl="2"/>
            <a:r>
              <a:rPr lang="en-US" dirty="0" smtClean="0"/>
              <a:t>Sit at a table with k others k/(n+1)</a:t>
            </a:r>
          </a:p>
          <a:p>
            <a:r>
              <a:rPr lang="en-US" dirty="0" smtClean="0"/>
              <a:t>Formally,</a:t>
            </a:r>
          </a:p>
          <a:p>
            <a:pPr lvl="1"/>
            <a:r>
              <a:rPr lang="en-US" dirty="0" smtClean="0"/>
              <a:t>Defines a probability distribution over partitions of the set {1,2,…,n}</a:t>
            </a:r>
          </a:p>
          <a:p>
            <a:r>
              <a:rPr lang="en-US" dirty="0" smtClean="0"/>
              <a:t>Customers </a:t>
            </a:r>
            <a:r>
              <a:rPr lang="en-US" dirty="0" smtClean="0">
                <a:sym typeface="Wingdings" pitchFamily="2" charset="2"/>
              </a:rPr>
              <a:t> documents</a:t>
            </a:r>
          </a:p>
          <a:p>
            <a:r>
              <a:rPr lang="en-US" dirty="0" smtClean="0">
                <a:sym typeface="Wingdings" pitchFamily="2" charset="2"/>
              </a:rPr>
              <a:t>Tables  Clusters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CRP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hierarchical Bayesian clustering method</a:t>
            </a:r>
          </a:p>
          <a:p>
            <a:r>
              <a:rPr lang="en-US" sz="2400" dirty="0" smtClean="0"/>
              <a:t>Each node defines a </a:t>
            </a:r>
            <a:r>
              <a:rPr lang="en-US" sz="2400" dirty="0" err="1" smtClean="0"/>
              <a:t>Dirichlet</a:t>
            </a:r>
            <a:r>
              <a:rPr lang="en-US" sz="2400" dirty="0" smtClean="0"/>
              <a:t> distribution over its child nodes.</a:t>
            </a:r>
            <a:endParaRPr lang="en-US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3505200"/>
            <a:ext cx="1838325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762250"/>
            <a:ext cx="4648200" cy="4013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077200" cy="951706"/>
          </a:xfrm>
        </p:spPr>
        <p:txBody>
          <a:bodyPr/>
          <a:lstStyle/>
          <a:p>
            <a:r>
              <a:rPr lang="en-US" dirty="0" smtClean="0"/>
              <a:t>Experiments and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35608"/>
          </a:xfrm>
        </p:spPr>
        <p:txBody>
          <a:bodyPr/>
          <a:lstStyle/>
          <a:p>
            <a:r>
              <a:rPr lang="en-US" dirty="0" smtClean="0"/>
              <a:t>Ask human annotators to rank </a:t>
            </a:r>
            <a:r>
              <a:rPr lang="en-US" dirty="0" err="1" smtClean="0"/>
              <a:t>WordNet</a:t>
            </a:r>
            <a:r>
              <a:rPr lang="en-US" dirty="0" smtClean="0"/>
              <a:t> concepts for attribute sets.</a:t>
            </a:r>
          </a:p>
          <a:p>
            <a:r>
              <a:rPr lang="en-US" sz="2400" dirty="0" smtClean="0"/>
              <a:t>Use a modified version of MRR for evaluation (DRR)</a:t>
            </a:r>
            <a:endParaRPr lang="en-US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2743200"/>
            <a:ext cx="332422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971800"/>
            <a:ext cx="4714875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2. Unsupervised Semantic Parsing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07008"/>
          </a:xfrm>
        </p:spPr>
        <p:txBody>
          <a:bodyPr/>
          <a:lstStyle/>
          <a:p>
            <a:r>
              <a:rPr lang="en-US" dirty="0" smtClean="0"/>
              <a:t>EMNLP 2009 Best Paper</a:t>
            </a:r>
          </a:p>
          <a:p>
            <a:pPr lvl="1"/>
            <a:r>
              <a:rPr lang="en-US" dirty="0" smtClean="0"/>
              <a:t>First ever unsupervised semantic parser</a:t>
            </a:r>
          </a:p>
          <a:p>
            <a:r>
              <a:rPr lang="en-US" dirty="0" smtClean="0"/>
              <a:t>INPUT: A dependency tree of a sentence</a:t>
            </a:r>
          </a:p>
          <a:p>
            <a:r>
              <a:rPr lang="en-US" dirty="0" smtClean="0"/>
              <a:t>OUTPUT: clustered quasi logical forms</a:t>
            </a:r>
          </a:p>
          <a:p>
            <a:r>
              <a:rPr lang="en-US" sz="2800" dirty="0" smtClean="0"/>
              <a:t>Based upon: Markov Logic Networks (MLN)</a:t>
            </a:r>
          </a:p>
          <a:p>
            <a:r>
              <a:rPr lang="en-US" sz="2800" dirty="0" smtClean="0"/>
              <a:t>Applications: </a:t>
            </a:r>
          </a:p>
          <a:p>
            <a:pPr lvl="1"/>
            <a:r>
              <a:rPr lang="en-US" sz="2400" dirty="0" smtClean="0"/>
              <a:t>QA systems</a:t>
            </a:r>
          </a:p>
          <a:p>
            <a:pPr lvl="1"/>
            <a:r>
              <a:rPr lang="en-US" sz="2400" dirty="0" smtClean="0"/>
              <a:t> </a:t>
            </a:r>
            <a:endParaRPr lang="en-US" sz="2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4724400"/>
            <a:ext cx="4933950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104106"/>
          </a:xfrm>
        </p:spPr>
        <p:txBody>
          <a:bodyPr/>
          <a:lstStyle/>
          <a:p>
            <a:r>
              <a:rPr lang="en-US" dirty="0" smtClean="0"/>
              <a:t>Semantic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4608"/>
          </a:xfrm>
        </p:spPr>
        <p:txBody>
          <a:bodyPr/>
          <a:lstStyle/>
          <a:p>
            <a:r>
              <a:rPr lang="en-US" dirty="0" smtClean="0"/>
              <a:t>INPUT: </a:t>
            </a:r>
            <a:r>
              <a:rPr lang="en-US" i="1" dirty="0" smtClean="0"/>
              <a:t>Utah borders Idaho. </a:t>
            </a:r>
          </a:p>
          <a:p>
            <a:r>
              <a:rPr lang="en-US" dirty="0" smtClean="0"/>
              <a:t>Problems:</a:t>
            </a:r>
          </a:p>
          <a:p>
            <a:pPr lvl="1"/>
            <a:r>
              <a:rPr lang="en-US" dirty="0" smtClean="0"/>
              <a:t>Syntactic variations: active/passive voices</a:t>
            </a:r>
          </a:p>
          <a:p>
            <a:pPr lvl="2"/>
            <a:r>
              <a:rPr lang="en-US" dirty="0" smtClean="0"/>
              <a:t>Build on top of a dependency parser</a:t>
            </a:r>
          </a:p>
          <a:p>
            <a:pPr lvl="1"/>
            <a:r>
              <a:rPr lang="en-US" dirty="0" smtClean="0"/>
              <a:t>Paraphrases: </a:t>
            </a:r>
          </a:p>
          <a:p>
            <a:pPr lvl="2"/>
            <a:r>
              <a:rPr lang="en-US" dirty="0" smtClean="0"/>
              <a:t>Use clustering to identify semantically related paraphrases</a:t>
            </a:r>
          </a:p>
          <a:p>
            <a:pPr lvl="3"/>
            <a:r>
              <a:rPr lang="en-US" dirty="0" smtClean="0"/>
              <a:t>Cf. DIRT (Lin &amp; </a:t>
            </a:r>
            <a:r>
              <a:rPr lang="en-US" dirty="0" err="1" smtClean="0"/>
              <a:t>Pantel</a:t>
            </a:r>
            <a:r>
              <a:rPr lang="en-US" dirty="0" smtClean="0"/>
              <a:t>, 2002)</a:t>
            </a:r>
          </a:p>
          <a:p>
            <a:pPr lvl="1"/>
            <a:r>
              <a:rPr lang="en-US" dirty="0" smtClean="0"/>
              <a:t>Representation:</a:t>
            </a:r>
          </a:p>
          <a:p>
            <a:pPr lvl="2"/>
            <a:r>
              <a:rPr lang="en-US" dirty="0" smtClean="0"/>
              <a:t>Markov Logic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27906"/>
          </a:xfrm>
        </p:spPr>
        <p:txBody>
          <a:bodyPr/>
          <a:lstStyle/>
          <a:p>
            <a:r>
              <a:rPr lang="en-US" dirty="0" smtClean="0"/>
              <a:t>Markov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59408"/>
          </a:xfrm>
        </p:spPr>
        <p:txBody>
          <a:bodyPr/>
          <a:lstStyle/>
          <a:p>
            <a:r>
              <a:rPr lang="en-US" dirty="0" smtClean="0"/>
              <a:t>Weighted first-order logic</a:t>
            </a:r>
          </a:p>
          <a:p>
            <a:r>
              <a:rPr lang="en-US" dirty="0" smtClean="0"/>
              <a:t>Markov Logic Network (MLN)</a:t>
            </a:r>
          </a:p>
          <a:p>
            <a:pPr lvl="1"/>
            <a:r>
              <a:rPr lang="en-US" dirty="0" smtClean="0"/>
              <a:t>One node per ground atom</a:t>
            </a:r>
          </a:p>
          <a:p>
            <a:pPr lvl="1"/>
            <a:r>
              <a:rPr lang="en-US" dirty="0" smtClean="0"/>
              <a:t>One feature per ground clause</a:t>
            </a:r>
          </a:p>
          <a:p>
            <a:pPr lvl="1"/>
            <a:r>
              <a:rPr lang="en-US" dirty="0" smtClean="0"/>
              <a:t>The weight of a feature is the weight of the first-order clause that originated 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2" name="Rectangle 2"/>
          <p:cNvSpPr>
            <a:spLocks noChangeArrowheads="1"/>
          </p:cNvSpPr>
          <p:nvPr/>
        </p:nvSpPr>
        <p:spPr bwMode="auto">
          <a:xfrm>
            <a:off x="1327150" y="1371600"/>
            <a:ext cx="6553200" cy="990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8336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7543800" cy="655638"/>
          </a:xfrm>
        </p:spPr>
        <p:txBody>
          <a:bodyPr>
            <a:normAutofit fontScale="90000"/>
          </a:bodyPr>
          <a:lstStyle/>
          <a:p>
            <a:r>
              <a:rPr lang="en-US" altLang="ja-JP" sz="3500" dirty="0" smtClean="0">
                <a:ea typeface="ＭＳ Ｐゴシック" charset="-128"/>
              </a:rPr>
              <a:t>MLN Example</a:t>
            </a:r>
            <a:r>
              <a:rPr lang="en-US" altLang="ja-JP" sz="3500" dirty="0">
                <a:ea typeface="ＭＳ Ｐゴシック" charset="-128"/>
              </a:rPr>
              <a:t>: Friends &amp; Smokers</a:t>
            </a:r>
          </a:p>
        </p:txBody>
      </p:sp>
      <p:graphicFrame>
        <p:nvGraphicFramePr>
          <p:cNvPr id="783364" name="Object 4"/>
          <p:cNvGraphicFramePr>
            <a:graphicFrameLocks noChangeAspect="1"/>
          </p:cNvGraphicFramePr>
          <p:nvPr>
            <p:ph idx="1"/>
          </p:nvPr>
        </p:nvGraphicFramePr>
        <p:xfrm>
          <a:off x="1327150" y="1447800"/>
          <a:ext cx="6096000" cy="852488"/>
        </p:xfrm>
        <a:graphic>
          <a:graphicData uri="http://schemas.openxmlformats.org/presentationml/2006/ole">
            <p:oleObj spid="_x0000_s11266" name="Equation" r:id="rId4" imgW="3085920" imgH="431640" progId="Equation.3">
              <p:embed/>
            </p:oleObj>
          </a:graphicData>
        </a:graphic>
      </p:graphicFrame>
      <p:sp>
        <p:nvSpPr>
          <p:cNvPr id="783365" name="Rectangle 5"/>
          <p:cNvSpPr>
            <a:spLocks noChangeArrowheads="1"/>
          </p:cNvSpPr>
          <p:nvPr/>
        </p:nvSpPr>
        <p:spPr bwMode="auto">
          <a:xfrm>
            <a:off x="609600" y="1371600"/>
            <a:ext cx="685800" cy="990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graphicFrame>
        <p:nvGraphicFramePr>
          <p:cNvPr id="783366" name="Object 6"/>
          <p:cNvGraphicFramePr>
            <a:graphicFrameLocks noChangeAspect="1"/>
          </p:cNvGraphicFramePr>
          <p:nvPr/>
        </p:nvGraphicFramePr>
        <p:xfrm>
          <a:off x="749300" y="1438275"/>
          <a:ext cx="425450" cy="803275"/>
        </p:xfrm>
        <a:graphic>
          <a:graphicData uri="http://schemas.openxmlformats.org/presentationml/2006/ole">
            <p:oleObj spid="_x0000_s11267" name="Equation" r:id="rId5" imgW="215640" imgH="406080" progId="Equation.3">
              <p:embed/>
            </p:oleObj>
          </a:graphicData>
        </a:graphic>
      </p:graphicFrame>
      <p:sp>
        <p:nvSpPr>
          <p:cNvPr id="783367" name="Oval 7"/>
          <p:cNvSpPr>
            <a:spLocks noChangeArrowheads="1"/>
          </p:cNvSpPr>
          <p:nvPr/>
        </p:nvSpPr>
        <p:spPr bwMode="auto">
          <a:xfrm>
            <a:off x="1524000" y="5029200"/>
            <a:ext cx="1371600" cy="533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ja-JP" sz="1800">
                <a:ea typeface="ＭＳ Ｐゴシック" charset="-128"/>
              </a:rPr>
              <a:t>Cancer(A)</a:t>
            </a:r>
          </a:p>
        </p:txBody>
      </p:sp>
      <p:sp>
        <p:nvSpPr>
          <p:cNvPr id="783368" name="Oval 8"/>
          <p:cNvSpPr>
            <a:spLocks noChangeArrowheads="1"/>
          </p:cNvSpPr>
          <p:nvPr/>
        </p:nvSpPr>
        <p:spPr bwMode="auto">
          <a:xfrm>
            <a:off x="2743200" y="4038600"/>
            <a:ext cx="1371600" cy="533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ja-JP" sz="1800">
                <a:ea typeface="ＭＳ Ｐゴシック" charset="-128"/>
              </a:rPr>
              <a:t>Smokes(A)</a:t>
            </a:r>
          </a:p>
        </p:txBody>
      </p:sp>
      <p:sp>
        <p:nvSpPr>
          <p:cNvPr id="783369" name="Oval 9"/>
          <p:cNvSpPr>
            <a:spLocks noChangeArrowheads="1"/>
          </p:cNvSpPr>
          <p:nvPr/>
        </p:nvSpPr>
        <p:spPr bwMode="auto">
          <a:xfrm>
            <a:off x="533400" y="4038600"/>
            <a:ext cx="1600200" cy="533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ja-JP" sz="1800">
                <a:ea typeface="ＭＳ Ｐゴシック" charset="-128"/>
              </a:rPr>
              <a:t>Friends(A,A)</a:t>
            </a:r>
          </a:p>
        </p:txBody>
      </p:sp>
      <p:sp>
        <p:nvSpPr>
          <p:cNvPr id="783370" name="Oval 10"/>
          <p:cNvSpPr>
            <a:spLocks noChangeArrowheads="1"/>
          </p:cNvSpPr>
          <p:nvPr/>
        </p:nvSpPr>
        <p:spPr bwMode="auto">
          <a:xfrm>
            <a:off x="3505200" y="5334000"/>
            <a:ext cx="1752600" cy="533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ja-JP" sz="1800">
                <a:ea typeface="ＭＳ Ｐゴシック" charset="-128"/>
              </a:rPr>
              <a:t>Friends(B,A)</a:t>
            </a:r>
          </a:p>
        </p:txBody>
      </p:sp>
      <p:sp>
        <p:nvSpPr>
          <p:cNvPr id="783371" name="Oval 11"/>
          <p:cNvSpPr>
            <a:spLocks noChangeArrowheads="1"/>
          </p:cNvSpPr>
          <p:nvPr/>
        </p:nvSpPr>
        <p:spPr bwMode="auto">
          <a:xfrm>
            <a:off x="4572000" y="4038600"/>
            <a:ext cx="1371600" cy="533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ja-JP" sz="1800">
                <a:ea typeface="ＭＳ Ｐゴシック" charset="-128"/>
              </a:rPr>
              <a:t>Smokes(B)</a:t>
            </a:r>
          </a:p>
        </p:txBody>
      </p:sp>
      <p:cxnSp>
        <p:nvCxnSpPr>
          <p:cNvPr id="783372" name="AutoShape 12"/>
          <p:cNvCxnSpPr>
            <a:cxnSpLocks noChangeShapeType="1"/>
            <a:stCxn id="783370" idx="0"/>
            <a:endCxn id="783368" idx="4"/>
          </p:cNvCxnSpPr>
          <p:nvPr/>
        </p:nvCxnSpPr>
        <p:spPr bwMode="auto">
          <a:xfrm flipH="1" flipV="1">
            <a:off x="3429000" y="4572000"/>
            <a:ext cx="952500" cy="762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83373" name="AutoShape 13"/>
          <p:cNvCxnSpPr>
            <a:cxnSpLocks noChangeShapeType="1"/>
            <a:stCxn id="783368" idx="6"/>
            <a:endCxn id="783371" idx="2"/>
          </p:cNvCxnSpPr>
          <p:nvPr/>
        </p:nvCxnSpPr>
        <p:spPr bwMode="auto">
          <a:xfrm>
            <a:off x="4114800" y="4305300"/>
            <a:ext cx="4572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83374" name="AutoShape 14"/>
          <p:cNvCxnSpPr>
            <a:cxnSpLocks noChangeShapeType="1"/>
            <a:stCxn id="783371" idx="4"/>
            <a:endCxn id="783370" idx="0"/>
          </p:cNvCxnSpPr>
          <p:nvPr/>
        </p:nvCxnSpPr>
        <p:spPr bwMode="auto">
          <a:xfrm flipH="1">
            <a:off x="4381500" y="4572000"/>
            <a:ext cx="876300" cy="762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83375" name="AutoShape 15"/>
          <p:cNvCxnSpPr>
            <a:cxnSpLocks noChangeShapeType="1"/>
            <a:stCxn id="783368" idx="3"/>
            <a:endCxn id="783367" idx="7"/>
          </p:cNvCxnSpPr>
          <p:nvPr/>
        </p:nvCxnSpPr>
        <p:spPr bwMode="auto">
          <a:xfrm flipH="1">
            <a:off x="2693988" y="4494213"/>
            <a:ext cx="250825" cy="6127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83376" name="AutoShape 16"/>
          <p:cNvCxnSpPr>
            <a:cxnSpLocks noChangeShapeType="1"/>
            <a:stCxn id="783369" idx="6"/>
            <a:endCxn id="783368" idx="2"/>
          </p:cNvCxnSpPr>
          <p:nvPr/>
        </p:nvCxnSpPr>
        <p:spPr bwMode="auto">
          <a:xfrm>
            <a:off x="2133600" y="4305300"/>
            <a:ext cx="6096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783377" name="Oval 17"/>
          <p:cNvSpPr>
            <a:spLocks noChangeArrowheads="1"/>
          </p:cNvSpPr>
          <p:nvPr/>
        </p:nvSpPr>
        <p:spPr bwMode="auto">
          <a:xfrm>
            <a:off x="3543300" y="2971800"/>
            <a:ext cx="1676400" cy="533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ja-JP" sz="1800">
                <a:ea typeface="ＭＳ Ｐゴシック" charset="-128"/>
              </a:rPr>
              <a:t>Friends(A,B)</a:t>
            </a:r>
          </a:p>
        </p:txBody>
      </p:sp>
      <p:cxnSp>
        <p:nvCxnSpPr>
          <p:cNvPr id="783378" name="AutoShape 18"/>
          <p:cNvCxnSpPr>
            <a:cxnSpLocks noChangeShapeType="1"/>
            <a:stCxn id="783377" idx="4"/>
            <a:endCxn id="783368" idx="0"/>
          </p:cNvCxnSpPr>
          <p:nvPr/>
        </p:nvCxnSpPr>
        <p:spPr bwMode="auto">
          <a:xfrm flipH="1">
            <a:off x="3429000" y="3505200"/>
            <a:ext cx="952500" cy="533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83379" name="AutoShape 19"/>
          <p:cNvCxnSpPr>
            <a:cxnSpLocks noChangeShapeType="1"/>
            <a:stCxn id="783371" idx="0"/>
            <a:endCxn id="783377" idx="4"/>
          </p:cNvCxnSpPr>
          <p:nvPr/>
        </p:nvCxnSpPr>
        <p:spPr bwMode="auto">
          <a:xfrm flipH="1" flipV="1">
            <a:off x="4381500" y="3505200"/>
            <a:ext cx="876300" cy="533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783380" name="Oval 20"/>
          <p:cNvSpPr>
            <a:spLocks noChangeArrowheads="1"/>
          </p:cNvSpPr>
          <p:nvPr/>
        </p:nvSpPr>
        <p:spPr bwMode="auto">
          <a:xfrm>
            <a:off x="5867400" y="5029200"/>
            <a:ext cx="1371600" cy="533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ja-JP" sz="1800">
                <a:ea typeface="ＭＳ Ｐゴシック" charset="-128"/>
              </a:rPr>
              <a:t>Cancer(B)</a:t>
            </a:r>
          </a:p>
        </p:txBody>
      </p:sp>
      <p:sp>
        <p:nvSpPr>
          <p:cNvPr id="783381" name="Oval 21"/>
          <p:cNvSpPr>
            <a:spLocks noChangeArrowheads="1"/>
          </p:cNvSpPr>
          <p:nvPr/>
        </p:nvSpPr>
        <p:spPr bwMode="auto">
          <a:xfrm>
            <a:off x="6400800" y="4038600"/>
            <a:ext cx="1600200" cy="533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ja-JP" sz="1800">
                <a:ea typeface="ＭＳ Ｐゴシック" charset="-128"/>
              </a:rPr>
              <a:t>Friends(B,B)</a:t>
            </a:r>
          </a:p>
        </p:txBody>
      </p:sp>
      <p:cxnSp>
        <p:nvCxnSpPr>
          <p:cNvPr id="783382" name="AutoShape 22"/>
          <p:cNvCxnSpPr>
            <a:cxnSpLocks noChangeShapeType="1"/>
            <a:stCxn id="783371" idx="5"/>
            <a:endCxn id="783380" idx="1"/>
          </p:cNvCxnSpPr>
          <p:nvPr/>
        </p:nvCxnSpPr>
        <p:spPr bwMode="auto">
          <a:xfrm>
            <a:off x="5741988" y="4494213"/>
            <a:ext cx="327025" cy="6127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83383" name="AutoShape 23"/>
          <p:cNvCxnSpPr>
            <a:cxnSpLocks noChangeShapeType="1"/>
            <a:stCxn id="783381" idx="2"/>
            <a:endCxn id="783371" idx="6"/>
          </p:cNvCxnSpPr>
          <p:nvPr/>
        </p:nvCxnSpPr>
        <p:spPr bwMode="auto">
          <a:xfrm flipH="1">
            <a:off x="5943600" y="4305300"/>
            <a:ext cx="4572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783384" name="Text Box 24"/>
          <p:cNvSpPr txBox="1">
            <a:spLocks noChangeArrowheads="1"/>
          </p:cNvSpPr>
          <p:nvPr/>
        </p:nvSpPr>
        <p:spPr bwMode="auto">
          <a:xfrm>
            <a:off x="533400" y="2401888"/>
            <a:ext cx="5330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2400">
                <a:ea typeface="ＭＳ Ｐゴシック" charset="-128"/>
              </a:rPr>
              <a:t>Two constants: </a:t>
            </a:r>
            <a:r>
              <a:rPr lang="en-US" altLang="ja-JP" sz="2400" b="1">
                <a:ea typeface="ＭＳ Ｐゴシック" charset="-128"/>
              </a:rPr>
              <a:t>Anna</a:t>
            </a:r>
            <a:r>
              <a:rPr lang="en-US" altLang="ja-JP" sz="2400">
                <a:ea typeface="ＭＳ Ｐゴシック" charset="-128"/>
              </a:rPr>
              <a:t> (A) and </a:t>
            </a:r>
            <a:r>
              <a:rPr lang="en-US" altLang="ja-JP" sz="2400" b="1">
                <a:ea typeface="ＭＳ Ｐゴシック" charset="-128"/>
              </a:rPr>
              <a:t>Bob</a:t>
            </a:r>
            <a:r>
              <a:rPr lang="en-US" altLang="ja-JP" sz="2400">
                <a:ea typeface="ＭＳ Ｐゴシック" charset="-128"/>
              </a:rPr>
              <a:t> (B)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Co-located Conferences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Annual General Meeting of the Association for Computational Linguistics (ACL)</a:t>
            </a:r>
          </a:p>
          <a:p>
            <a:r>
              <a:rPr lang="en-US" dirty="0" smtClean="0"/>
              <a:t>International Joint Conferences on Natural Language Processing (IJCNLP)</a:t>
            </a:r>
          </a:p>
          <a:p>
            <a:r>
              <a:rPr lang="en-US" dirty="0" smtClean="0"/>
              <a:t>Empirical Methods in Natural Language Processing (EMNLP)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7543800" cy="731838"/>
          </a:xfrm>
        </p:spPr>
        <p:txBody>
          <a:bodyPr/>
          <a:lstStyle/>
          <a:p>
            <a:r>
              <a:rPr lang="en-US" altLang="ja-JP">
                <a:ea typeface="ＭＳ Ｐゴシック" charset="-128"/>
              </a:rPr>
              <a:t>Markov Logic Networks</a:t>
            </a:r>
          </a:p>
        </p:txBody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4582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ja-JP">
                <a:ea typeface="ＭＳ Ｐゴシック" charset="-128"/>
              </a:rPr>
              <a:t>MLN is </a:t>
            </a:r>
            <a:r>
              <a:rPr lang="en-US" altLang="ja-JP" b="1">
                <a:ea typeface="ＭＳ Ｐゴシック" charset="-128"/>
              </a:rPr>
              <a:t>template</a:t>
            </a:r>
            <a:r>
              <a:rPr lang="en-US" altLang="ja-JP">
                <a:ea typeface="ＭＳ Ｐゴシック" charset="-128"/>
              </a:rPr>
              <a:t> for ground Markov nets</a:t>
            </a:r>
          </a:p>
          <a:p>
            <a:pPr>
              <a:lnSpc>
                <a:spcPct val="90000"/>
              </a:lnSpc>
            </a:pPr>
            <a:r>
              <a:rPr lang="en-US" altLang="ja-JP">
                <a:ea typeface="ＭＳ Ｐゴシック" charset="-128"/>
              </a:rPr>
              <a:t>Probability of a world </a:t>
            </a:r>
            <a:r>
              <a:rPr lang="en-US" altLang="ja-JP" sz="3600" i="1">
                <a:latin typeface="Times" pitchFamily="18" charset="0"/>
                <a:ea typeface="ＭＳ Ｐゴシック" charset="-128"/>
              </a:rPr>
              <a:t>x</a:t>
            </a:r>
            <a:r>
              <a:rPr lang="en-US" altLang="ja-JP">
                <a:ea typeface="ＭＳ Ｐゴシック" charset="-128"/>
              </a:rPr>
              <a:t>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ja-JP">
              <a:ea typeface="ＭＳ Ｐゴシック" charset="-128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ja-JP">
              <a:ea typeface="ＭＳ Ｐゴシック" charset="-128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ja-JP">
              <a:ea typeface="ＭＳ Ｐゴシック" charset="-128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ja-JP">
              <a:ea typeface="ＭＳ Ｐゴシック" charset="-128"/>
            </a:endParaRPr>
          </a:p>
          <a:p>
            <a:pPr>
              <a:lnSpc>
                <a:spcPct val="90000"/>
              </a:lnSpc>
            </a:pPr>
            <a:r>
              <a:rPr lang="en-US" altLang="ja-JP" b="1">
                <a:ea typeface="ＭＳ Ｐゴシック" charset="-128"/>
              </a:rPr>
              <a:t>Typed</a:t>
            </a:r>
            <a:r>
              <a:rPr lang="en-US" altLang="ja-JP">
                <a:ea typeface="ＭＳ Ｐゴシック" charset="-128"/>
              </a:rPr>
              <a:t> variables and constants greatly reduce size of ground Markov net</a:t>
            </a:r>
          </a:p>
          <a:p>
            <a:pPr>
              <a:lnSpc>
                <a:spcPct val="90000"/>
              </a:lnSpc>
            </a:pPr>
            <a:r>
              <a:rPr lang="en-US" altLang="ja-JP">
                <a:ea typeface="ＭＳ Ｐゴシック" charset="-128"/>
              </a:rPr>
              <a:t>Functions, existential quantifiers, etc.</a:t>
            </a:r>
          </a:p>
          <a:p>
            <a:pPr>
              <a:lnSpc>
                <a:spcPct val="90000"/>
              </a:lnSpc>
            </a:pPr>
            <a:r>
              <a:rPr lang="en-US" altLang="ja-JP">
                <a:ea typeface="ＭＳ Ｐゴシック" charset="-128"/>
              </a:rPr>
              <a:t>Infinite and continuous domains</a:t>
            </a:r>
            <a:endParaRPr lang="en-US" altLang="ja-JP" b="1">
              <a:solidFill>
                <a:schemeClr val="tx2"/>
              </a:solidFill>
              <a:ea typeface="ＭＳ Ｐゴシック" charset="-128"/>
            </a:endParaRPr>
          </a:p>
        </p:txBody>
      </p:sp>
      <p:sp>
        <p:nvSpPr>
          <p:cNvPr id="650266" name="Rectangle 26"/>
          <p:cNvSpPr>
            <a:spLocks noChangeArrowheads="1"/>
          </p:cNvSpPr>
          <p:nvPr/>
        </p:nvSpPr>
        <p:spPr bwMode="auto">
          <a:xfrm>
            <a:off x="4978400" y="2827338"/>
            <a:ext cx="7366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50267" name="Rectangle 27"/>
          <p:cNvSpPr>
            <a:spLocks noChangeArrowheads="1"/>
          </p:cNvSpPr>
          <p:nvPr/>
        </p:nvSpPr>
        <p:spPr bwMode="auto">
          <a:xfrm>
            <a:off x="4724400" y="2827338"/>
            <a:ext cx="254000" cy="381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50268" name="Text Box 28"/>
          <p:cNvSpPr txBox="1">
            <a:spLocks noChangeArrowheads="1"/>
          </p:cNvSpPr>
          <p:nvPr/>
        </p:nvSpPr>
        <p:spPr bwMode="auto">
          <a:xfrm>
            <a:off x="2286000" y="3733800"/>
            <a:ext cx="2108200" cy="385763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1800">
                <a:ea typeface="ＭＳ Ｐゴシック" charset="-128"/>
              </a:rPr>
              <a:t>Weight of formula </a:t>
            </a:r>
            <a:r>
              <a:rPr lang="en-US" altLang="ja-JP" sz="1800" i="1">
                <a:ea typeface="ＭＳ Ｐゴシック" charset="-128"/>
              </a:rPr>
              <a:t>i</a:t>
            </a:r>
          </a:p>
        </p:txBody>
      </p:sp>
      <p:sp>
        <p:nvSpPr>
          <p:cNvPr id="650269" name="Text Box 29"/>
          <p:cNvSpPr txBox="1">
            <a:spLocks noChangeArrowheads="1"/>
          </p:cNvSpPr>
          <p:nvPr/>
        </p:nvSpPr>
        <p:spPr bwMode="auto">
          <a:xfrm>
            <a:off x="4648200" y="3733800"/>
            <a:ext cx="4076700" cy="385763"/>
          </a:xfrm>
          <a:prstGeom prst="rect">
            <a:avLst/>
          </a:prstGeom>
          <a:noFill/>
          <a:ln w="19050">
            <a:solidFill>
              <a:srgbClr val="339966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1800">
                <a:ea typeface="ＭＳ Ｐゴシック" charset="-128"/>
              </a:rPr>
              <a:t>No. of true groundings of formula </a:t>
            </a:r>
            <a:r>
              <a:rPr lang="en-US" altLang="ja-JP" sz="1800" i="1">
                <a:ea typeface="ＭＳ Ｐゴシック" charset="-128"/>
              </a:rPr>
              <a:t>i </a:t>
            </a:r>
            <a:r>
              <a:rPr lang="en-US" altLang="ja-JP" sz="1800">
                <a:ea typeface="ＭＳ Ｐゴシック" charset="-128"/>
              </a:rPr>
              <a:t>in </a:t>
            </a:r>
            <a:r>
              <a:rPr lang="en-US" altLang="ja-JP" sz="1800" i="1">
                <a:ea typeface="ＭＳ Ｐゴシック" charset="-128"/>
              </a:rPr>
              <a:t>x</a:t>
            </a:r>
            <a:endParaRPr lang="en-US" altLang="ja-JP" sz="1800">
              <a:ea typeface="ＭＳ Ｐゴシック" charset="-128"/>
            </a:endParaRPr>
          </a:p>
        </p:txBody>
      </p:sp>
      <p:sp>
        <p:nvSpPr>
          <p:cNvPr id="650270" name="Line 30"/>
          <p:cNvSpPr>
            <a:spLocks noChangeShapeType="1"/>
          </p:cNvSpPr>
          <p:nvPr/>
        </p:nvSpPr>
        <p:spPr bwMode="auto">
          <a:xfrm flipV="1">
            <a:off x="4191000" y="3276600"/>
            <a:ext cx="533400" cy="4572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650271" name="Line 31"/>
          <p:cNvSpPr>
            <a:spLocks noChangeShapeType="1"/>
          </p:cNvSpPr>
          <p:nvPr/>
        </p:nvSpPr>
        <p:spPr bwMode="auto">
          <a:xfrm flipH="1" flipV="1">
            <a:off x="5181600" y="3262313"/>
            <a:ext cx="152400" cy="471487"/>
          </a:xfrm>
          <a:prstGeom prst="line">
            <a:avLst/>
          </a:prstGeom>
          <a:noFill/>
          <a:ln w="19050">
            <a:solidFill>
              <a:srgbClr val="3399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ja-JP" altLang="en-US"/>
          </a:p>
        </p:txBody>
      </p:sp>
      <p:graphicFrame>
        <p:nvGraphicFramePr>
          <p:cNvPr id="650265" name="Object 25"/>
          <p:cNvGraphicFramePr>
            <a:graphicFrameLocks noChangeAspect="1"/>
          </p:cNvGraphicFramePr>
          <p:nvPr/>
        </p:nvGraphicFramePr>
        <p:xfrm>
          <a:off x="2057400" y="2438400"/>
          <a:ext cx="3916363" cy="1092200"/>
        </p:xfrm>
        <a:graphic>
          <a:graphicData uri="http://schemas.openxmlformats.org/presentationml/2006/ole">
            <p:oleObj spid="_x0000_s12290" name="Equation" r:id="rId4" imgW="163800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7231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Quasi Logical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5083208"/>
          </a:xfrm>
        </p:spPr>
        <p:txBody>
          <a:bodyPr/>
          <a:lstStyle/>
          <a:p>
            <a:r>
              <a:rPr lang="en-US" dirty="0" smtClean="0"/>
              <a:t>Replace each node in the dependency tree by a unary atom with predicate being the </a:t>
            </a:r>
            <a:r>
              <a:rPr lang="en-US" b="1" dirty="0" err="1" smtClean="0"/>
              <a:t>lemma+POS</a:t>
            </a:r>
            <a:r>
              <a:rPr lang="en-US" dirty="0" smtClean="0"/>
              <a:t>, and each edge by a binary atom with predicate being the </a:t>
            </a:r>
            <a:r>
              <a:rPr lang="en-US" b="1" dirty="0" smtClean="0"/>
              <a:t>dependency label</a:t>
            </a:r>
            <a:r>
              <a:rPr lang="en-US" dirty="0" smtClean="0"/>
              <a:t>.</a:t>
            </a:r>
          </a:p>
          <a:p>
            <a:r>
              <a:rPr lang="en-US" i="1" dirty="0" smtClean="0"/>
              <a:t>Utah borders Idaho.</a:t>
            </a:r>
          </a:p>
          <a:p>
            <a:r>
              <a:rPr lang="en-US" dirty="0" smtClean="0"/>
              <a:t>borders(n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  <a:r>
              <a:rPr lang="en-US" dirty="0" smtClean="0">
                <a:sym typeface="Symbol"/>
              </a:rPr>
              <a:t>Utah(n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) Idaho(n</a:t>
            </a:r>
            <a:r>
              <a:rPr lang="en-US" baseline="-25000" dirty="0" smtClean="0">
                <a:sym typeface="Symbol"/>
              </a:rPr>
              <a:t>3</a:t>
            </a:r>
            <a:r>
              <a:rPr lang="en-US" dirty="0" smtClean="0">
                <a:sym typeface="Symbol"/>
              </a:rPr>
              <a:t>) </a:t>
            </a:r>
            <a:r>
              <a:rPr lang="en-US" dirty="0" err="1" smtClean="0">
                <a:sym typeface="Symbol"/>
              </a:rPr>
              <a:t>nsubj</a:t>
            </a:r>
            <a:r>
              <a:rPr lang="en-US" dirty="0" smtClean="0">
                <a:sym typeface="Symbol"/>
              </a:rPr>
              <a:t>(n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,n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) </a:t>
            </a:r>
            <a:r>
              <a:rPr lang="en-US" dirty="0" err="1" smtClean="0">
                <a:sym typeface="Symbol"/>
              </a:rPr>
              <a:t>dobj</a:t>
            </a:r>
            <a:r>
              <a:rPr lang="en-US" dirty="0" smtClean="0">
                <a:sym typeface="Symbol"/>
              </a:rPr>
              <a:t>(n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,n</a:t>
            </a:r>
            <a:r>
              <a:rPr lang="en-US" baseline="-25000" dirty="0" smtClean="0">
                <a:sym typeface="Symbol"/>
              </a:rPr>
              <a:t>3</a:t>
            </a:r>
            <a:r>
              <a:rPr lang="en-US" dirty="0" smtClean="0">
                <a:sym typeface="Symbol"/>
              </a:rPr>
              <a:t>)</a:t>
            </a:r>
          </a:p>
          <a:p>
            <a:r>
              <a:rPr lang="en-US" dirty="0" err="1" smtClean="0">
                <a:sym typeface="Symbol"/>
              </a:rPr>
              <a:t>Skolem</a:t>
            </a:r>
            <a:r>
              <a:rPr lang="en-US" dirty="0" smtClean="0">
                <a:sym typeface="Symbol"/>
              </a:rPr>
              <a:t> constants are used to remove quantifiers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6096000"/>
            <a:ext cx="1143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Utah</a:t>
            </a:r>
          </a:p>
          <a:p>
            <a:pPr algn="ctr"/>
            <a:r>
              <a:rPr lang="en-US" dirty="0" smtClean="0"/>
              <a:t>(NOUN)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67000" y="6096000"/>
            <a:ext cx="1219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borders</a:t>
            </a:r>
          </a:p>
          <a:p>
            <a:pPr algn="ctr"/>
            <a:r>
              <a:rPr lang="en-US" dirty="0" smtClean="0"/>
              <a:t>(VERB)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00600" y="6096000"/>
            <a:ext cx="1447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Idaho</a:t>
            </a:r>
          </a:p>
          <a:p>
            <a:pPr algn="ctr"/>
            <a:r>
              <a:rPr lang="en-US" dirty="0" smtClean="0"/>
              <a:t>(NOUN)</a:t>
            </a:r>
            <a:endParaRPr lang="en-US" dirty="0"/>
          </a:p>
        </p:txBody>
      </p:sp>
      <p:sp>
        <p:nvSpPr>
          <p:cNvPr id="8" name="Left Arrow 7"/>
          <p:cNvSpPr/>
          <p:nvPr/>
        </p:nvSpPr>
        <p:spPr>
          <a:xfrm>
            <a:off x="1676400" y="6400800"/>
            <a:ext cx="9906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subj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3962400" y="6400800"/>
            <a:ext cx="762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dobj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For each </a:t>
            </a:r>
            <a:r>
              <a:rPr lang="en-US" dirty="0" err="1" smtClean="0"/>
              <a:t>subformula</a:t>
            </a:r>
            <a:r>
              <a:rPr lang="en-US" dirty="0" smtClean="0"/>
              <a:t> F of a QLF, corresponding lambda form is derived by replacing every </a:t>
            </a:r>
            <a:r>
              <a:rPr lang="en-US" dirty="0" err="1" smtClean="0"/>
              <a:t>skolem</a:t>
            </a:r>
            <a:r>
              <a:rPr lang="en-US" dirty="0" smtClean="0"/>
              <a:t> constant n that does not appear in any unary atom in F.</a:t>
            </a:r>
          </a:p>
          <a:p>
            <a:r>
              <a:rPr lang="en-US" dirty="0" smtClean="0"/>
              <a:t>borders(n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  <a:r>
              <a:rPr lang="en-US" dirty="0" smtClean="0">
                <a:sym typeface="Symbol"/>
              </a:rPr>
              <a:t> </a:t>
            </a:r>
            <a:r>
              <a:rPr lang="en-US" dirty="0" err="1" smtClean="0">
                <a:sym typeface="Symbol"/>
              </a:rPr>
              <a:t>nsubj</a:t>
            </a:r>
            <a:r>
              <a:rPr lang="en-US" dirty="0" smtClean="0">
                <a:sym typeface="Symbol"/>
              </a:rPr>
              <a:t>(n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,n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) </a:t>
            </a:r>
            <a:r>
              <a:rPr lang="en-US" dirty="0" err="1" smtClean="0">
                <a:sym typeface="Symbol"/>
              </a:rPr>
              <a:t>dobj</a:t>
            </a:r>
            <a:r>
              <a:rPr lang="en-US" dirty="0" smtClean="0">
                <a:sym typeface="Symbol"/>
              </a:rPr>
              <a:t>(n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,n</a:t>
            </a:r>
            <a:r>
              <a:rPr lang="en-US" baseline="-25000" dirty="0" smtClean="0">
                <a:sym typeface="Symbol"/>
              </a:rPr>
              <a:t>3</a:t>
            </a:r>
            <a:r>
              <a:rPr lang="en-US" dirty="0" smtClean="0">
                <a:sym typeface="Symbol"/>
              </a:rPr>
              <a:t>)</a:t>
            </a:r>
          </a:p>
          <a:p>
            <a:r>
              <a:rPr lang="el-GR" dirty="0" smtClean="0">
                <a:latin typeface="Times New Roman"/>
                <a:cs typeface="Times New Roman"/>
                <a:sym typeface="Symbol"/>
              </a:rPr>
              <a:t>λ</a:t>
            </a:r>
            <a:r>
              <a:rPr lang="en-US" dirty="0" smtClean="0">
                <a:latin typeface="Times New Roman"/>
                <a:cs typeface="Times New Roman"/>
                <a:sym typeface="Symbol"/>
              </a:rPr>
              <a:t>x</a:t>
            </a:r>
            <a:r>
              <a:rPr lang="en-US" baseline="-25000" dirty="0" smtClean="0">
                <a:latin typeface="Times New Roman"/>
                <a:cs typeface="Times New Roman"/>
                <a:sym typeface="Symbol"/>
              </a:rPr>
              <a:t>2</a:t>
            </a:r>
            <a:r>
              <a:rPr lang="el-GR" dirty="0" smtClean="0">
                <a:latin typeface="Times New Roman"/>
                <a:cs typeface="Times New Roman"/>
                <a:sym typeface="Symbol"/>
              </a:rPr>
              <a:t>λ</a:t>
            </a:r>
            <a:r>
              <a:rPr lang="en-US" dirty="0" smtClean="0">
                <a:latin typeface="Times New Roman"/>
                <a:cs typeface="Times New Roman"/>
                <a:sym typeface="Symbol"/>
              </a:rPr>
              <a:t>x</a:t>
            </a:r>
            <a:r>
              <a:rPr lang="en-US" baseline="-25000" dirty="0" smtClean="0">
                <a:latin typeface="Times New Roman"/>
                <a:cs typeface="Times New Roman"/>
                <a:sym typeface="Symbol"/>
              </a:rPr>
              <a:t>3</a:t>
            </a:r>
            <a:r>
              <a:rPr lang="en-US" dirty="0" smtClean="0">
                <a:latin typeface="Times New Roman"/>
                <a:cs typeface="Times New Roman"/>
                <a:sym typeface="Symbol"/>
              </a:rPr>
              <a:t>.borders(n</a:t>
            </a:r>
            <a:r>
              <a:rPr lang="en-US" baseline="-25000" dirty="0" smtClean="0">
                <a:latin typeface="Times New Roman"/>
                <a:cs typeface="Times New Roman"/>
                <a:sym typeface="Symbol"/>
              </a:rPr>
              <a:t>1</a:t>
            </a:r>
            <a:r>
              <a:rPr lang="en-US" dirty="0" smtClean="0">
                <a:latin typeface="Times New Roman"/>
                <a:cs typeface="Times New Roman"/>
                <a:sym typeface="Symbol"/>
              </a:rPr>
              <a:t>)</a:t>
            </a:r>
            <a:r>
              <a:rPr lang="en-US" dirty="0" smtClean="0">
                <a:sym typeface="Symbol"/>
              </a:rPr>
              <a:t> </a:t>
            </a:r>
            <a:r>
              <a:rPr lang="en-US" dirty="0" err="1" smtClean="0">
                <a:sym typeface="Symbol"/>
              </a:rPr>
              <a:t>nsubj</a:t>
            </a:r>
            <a:r>
              <a:rPr lang="en-US" dirty="0" smtClean="0">
                <a:sym typeface="Symbol"/>
              </a:rPr>
              <a:t>(n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,x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) </a:t>
            </a:r>
            <a:r>
              <a:rPr lang="en-US" dirty="0" err="1" smtClean="0">
                <a:sym typeface="Symbol"/>
              </a:rPr>
              <a:t>dobj</a:t>
            </a:r>
            <a:r>
              <a:rPr lang="en-US" dirty="0" smtClean="0">
                <a:sym typeface="Symbol"/>
              </a:rPr>
              <a:t>(n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,x</a:t>
            </a:r>
            <a:r>
              <a:rPr lang="en-US" baseline="-25000" dirty="0" smtClean="0">
                <a:sym typeface="Symbol"/>
              </a:rPr>
              <a:t>3</a:t>
            </a:r>
            <a:r>
              <a:rPr lang="en-US" dirty="0" smtClean="0">
                <a:sym typeface="Symbol"/>
              </a:rPr>
              <a:t>)</a:t>
            </a:r>
          </a:p>
          <a:p>
            <a:r>
              <a:rPr lang="en-US" dirty="0" smtClean="0">
                <a:sym typeface="Symbol"/>
              </a:rPr>
              <a:t>lambda form cluster</a:t>
            </a:r>
          </a:p>
          <a:p>
            <a:pPr lvl="1"/>
            <a:r>
              <a:rPr lang="en-US" dirty="0" smtClean="0">
                <a:sym typeface="Symbol"/>
              </a:rPr>
              <a:t>A set of semantically interchangeable lambda forms</a:t>
            </a:r>
          </a:p>
          <a:p>
            <a:r>
              <a:rPr lang="en-US" dirty="0" smtClean="0">
                <a:sym typeface="Symbol"/>
              </a:rPr>
              <a:t>core form</a:t>
            </a:r>
          </a:p>
          <a:p>
            <a:pPr lvl="1"/>
            <a:r>
              <a:rPr lang="en-US" sz="2200" dirty="0" smtClean="0">
                <a:sym typeface="Symbol"/>
              </a:rPr>
              <a:t>does not contain any lambda variable. </a:t>
            </a:r>
            <a:r>
              <a:rPr lang="en-US" sz="2200" dirty="0" smtClean="0"/>
              <a:t>borders(n</a:t>
            </a:r>
            <a:r>
              <a:rPr lang="en-US" sz="2200" baseline="-25000" dirty="0" smtClean="0"/>
              <a:t>1</a:t>
            </a:r>
            <a:r>
              <a:rPr lang="en-US" sz="2200" dirty="0" smtClean="0"/>
              <a:t>)</a:t>
            </a:r>
          </a:p>
          <a:p>
            <a:r>
              <a:rPr lang="en-US" dirty="0" smtClean="0"/>
              <a:t>argument forms</a:t>
            </a:r>
          </a:p>
          <a:p>
            <a:pPr lvl="1"/>
            <a:r>
              <a:rPr lang="en-US" dirty="0" smtClean="0"/>
              <a:t>contain a single lambda variable. </a:t>
            </a:r>
            <a:r>
              <a:rPr lang="el-GR" dirty="0" smtClean="0">
                <a:latin typeface="Times New Roman"/>
                <a:cs typeface="Times New Roman"/>
                <a:sym typeface="Symbol"/>
              </a:rPr>
              <a:t>λ</a:t>
            </a:r>
            <a:r>
              <a:rPr lang="en-US" dirty="0" smtClean="0">
                <a:latin typeface="Times New Roman"/>
                <a:cs typeface="Times New Roman"/>
                <a:sym typeface="Symbol"/>
              </a:rPr>
              <a:t>x</a:t>
            </a:r>
            <a:r>
              <a:rPr lang="en-US" baseline="-25000" dirty="0" smtClean="0">
                <a:latin typeface="Times New Roman"/>
                <a:cs typeface="Times New Roman"/>
                <a:sym typeface="Symbol"/>
              </a:rPr>
              <a:t>2</a:t>
            </a:r>
            <a:r>
              <a:rPr lang="en-US" dirty="0" smtClean="0">
                <a:latin typeface="Times New Roman"/>
                <a:cs typeface="Times New Roman"/>
                <a:sym typeface="Symbol"/>
              </a:rPr>
              <a:t>.</a:t>
            </a:r>
            <a:r>
              <a:rPr lang="en-US" dirty="0" smtClean="0">
                <a:sym typeface="Symbol"/>
              </a:rPr>
              <a:t>nsubj(n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,x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) 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Parsing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09600" y="1524000"/>
            <a:ext cx="1371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Sentence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2057400" y="1676400"/>
            <a:ext cx="1981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dependency</a:t>
            </a:r>
          </a:p>
          <a:p>
            <a:pPr algn="ctr"/>
            <a:r>
              <a:rPr lang="en-US" dirty="0" smtClean="0"/>
              <a:t>parsing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038600" y="1524000"/>
            <a:ext cx="1295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Parse </a:t>
            </a:r>
          </a:p>
          <a:p>
            <a:pPr algn="ctr"/>
            <a:r>
              <a:rPr lang="en-US" dirty="0" smtClean="0"/>
              <a:t>Tree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5410200" y="1752600"/>
            <a:ext cx="990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400800" y="1447800"/>
            <a:ext cx="1295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QLF (Q)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800600" y="3124200"/>
            <a:ext cx="762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638800" y="3124200"/>
            <a:ext cx="762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8153400" y="3124200"/>
            <a:ext cx="762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</a:t>
            </a:r>
            <a:r>
              <a:rPr lang="en-US" baseline="-25000" dirty="0" err="1"/>
              <a:t>n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477000" y="3124200"/>
            <a:ext cx="762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r>
              <a:rPr lang="en-US" baseline="-25000" dirty="0" smtClean="0"/>
              <a:t>3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7315200" y="3124200"/>
            <a:ext cx="762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4" name="Down Arrow 13"/>
          <p:cNvSpPr/>
          <p:nvPr/>
        </p:nvSpPr>
        <p:spPr>
          <a:xfrm>
            <a:off x="6705600" y="2209800"/>
            <a:ext cx="6096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800600" y="4343400"/>
            <a:ext cx="762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5638800" y="4343400"/>
            <a:ext cx="762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8153400" y="4343400"/>
            <a:ext cx="762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</a:t>
            </a:r>
            <a:r>
              <a:rPr lang="en-US" baseline="-25000" dirty="0" err="1" smtClean="0"/>
              <a:t>n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6477000" y="4343400"/>
            <a:ext cx="762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r>
              <a:rPr lang="en-US" baseline="-25000" dirty="0" smtClean="0"/>
              <a:t>3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7315200" y="4343400"/>
            <a:ext cx="762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0" name="Down Arrow 19"/>
          <p:cNvSpPr/>
          <p:nvPr/>
        </p:nvSpPr>
        <p:spPr>
          <a:xfrm>
            <a:off x="5105400" y="3657600"/>
            <a:ext cx="2286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5943600" y="3657600"/>
            <a:ext cx="2286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>
            <a:off x="6781800" y="3657600"/>
            <a:ext cx="2286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7543800" y="3657600"/>
            <a:ext cx="2286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8382000" y="3657600"/>
            <a:ext cx="2286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143000" y="2895600"/>
            <a:ext cx="250100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Further identify</a:t>
            </a:r>
          </a:p>
          <a:p>
            <a:r>
              <a:rPr lang="en-US" dirty="0" smtClean="0"/>
              <a:t>The core form and</a:t>
            </a:r>
          </a:p>
          <a:p>
            <a:r>
              <a:rPr lang="en-US" dirty="0" smtClean="0"/>
              <a:t>Argument forms.</a:t>
            </a:r>
          </a:p>
          <a:p>
            <a:r>
              <a:rPr lang="en-US" dirty="0" smtClean="0"/>
              <a:t>Each argument form</a:t>
            </a:r>
          </a:p>
          <a:p>
            <a:r>
              <a:rPr lang="en-US" dirty="0" smtClean="0"/>
              <a:t>Is assigned to an</a:t>
            </a:r>
          </a:p>
          <a:p>
            <a:r>
              <a:rPr lang="en-US" dirty="0" smtClean="0"/>
              <a:t>Argument type in c</a:t>
            </a:r>
          </a:p>
          <a:p>
            <a:r>
              <a:rPr lang="en-US" dirty="0" smtClean="0"/>
              <a:t>P(L|Q)</a:t>
            </a:r>
            <a:endParaRPr lang="en-US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5143500"/>
            <a:ext cx="46482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3. A Novel Discourse Parser Based on Support Vector Machine Classification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Problem: Given a text, annotate discourse according to Rhetorical Structure Theory (RST)</a:t>
            </a:r>
          </a:p>
          <a:p>
            <a:r>
              <a:rPr lang="en-US" dirty="0" smtClean="0"/>
              <a:t>Two-step approach</a:t>
            </a:r>
          </a:p>
          <a:p>
            <a:pPr lvl="1"/>
            <a:r>
              <a:rPr lang="en-US" dirty="0" smtClean="0"/>
              <a:t>Given a text, segment into elementary discourse units (EDUs).</a:t>
            </a:r>
          </a:p>
          <a:p>
            <a:pPr lvl="1"/>
            <a:r>
              <a:rPr lang="en-US" dirty="0" smtClean="0"/>
              <a:t>Generate an RST tree (edges=RST relations, nodes=</a:t>
            </a:r>
            <a:r>
              <a:rPr lang="en-US" dirty="0" err="1" smtClean="0"/>
              <a:t>edus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60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295400"/>
            <a:ext cx="473392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04800" y="4572000"/>
            <a:ext cx="862768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The paper focuses only on the second (RST tree building) step, and use</a:t>
            </a:r>
          </a:p>
          <a:p>
            <a:r>
              <a:rPr lang="en-US" dirty="0" smtClean="0"/>
              <a:t>existing methods (SPADE) to segment a given text into </a:t>
            </a:r>
            <a:r>
              <a:rPr lang="en-US" dirty="0" err="1" smtClean="0"/>
              <a:t>edus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Current state-of-the-art F scores: segmentation  90.2%, parsing 70.1%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 reduced set of 18 relations used (original 75 relations are partitioned into </a:t>
            </a:r>
            <a:br>
              <a:rPr lang="en-US" dirty="0" smtClean="0"/>
            </a:br>
            <a:r>
              <a:rPr lang="en-US" dirty="0" smtClean="0"/>
              <a:t>18 classes according to discourse similarity)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n-</a:t>
            </a:r>
            <a:r>
              <a:rPr lang="en-US" dirty="0" err="1" smtClean="0"/>
              <a:t>ary</a:t>
            </a:r>
            <a:r>
              <a:rPr lang="en-US" dirty="0" smtClean="0"/>
              <a:t> relations are converted to nested binary relations. The Principle of </a:t>
            </a:r>
            <a:br>
              <a:rPr lang="en-US" dirty="0" smtClean="0"/>
            </a:br>
            <a:r>
              <a:rPr lang="en-US" dirty="0" err="1" smtClean="0"/>
              <a:t>Sequentiality</a:t>
            </a:r>
            <a:r>
              <a:rPr lang="en-US" dirty="0" smtClean="0"/>
              <a:t> is used to reduce the number of relations during tree building.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Workflow</a:t>
            </a:r>
            <a:endParaRPr lang="en-US" dirty="0"/>
          </a:p>
        </p:txBody>
      </p:sp>
      <p:pic>
        <p:nvPicPr>
          <p:cNvPr id="471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219200"/>
            <a:ext cx="4624899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classifiers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S: Binary </a:t>
            </a:r>
            <a:r>
              <a:rPr lang="en-US" dirty="0" err="1" smtClean="0"/>
              <a:t>Classifer</a:t>
            </a:r>
            <a:endParaRPr lang="en-US" dirty="0" smtClean="0"/>
          </a:p>
          <a:p>
            <a:pPr lvl="1"/>
            <a:r>
              <a:rPr lang="en-US" dirty="0" smtClean="0"/>
              <a:t>Given to </a:t>
            </a:r>
            <a:r>
              <a:rPr lang="en-US" dirty="0" err="1" smtClean="0"/>
              <a:t>edus</a:t>
            </a:r>
            <a:r>
              <a:rPr lang="en-US" dirty="0" smtClean="0"/>
              <a:t> whether there exist an RST relation between those </a:t>
            </a:r>
            <a:r>
              <a:rPr lang="en-US" dirty="0" err="1" smtClean="0"/>
              <a:t>edus</a:t>
            </a:r>
            <a:r>
              <a:rPr lang="en-US" dirty="0" smtClean="0"/>
              <a:t>.</a:t>
            </a:r>
          </a:p>
          <a:p>
            <a:r>
              <a:rPr lang="en-US" dirty="0" smtClean="0"/>
              <a:t>L: Multiclass Classifier</a:t>
            </a:r>
          </a:p>
          <a:p>
            <a:pPr lvl="1"/>
            <a:r>
              <a:rPr lang="en-US" dirty="0" smtClean="0"/>
              <a:t>Given two </a:t>
            </a:r>
            <a:r>
              <a:rPr lang="en-US" dirty="0" err="1" smtClean="0"/>
              <a:t>edus</a:t>
            </a:r>
            <a:r>
              <a:rPr lang="en-US" dirty="0" smtClean="0"/>
              <a:t> between which there exist some RST relation (S=True), what is it?</a:t>
            </a:r>
          </a:p>
          <a:p>
            <a:pPr lvl="1"/>
            <a:r>
              <a:rPr lang="en-US" smtClean="0"/>
              <a:t>41 classes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Textual Organization</a:t>
            </a:r>
          </a:p>
          <a:p>
            <a:pPr lvl="1"/>
            <a:r>
              <a:rPr lang="en-US" dirty="0" smtClean="0"/>
              <a:t>Belongs to the same sentence, same paragraph, no. of sentence boundaries, no. of paragraph boundaries</a:t>
            </a:r>
          </a:p>
          <a:p>
            <a:r>
              <a:rPr lang="en-US" dirty="0" smtClean="0"/>
              <a:t>Lexical clues (cue words), punctuation</a:t>
            </a:r>
          </a:p>
          <a:p>
            <a:r>
              <a:rPr lang="en-US" dirty="0" smtClean="0"/>
              <a:t>POS tags</a:t>
            </a:r>
          </a:p>
          <a:p>
            <a:r>
              <a:rPr lang="en-US" dirty="0" smtClean="0"/>
              <a:t>Dominance sets (useful in identifying inter-sentential attribution relation)</a:t>
            </a:r>
          </a:p>
          <a:p>
            <a:pPr lvl="1"/>
            <a:r>
              <a:rPr lang="en-US" dirty="0" smtClean="0"/>
              <a:t>Attribution = reported speech. ~said that~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Dominance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90600"/>
            <a:ext cx="8839200" cy="4530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-752475"/>
            <a:ext cx="5095875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Suntec</a:t>
            </a:r>
            <a:r>
              <a:rPr lang="en-US" dirty="0" smtClean="0"/>
              <a:t>  - Singapore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447800"/>
            <a:ext cx="6934200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S: blank tree structure</a:t>
            </a:r>
          </a:p>
          <a:p>
            <a:r>
              <a:rPr lang="en-US" dirty="0" smtClean="0"/>
              <a:t>N: tree structure with </a:t>
            </a:r>
            <a:r>
              <a:rPr lang="en-US" dirty="0" err="1" smtClean="0"/>
              <a:t>nuclearity</a:t>
            </a:r>
            <a:endParaRPr lang="en-US" dirty="0" smtClean="0"/>
          </a:p>
          <a:p>
            <a:r>
              <a:rPr lang="en-US" dirty="0" smtClean="0"/>
              <a:t>R: tree structure with </a:t>
            </a:r>
            <a:r>
              <a:rPr lang="en-US" dirty="0" err="1" smtClean="0"/>
              <a:t>nuclearity</a:t>
            </a:r>
            <a:r>
              <a:rPr lang="en-US" dirty="0" smtClean="0"/>
              <a:t> and relations</a:t>
            </a:r>
            <a:endParaRPr lang="en-US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3562350"/>
            <a:ext cx="5114925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4. Automatic set instance extraction using the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Problem: Given a semantic class (e.g. fruits) and some seeds (e.g. apple, orange), iterate all instances of the class.</a:t>
            </a:r>
          </a:p>
          <a:p>
            <a:endParaRPr lang="en-US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895600"/>
            <a:ext cx="5391150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AISA: Automatic Set Instance Acquirer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proposed method has 3 components</a:t>
            </a:r>
          </a:p>
          <a:p>
            <a:pPr marL="1051560" lvl="1" indent="-514350">
              <a:buFont typeface="+mj-lt"/>
              <a:buAutoNum type="arabicPeriod"/>
            </a:pPr>
            <a:r>
              <a:rPr lang="en-US" dirty="0" smtClean="0"/>
              <a:t>Noisy instance provider</a:t>
            </a:r>
          </a:p>
          <a:p>
            <a:pPr marL="1051560" lvl="1" indent="-514350">
              <a:buFont typeface="+mj-lt"/>
              <a:buAutoNum type="arabicPeriod"/>
            </a:pPr>
            <a:r>
              <a:rPr lang="en-US" dirty="0" smtClean="0"/>
              <a:t>Noisy instance expander</a:t>
            </a:r>
          </a:p>
          <a:p>
            <a:pPr marL="1051560" lvl="1" indent="-514350">
              <a:buFont typeface="+mj-lt"/>
              <a:buAutoNum type="arabicPeriod"/>
            </a:pPr>
            <a:r>
              <a:rPr lang="en-US" dirty="0" err="1" smtClean="0"/>
              <a:t>Bootstrapper</a:t>
            </a:r>
            <a:endParaRPr lang="en-US" dirty="0" smtClean="0"/>
          </a:p>
          <a:p>
            <a:pPr marL="676656" indent="-514350">
              <a:buFont typeface="+mj-lt"/>
              <a:buAutoNum type="arabicPeriod"/>
            </a:pPr>
            <a:r>
              <a:rPr lang="en-US" dirty="0" smtClean="0"/>
              <a:t>Noisy instance provider</a:t>
            </a:r>
          </a:p>
          <a:p>
            <a:pPr marL="1051560" lvl="1" indent="-514350"/>
            <a:r>
              <a:rPr lang="en-US" dirty="0" smtClean="0"/>
              <a:t>Use Heart patterns (hyponym patterns) with the given class name to find some </a:t>
            </a:r>
            <a:r>
              <a:rPr lang="en-US" i="1" dirty="0" smtClean="0"/>
              <a:t>noisy</a:t>
            </a:r>
            <a:r>
              <a:rPr lang="en-US" dirty="0" smtClean="0"/>
              <a:t> instances (seeds)</a:t>
            </a:r>
          </a:p>
          <a:p>
            <a:pPr marL="1051560" lvl="1" indent="-514350"/>
            <a:r>
              <a:rPr lang="en-US" dirty="0" smtClean="0"/>
              <a:t>Lexical patterns only, no POS or parsing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Noisy instance provider</a:t>
            </a:r>
            <a:endParaRPr lang="en-US" dirty="0"/>
          </a:p>
        </p:txBody>
      </p:sp>
      <p:pic>
        <p:nvPicPr>
          <p:cNvPr id="460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990600"/>
            <a:ext cx="5448300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2400" y="5486400"/>
            <a:ext cx="853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 Google and Yahoo! using those queries and download snippets. Further split  each snippet into excerpts. Chunk the excerpts (beginning, end of an excerpts, punctuation)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(seed) ranking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Rank the initial seeds using their frequency in snippets, excerpts and chunks.</a:t>
            </a:r>
          </a:p>
          <a:p>
            <a:r>
              <a:rPr lang="en-US" dirty="0" smtClean="0"/>
              <a:t>Higher the frequency, the better</a:t>
            </a:r>
          </a:p>
          <a:p>
            <a:r>
              <a:rPr lang="en-US" dirty="0" smtClean="0"/>
              <a:t>Shorter the chunk the better</a:t>
            </a:r>
            <a:endParaRPr lang="en-US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3810000"/>
            <a:ext cx="51054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4800600"/>
            <a:ext cx="362902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Noisy instance expander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SEAL (Set Expander for Any Language) Previous work by the authors.</a:t>
            </a:r>
          </a:p>
          <a:p>
            <a:r>
              <a:rPr lang="en-US" dirty="0" smtClean="0"/>
              <a:t>Download web pages for the concatenated query of all seeds</a:t>
            </a:r>
          </a:p>
          <a:p>
            <a:r>
              <a:rPr lang="en-US" dirty="0" smtClean="0"/>
              <a:t>Create page specific wrappers</a:t>
            </a:r>
          </a:p>
          <a:p>
            <a:pPr lvl="1"/>
            <a:r>
              <a:rPr lang="en-US" dirty="0" smtClean="0"/>
              <a:t>Maximally long left and right contexts of instances in the page (2 chars)</a:t>
            </a:r>
          </a:p>
          <a:p>
            <a:pPr lvl="1"/>
            <a:r>
              <a:rPr lang="en-US" dirty="0" smtClean="0"/>
              <a:t>~</a:t>
            </a:r>
            <a:r>
              <a:rPr lang="ja-JP" altLang="en-US" smtClean="0"/>
              <a:t>社長</a:t>
            </a:r>
            <a:r>
              <a:rPr lang="en-US" altLang="ja-JP" dirty="0" smtClean="0"/>
              <a:t>&lt;I&gt;</a:t>
            </a:r>
            <a:r>
              <a:rPr lang="ja-JP" altLang="en-US" smtClean="0"/>
              <a:t>様～　「楽天社長</a:t>
            </a:r>
            <a:r>
              <a:rPr lang="ja-JP" altLang="en-US" b="1" smtClean="0"/>
              <a:t>三木谷様」</a:t>
            </a:r>
            <a:endParaRPr lang="en-US" altLang="ja-JP" b="1" dirty="0" smtClean="0"/>
          </a:p>
          <a:p>
            <a:r>
              <a:rPr lang="en-US" altLang="ja-JP" dirty="0" smtClean="0"/>
              <a:t>Use those wrappers to extract more candidates from the </a:t>
            </a:r>
            <a:r>
              <a:rPr lang="en-US" altLang="ja-JP" i="1" dirty="0" smtClean="0"/>
              <a:t>same page</a:t>
            </a:r>
            <a:r>
              <a:rPr lang="en-US" altLang="ja-JP" dirty="0" smtClean="0"/>
              <a:t>.</a:t>
            </a:r>
          </a:p>
          <a:p>
            <a:r>
              <a:rPr lang="en-US" altLang="ja-JP" dirty="0" smtClean="0"/>
              <a:t>Rank the candidates using </a:t>
            </a:r>
            <a:r>
              <a:rPr lang="en-US" altLang="ja-JP" dirty="0" err="1" smtClean="0"/>
              <a:t>PageRank</a:t>
            </a:r>
            <a:endParaRPr lang="ja-JP" altLang="en-US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Candidate Ranking in SEAL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5486400"/>
          </a:xfrm>
        </p:spPr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Start with initial seeds.</a:t>
            </a:r>
          </a:p>
          <a:p>
            <a:r>
              <a:rPr lang="en-US" dirty="0" smtClean="0"/>
              <a:t>Perform a random walk on the graph.</a:t>
            </a:r>
          </a:p>
          <a:p>
            <a:r>
              <a:rPr lang="en-US" dirty="0" smtClean="0"/>
              <a:t>Select instances with score greater than k (set to 0.4 using a development dataset)</a:t>
            </a:r>
          </a:p>
          <a:p>
            <a:r>
              <a:rPr lang="en-US" dirty="0" smtClean="0"/>
              <a:t>Use the candidates with score greater than k AND appear in the initial seeds for the next iteration</a:t>
            </a:r>
          </a:p>
          <a:p>
            <a:r>
              <a:rPr lang="en-US" dirty="0" smtClean="0"/>
              <a:t>Stop when candidates at steps </a:t>
            </a:r>
            <a:r>
              <a:rPr lang="en-US" dirty="0" err="1" smtClean="0"/>
              <a:t>i</a:t>
            </a:r>
            <a:r>
              <a:rPr lang="en-US" dirty="0" smtClean="0"/>
              <a:t> and (i-1) are the same.</a:t>
            </a:r>
            <a:endParaRPr lang="en-US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143000"/>
            <a:ext cx="3886200" cy="2909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Bootstrapper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mtClean="0"/>
              <a:t>Use ones </a:t>
            </a:r>
            <a:r>
              <a:rPr lang="en-US" dirty="0" smtClean="0"/>
              <a:t>own output as the input to itself.</a:t>
            </a:r>
          </a:p>
          <a:p>
            <a:r>
              <a:rPr lang="en-US" dirty="0" smtClean="0"/>
              <a:t>For each 3 combinations of instances provided by SEAL, concatenate those three instances and download 25 web pages.</a:t>
            </a:r>
          </a:p>
          <a:p>
            <a:r>
              <a:rPr lang="en-US" dirty="0" smtClean="0"/>
              <a:t>Extract instances from those pages as well.</a:t>
            </a:r>
          </a:p>
          <a:p>
            <a:r>
              <a:rPr lang="en-US" dirty="0" smtClean="0"/>
              <a:t>Stop when all combinations are explored or after 5 iterations.</a:t>
            </a:r>
          </a:p>
          <a:p>
            <a:r>
              <a:rPr lang="en-US" dirty="0" smtClean="0"/>
              <a:t>Aggregate statistics and create a single graph.</a:t>
            </a:r>
          </a:p>
          <a:p>
            <a:r>
              <a:rPr lang="en-US" dirty="0" smtClean="0"/>
              <a:t>Rank the candidates using </a:t>
            </a:r>
            <a:r>
              <a:rPr lang="en-US" dirty="0" err="1" smtClean="0"/>
              <a:t>PageRank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Datasets </a:t>
            </a:r>
            <a:endParaRPr lang="en-US" dirty="0"/>
          </a:p>
        </p:txBody>
      </p:sp>
      <p:pic>
        <p:nvPicPr>
          <p:cNvPr id="491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447800"/>
            <a:ext cx="8229600" cy="296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47800"/>
            <a:ext cx="891540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762000"/>
          </a:xfrm>
        </p:spPr>
        <p:txBody>
          <a:bodyPr/>
          <a:lstStyle/>
          <a:p>
            <a:r>
              <a:rPr lang="en-US" dirty="0" smtClean="0"/>
              <a:t>Interesting Papers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34400" cy="5257800"/>
          </a:xfrm>
        </p:spPr>
        <p:txBody>
          <a:bodyPr>
            <a:normAutofit fontScale="92500"/>
          </a:bodyPr>
          <a:lstStyle/>
          <a:p>
            <a:pPr marL="578358" indent="-514350">
              <a:buFont typeface="+mj-lt"/>
              <a:buAutoNum type="arabicPeriod"/>
            </a:pPr>
            <a:r>
              <a:rPr lang="en-US" dirty="0" smtClean="0"/>
              <a:t>Latent Variable Models of Concept-Attribute Attachment, </a:t>
            </a:r>
            <a:r>
              <a:rPr lang="en-US" i="1" dirty="0" smtClean="0"/>
              <a:t>Joseph </a:t>
            </a:r>
            <a:r>
              <a:rPr lang="en-US" i="1" dirty="0" err="1" smtClean="0"/>
              <a:t>Reisinger</a:t>
            </a:r>
            <a:r>
              <a:rPr lang="en-US" i="1" dirty="0" smtClean="0"/>
              <a:t> &amp; Marius </a:t>
            </a:r>
            <a:r>
              <a:rPr lang="en-US" i="1" dirty="0" err="1" smtClean="0"/>
              <a:t>Pasca</a:t>
            </a:r>
            <a:r>
              <a:rPr lang="en-US" dirty="0" smtClean="0"/>
              <a:t>, Google. (EMNLP)</a:t>
            </a:r>
          </a:p>
          <a:p>
            <a:pPr marL="578358" indent="-514350">
              <a:buFont typeface="+mj-lt"/>
              <a:buAutoNum type="arabicPeriod"/>
            </a:pPr>
            <a:r>
              <a:rPr lang="en-US" dirty="0" smtClean="0"/>
              <a:t>Unsupervised Semantic Parsing, </a:t>
            </a:r>
            <a:r>
              <a:rPr lang="en-US" i="1" dirty="0" err="1" smtClean="0"/>
              <a:t>Hoifung</a:t>
            </a:r>
            <a:r>
              <a:rPr lang="en-US" i="1" dirty="0" smtClean="0"/>
              <a:t> </a:t>
            </a:r>
            <a:r>
              <a:rPr lang="en-US" i="1" dirty="0" err="1" smtClean="0"/>
              <a:t>Poon</a:t>
            </a:r>
            <a:r>
              <a:rPr lang="en-US" i="1" dirty="0" smtClean="0"/>
              <a:t> and Pedro </a:t>
            </a:r>
            <a:r>
              <a:rPr lang="en-US" i="1" dirty="0" err="1" smtClean="0"/>
              <a:t>Domingos</a:t>
            </a:r>
            <a:r>
              <a:rPr lang="en-US" dirty="0" smtClean="0"/>
              <a:t>, University of Washington. (EMNLP Best Paper)</a:t>
            </a:r>
          </a:p>
          <a:p>
            <a:pPr marL="578358" indent="-514350">
              <a:buFont typeface="+mj-lt"/>
              <a:buAutoNum type="arabicPeriod"/>
            </a:pPr>
            <a:r>
              <a:rPr lang="en-US" dirty="0" smtClean="0"/>
              <a:t>A Novel Discourse Parser Based on Support Vector Machine Classification,</a:t>
            </a:r>
            <a:r>
              <a:rPr lang="en-US" dirty="0"/>
              <a:t> </a:t>
            </a:r>
            <a:r>
              <a:rPr lang="en-US" i="1" dirty="0" smtClean="0"/>
              <a:t>David </a:t>
            </a:r>
            <a:r>
              <a:rPr lang="en-US" i="1" dirty="0" err="1" smtClean="0"/>
              <a:t>duVerle</a:t>
            </a:r>
            <a:r>
              <a:rPr lang="en-US" i="1" dirty="0" smtClean="0"/>
              <a:t>, Helmut </a:t>
            </a:r>
            <a:r>
              <a:rPr lang="en-US" i="1" dirty="0" err="1" smtClean="0"/>
              <a:t>Prendinger</a:t>
            </a:r>
            <a:r>
              <a:rPr lang="en-US" dirty="0" smtClean="0"/>
              <a:t>, NII (ACL)</a:t>
            </a:r>
          </a:p>
          <a:p>
            <a:pPr marL="578358" indent="-514350">
              <a:buFont typeface="+mj-lt"/>
              <a:buAutoNum type="arabicPeriod"/>
            </a:pPr>
            <a:r>
              <a:rPr lang="en-US" dirty="0" smtClean="0"/>
              <a:t>Automatic set instance extraction using the web, </a:t>
            </a:r>
            <a:r>
              <a:rPr lang="en-US" i="1" dirty="0" smtClean="0"/>
              <a:t>Wang &amp; Cohen</a:t>
            </a:r>
            <a:r>
              <a:rPr lang="en-US" dirty="0" smtClean="0"/>
              <a:t>, CMU (ACL)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Trends in NLP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Lots of papers on discourse parsing</a:t>
            </a:r>
          </a:p>
          <a:p>
            <a:pPr lvl="1"/>
            <a:r>
              <a:rPr lang="en-US" dirty="0" smtClean="0"/>
              <a:t>Penn Discourse Tree Bank (PDTB) </a:t>
            </a:r>
          </a:p>
          <a:p>
            <a:pPr lvl="1"/>
            <a:r>
              <a:rPr lang="en-US" dirty="0" smtClean="0"/>
              <a:t>Easier than RST </a:t>
            </a:r>
          </a:p>
          <a:p>
            <a:pPr lvl="2"/>
            <a:r>
              <a:rPr lang="en-US" dirty="0" smtClean="0"/>
              <a:t>No trees</a:t>
            </a:r>
          </a:p>
          <a:p>
            <a:pPr lvl="2"/>
            <a:r>
              <a:rPr lang="en-US" dirty="0" smtClean="0"/>
              <a:t>5 relation types (top level)</a:t>
            </a:r>
          </a:p>
          <a:p>
            <a:pPr lvl="2"/>
            <a:r>
              <a:rPr lang="en-US" dirty="0" smtClean="0"/>
              <a:t>3 levels</a:t>
            </a:r>
          </a:p>
          <a:p>
            <a:pPr lvl="1"/>
            <a:r>
              <a:rPr lang="en-US" dirty="0" smtClean="0"/>
              <a:t>Key note speech on Discourse parsing</a:t>
            </a:r>
          </a:p>
          <a:p>
            <a:pPr lvl="2"/>
            <a:r>
              <a:rPr lang="en-US" dirty="0" smtClean="0"/>
              <a:t>Bonnie Webber, University of Edinburgh, UK </a:t>
            </a:r>
          </a:p>
          <a:p>
            <a:r>
              <a:rPr lang="en-US" dirty="0" smtClean="0"/>
              <a:t>Semantic parsing</a:t>
            </a:r>
          </a:p>
          <a:p>
            <a:pPr lvl="1"/>
            <a:r>
              <a:rPr lang="en-US" dirty="0" smtClean="0"/>
              <a:t>Best paper in ACL</a:t>
            </a:r>
          </a:p>
          <a:p>
            <a:r>
              <a:rPr lang="en-US" dirty="0" smtClean="0"/>
              <a:t>Active Learning, Graphical Models</a:t>
            </a:r>
          </a:p>
          <a:p>
            <a:r>
              <a:rPr lang="en-US" dirty="0" smtClean="0"/>
              <a:t>Lots of new datasets, difficulty in comparison</a:t>
            </a:r>
          </a:p>
          <a:p>
            <a:pPr lvl="1"/>
            <a:r>
              <a:rPr lang="en-US" dirty="0" smtClean="0"/>
              <a:t>Improvement due to new features OR novel learning algorithms?</a:t>
            </a:r>
          </a:p>
          <a:p>
            <a:r>
              <a:rPr lang="en-US" dirty="0" smtClean="0"/>
              <a:t>ACL 2010: </a:t>
            </a:r>
            <a:r>
              <a:rPr lang="en-US" dirty="0" err="1" smtClean="0"/>
              <a:t>Uppasala</a:t>
            </a:r>
            <a:r>
              <a:rPr lang="en-US" dirty="0" smtClean="0"/>
              <a:t>, Sweden.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Latent Variable Models of Concept-Attribute Attachment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Motivation:</a:t>
            </a:r>
          </a:p>
          <a:p>
            <a:pPr lvl="1"/>
            <a:r>
              <a:rPr lang="en-US" dirty="0" smtClean="0"/>
              <a:t>Attach attributes to </a:t>
            </a:r>
            <a:r>
              <a:rPr lang="en-US" dirty="0" err="1" smtClean="0"/>
              <a:t>WordNet</a:t>
            </a:r>
            <a:r>
              <a:rPr lang="en-US" dirty="0" smtClean="0"/>
              <a:t>  concepts</a:t>
            </a:r>
          </a:p>
          <a:p>
            <a:pPr lvl="1"/>
            <a:r>
              <a:rPr lang="en-US" dirty="0" smtClean="0"/>
              <a:t>Use Bayesian topic models (i.e. Latent </a:t>
            </a:r>
            <a:r>
              <a:rPr lang="en-US" dirty="0" err="1" smtClean="0"/>
              <a:t>Dirichlet</a:t>
            </a:r>
            <a:r>
              <a:rPr lang="en-US" dirty="0" smtClean="0"/>
              <a:t> Allocation (LDA)) to find which attributes are specific for a particular </a:t>
            </a:r>
            <a:r>
              <a:rPr lang="en-US" dirty="0" err="1" smtClean="0"/>
              <a:t>WordNet</a:t>
            </a:r>
            <a:r>
              <a:rPr lang="en-US" dirty="0" smtClean="0"/>
              <a:t> concept.</a:t>
            </a:r>
          </a:p>
          <a:p>
            <a:r>
              <a:rPr lang="en-US" dirty="0" smtClean="0"/>
              <a:t>Extends </a:t>
            </a:r>
            <a:r>
              <a:rPr lang="en-US" dirty="0" err="1" smtClean="0"/>
              <a:t>Pasca’s</a:t>
            </a:r>
            <a:r>
              <a:rPr lang="en-US" dirty="0" smtClean="0"/>
              <a:t> previous work on attribute extraction using search engine query logs (WWW 2007)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104106"/>
          </a:xfrm>
        </p:spPr>
        <p:txBody>
          <a:bodyPr/>
          <a:lstStyle/>
          <a:p>
            <a:r>
              <a:rPr lang="en-US" dirty="0" smtClean="0"/>
              <a:t>Method                         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83208"/>
          </a:xfrm>
        </p:spPr>
        <p:txBody>
          <a:bodyPr/>
          <a:lstStyle/>
          <a:p>
            <a:r>
              <a:rPr lang="en-US" dirty="0" smtClean="0"/>
              <a:t>INPUT:</a:t>
            </a:r>
          </a:p>
          <a:p>
            <a:pPr lvl="1"/>
            <a:r>
              <a:rPr lang="en-US" dirty="0" smtClean="0"/>
              <a:t>Labeled sets of attributes</a:t>
            </a:r>
          </a:p>
          <a:p>
            <a:pPr lvl="1"/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514600"/>
            <a:ext cx="4572000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OUTPUT:</a:t>
            </a:r>
          </a:p>
          <a:p>
            <a:pPr lvl="1"/>
            <a:r>
              <a:rPr lang="en-US" dirty="0" err="1" smtClean="0"/>
              <a:t>WordNet</a:t>
            </a:r>
            <a:r>
              <a:rPr lang="en-US" dirty="0" smtClean="0"/>
              <a:t> </a:t>
            </a:r>
          </a:p>
          <a:p>
            <a:pPr lvl="1">
              <a:buNone/>
            </a:pPr>
            <a:r>
              <a:rPr lang="en-US" dirty="0" smtClean="0"/>
              <a:t> concepts</a:t>
            </a:r>
          </a:p>
          <a:p>
            <a:pPr lvl="1">
              <a:buNone/>
            </a:pPr>
            <a:r>
              <a:rPr lang="en-US" dirty="0" smtClean="0"/>
              <a:t>Annotated</a:t>
            </a:r>
          </a:p>
          <a:p>
            <a:pPr lvl="1">
              <a:buNone/>
            </a:pPr>
            <a:r>
              <a:rPr lang="en-US" dirty="0" smtClean="0"/>
              <a:t>With attributes.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0"/>
            <a:ext cx="5715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Creating labeled attribute sets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To obtain class instances, cluster noun phrases using distributional similarity</a:t>
            </a:r>
          </a:p>
          <a:p>
            <a:pPr lvl="1"/>
            <a:r>
              <a:rPr lang="en-US" dirty="0" smtClean="0"/>
              <a:t>Lin &amp; </a:t>
            </a:r>
            <a:r>
              <a:rPr lang="en-US" dirty="0" err="1" smtClean="0"/>
              <a:t>Pantel</a:t>
            </a:r>
            <a:r>
              <a:rPr lang="en-US" dirty="0" smtClean="0"/>
              <a:t> 2002 (DIRT)</a:t>
            </a:r>
          </a:p>
          <a:p>
            <a:r>
              <a:rPr lang="en-US" dirty="0" smtClean="0"/>
              <a:t>To label classes use </a:t>
            </a:r>
            <a:r>
              <a:rPr lang="en-US" i="1" dirty="0" smtClean="0"/>
              <a:t>such-as</a:t>
            </a:r>
            <a:r>
              <a:rPr lang="en-US" dirty="0" smtClean="0"/>
              <a:t> patterns</a:t>
            </a:r>
          </a:p>
          <a:p>
            <a:pPr lvl="1"/>
            <a:r>
              <a:rPr lang="en-US" b="1" i="1" dirty="0" smtClean="0"/>
              <a:t>Renaissance painters</a:t>
            </a:r>
            <a:r>
              <a:rPr lang="en-US" b="1" dirty="0" smtClean="0"/>
              <a:t> </a:t>
            </a:r>
            <a:r>
              <a:rPr lang="en-US" dirty="0" smtClean="0"/>
              <a:t>such as </a:t>
            </a:r>
            <a:r>
              <a:rPr lang="en-US" dirty="0" err="1" smtClean="0"/>
              <a:t>Hironymous</a:t>
            </a:r>
            <a:r>
              <a:rPr lang="en-US" dirty="0" smtClean="0"/>
              <a:t> Bosch</a:t>
            </a:r>
          </a:p>
          <a:p>
            <a:r>
              <a:rPr lang="en-US" dirty="0" smtClean="0"/>
              <a:t>Use query logs to find attributes for classes</a:t>
            </a:r>
          </a:p>
          <a:p>
            <a:pPr lvl="1"/>
            <a:r>
              <a:rPr lang="en-US" dirty="0" smtClean="0"/>
              <a:t>Bosch </a:t>
            </a:r>
            <a:r>
              <a:rPr lang="en-US" b="1" dirty="0" smtClean="0"/>
              <a:t>painting style</a:t>
            </a:r>
          </a:p>
          <a:p>
            <a:r>
              <a:rPr lang="en-US" dirty="0" smtClean="0"/>
              <a:t>Rank attributes according to their weighted </a:t>
            </a:r>
            <a:r>
              <a:rPr lang="en-US" dirty="0" err="1" smtClean="0"/>
              <a:t>Jaccard</a:t>
            </a:r>
            <a:r>
              <a:rPr lang="en-US" dirty="0" smtClean="0"/>
              <a:t> similarity with manually provided 5 seeds for the class.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Latent </a:t>
            </a:r>
            <a:r>
              <a:rPr lang="en-US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Dirichlet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Allocation (LDA)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1600200"/>
            <a:ext cx="2748553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752600"/>
            <a:ext cx="4314825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04800" y="4419600"/>
            <a:ext cx="3525324" cy="923330"/>
          </a:xfrm>
          <a:prstGeom prst="rect">
            <a:avLst/>
          </a:prstGeom>
          <a:noFill/>
          <a:ln>
            <a:solidFill>
              <a:schemeClr val="accent1">
                <a:alpha val="78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Topic Models vs. Current Work</a:t>
            </a:r>
          </a:p>
          <a:p>
            <a:r>
              <a:rPr lang="en-US" dirty="0" smtClean="0"/>
              <a:t>Words </a:t>
            </a:r>
            <a:r>
              <a:rPr lang="en-US" dirty="0" smtClean="0">
                <a:sym typeface="Wingdings" pitchFamily="2" charset="2"/>
              </a:rPr>
              <a:t> Attributes</a:t>
            </a:r>
          </a:p>
          <a:p>
            <a:r>
              <a:rPr lang="en-US" dirty="0" smtClean="0">
                <a:sym typeface="Wingdings" pitchFamily="2" charset="2"/>
              </a:rPr>
              <a:t>Documents  Attribute Sets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6193</TotalTime>
  <Words>1543</Words>
  <Application>Microsoft Office PowerPoint</Application>
  <PresentationFormat>On-screen Show (4:3)</PresentationFormat>
  <Paragraphs>253</Paragraphs>
  <Slides>40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2" baseType="lpstr">
      <vt:lpstr>Verve</vt:lpstr>
      <vt:lpstr>Equation</vt:lpstr>
      <vt:lpstr>ACL/EMNLP 2009 survey </vt:lpstr>
      <vt:lpstr>Co-located Conferences</vt:lpstr>
      <vt:lpstr>Suntec  - Singapore</vt:lpstr>
      <vt:lpstr>Interesting Papers</vt:lpstr>
      <vt:lpstr>Latent Variable Models of Concept-Attribute Attachment</vt:lpstr>
      <vt:lpstr>Method                            </vt:lpstr>
      <vt:lpstr>Method </vt:lpstr>
      <vt:lpstr>Creating labeled attribute sets</vt:lpstr>
      <vt:lpstr>Latent Dirichlet Allocation (LDA)</vt:lpstr>
      <vt:lpstr>Fixed Structure LDA</vt:lpstr>
      <vt:lpstr>Fixed Structure LDA</vt:lpstr>
      <vt:lpstr>Sense Selective LDA</vt:lpstr>
      <vt:lpstr>Chinese Restaurant Process (CRP)</vt:lpstr>
      <vt:lpstr>Nested CRP</vt:lpstr>
      <vt:lpstr>Experiments and Results</vt:lpstr>
      <vt:lpstr>2. Unsupervised Semantic Parsing</vt:lpstr>
      <vt:lpstr>Semantic Parsing</vt:lpstr>
      <vt:lpstr>Markov Logic</vt:lpstr>
      <vt:lpstr>MLN Example: Friends &amp; Smokers</vt:lpstr>
      <vt:lpstr>Markov Logic Networks</vt:lpstr>
      <vt:lpstr>Quasi Logical Form</vt:lpstr>
      <vt:lpstr>Lambda forms</vt:lpstr>
      <vt:lpstr>Semantic Parsing</vt:lpstr>
      <vt:lpstr>3. A Novel Discourse Parser Based on Support Vector Machine Classification</vt:lpstr>
      <vt:lpstr>Example</vt:lpstr>
      <vt:lpstr>System Workflow</vt:lpstr>
      <vt:lpstr>Two classifiers</vt:lpstr>
      <vt:lpstr>Features</vt:lpstr>
      <vt:lpstr>Dominance Sets</vt:lpstr>
      <vt:lpstr>Results</vt:lpstr>
      <vt:lpstr>4. Automatic set instance extraction using the web</vt:lpstr>
      <vt:lpstr>AISA: Automatic Set Instance Acquirer</vt:lpstr>
      <vt:lpstr>Noisy instance provider</vt:lpstr>
      <vt:lpstr>Initial (seed) ranking</vt:lpstr>
      <vt:lpstr>Noisy instance expander</vt:lpstr>
      <vt:lpstr>Candidate Ranking in SEAL</vt:lpstr>
      <vt:lpstr>Bootstrapper</vt:lpstr>
      <vt:lpstr>Datasets </vt:lpstr>
      <vt:lpstr>Results</vt:lpstr>
      <vt:lpstr>Trends in NLP</vt:lpstr>
    </vt:vector>
  </TitlesOfParts>
  <Company>finite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ACL/EMNLP 2009 survey </dc:title>
  <dc:creator>automaton</dc:creator>
  <cp:lastModifiedBy>automaton</cp:lastModifiedBy>
  <cp:revision>64</cp:revision>
  <dcterms:created xsi:type="dcterms:W3CDTF">2009-08-25T07:47:20Z</dcterms:created>
  <dcterms:modified xsi:type="dcterms:W3CDTF">2009-09-30T09:55:41Z</dcterms:modified>
</cp:coreProperties>
</file>