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1879492" y="3727704"/>
            <a:ext cx="1046587" cy="982980"/>
          </a:xfrm>
          <a:prstGeom prst="rect">
            <a:avLst/>
          </a:prstGeom>
        </p:spPr>
        <p:txBody>
          <a:bodyPr wrap="square" lIns="0" tIns="8054" rIns="0" bIns="0" rtlCol="0">
            <a:noAutofit/>
          </a:bodyPr>
          <a:lstStyle/>
          <a:p>
            <a:pPr>
              <a:lnSpc>
                <a:spcPts val="1200"/>
              </a:lnSpc>
            </a:pPr>
            <a:endParaRPr sz="1200"/>
          </a:p>
          <a:p>
            <a:pPr>
              <a:lnSpc>
                <a:spcPct val="95825"/>
              </a:lnSpc>
            </a:pPr>
            <a:r>
              <a:rPr sz="35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95982" y="3727704"/>
            <a:ext cx="4263898" cy="982980"/>
          </a:xfrm>
          <a:prstGeom prst="rect">
            <a:avLst/>
          </a:prstGeom>
        </p:spPr>
        <p:txBody>
          <a:bodyPr wrap="square" lIns="0" tIns="8054" rIns="0" bIns="0" rtlCol="0">
            <a:noAutofit/>
          </a:bodyPr>
          <a:lstStyle/>
          <a:p>
            <a:pPr>
              <a:lnSpc>
                <a:spcPts val="1200"/>
              </a:lnSpc>
            </a:pPr>
            <a:endParaRPr sz="1200"/>
          </a:p>
          <a:p>
            <a:pPr>
              <a:lnSpc>
                <a:spcPct val="95825"/>
              </a:lnSpc>
            </a:pPr>
            <a:r>
              <a:rPr sz="35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2192000" cy="4866132"/>
          </a:xfrm>
          <a:custGeom>
            <a:avLst/>
            <a:gdLst/>
            <a:ahLst/>
            <a:cxnLst/>
            <a:rect l="l" t="t" r="r" b="b"/>
            <a:pathLst>
              <a:path w="12192000" h="4866132">
                <a:moveTo>
                  <a:pt x="0" y="4866132"/>
                </a:moveTo>
                <a:lnTo>
                  <a:pt x="12192000" y="4866132"/>
                </a:lnTo>
                <a:lnTo>
                  <a:pt x="12192000" y="0"/>
                </a:lnTo>
                <a:lnTo>
                  <a:pt x="0" y="0"/>
                </a:lnTo>
                <a:lnTo>
                  <a:pt x="0" y="4866132"/>
                </a:lnTo>
                <a:close/>
              </a:path>
            </a:pathLst>
          </a:custGeom>
          <a:solidFill>
            <a:srgbClr val="D246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6174" y="3590453"/>
            <a:ext cx="3702363" cy="470712"/>
          </a:xfrm>
          <a:prstGeom prst="rect">
            <a:avLst/>
          </a:prstGeom>
        </p:spPr>
        <p:txBody>
          <a:bodyPr wrap="square" lIns="0" tIns="23495" rIns="0" bIns="0" rtlCol="0">
            <a:noAutofit/>
          </a:bodyPr>
          <a:lstStyle/>
          <a:p>
            <a:pPr marL="12700">
              <a:lnSpc>
                <a:spcPts val="3700"/>
              </a:lnSpc>
            </a:pPr>
            <a:r>
              <a:rPr sz="35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Cont</a:t>
            </a:r>
            <a:r>
              <a:rPr sz="3500" spc="-84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35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ole</a:t>
            </a:r>
            <a:r>
              <a:rPr sz="3500" spc="5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5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de</a:t>
            </a:r>
            <a:r>
              <a:rPr sz="3500" spc="8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5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Aces</a:t>
            </a:r>
            <a:r>
              <a:rPr sz="35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35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endParaRPr sz="35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1333500"/>
          </a:xfrm>
          <a:custGeom>
            <a:avLst/>
            <a:gdLst/>
            <a:ahLst/>
            <a:cxnLst/>
            <a:rect l="l" t="t" r="r" b="b"/>
            <a:pathLst>
              <a:path w="12192000" h="1333500">
                <a:moveTo>
                  <a:pt x="0" y="1333500"/>
                </a:moveTo>
                <a:lnTo>
                  <a:pt x="12192000" y="1333500"/>
                </a:lnTo>
                <a:lnTo>
                  <a:pt x="12192000" y="0"/>
                </a:lnTo>
                <a:lnTo>
                  <a:pt x="0" y="0"/>
                </a:lnTo>
                <a:lnTo>
                  <a:pt x="0" y="1333500"/>
                </a:lnTo>
                <a:close/>
              </a:path>
            </a:pathLst>
          </a:custGeom>
          <a:solidFill>
            <a:srgbClr val="D246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0"/>
            <a:ext cx="12192000" cy="1333500"/>
          </a:xfrm>
          <a:custGeom>
            <a:avLst/>
            <a:gdLst/>
            <a:ahLst/>
            <a:cxnLst/>
            <a:rect l="l" t="t" r="r" b="b"/>
            <a:pathLst>
              <a:path w="12192000" h="1333500">
                <a:moveTo>
                  <a:pt x="0" y="1333500"/>
                </a:moveTo>
                <a:lnTo>
                  <a:pt x="12192000" y="1333500"/>
                </a:lnTo>
                <a:lnTo>
                  <a:pt x="12192000" y="0"/>
                </a:lnTo>
                <a:lnTo>
                  <a:pt x="0" y="0"/>
                </a:lnTo>
                <a:lnTo>
                  <a:pt x="0" y="1333500"/>
                </a:lnTo>
                <a:close/>
              </a:path>
            </a:pathLst>
          </a:custGeom>
          <a:solidFill>
            <a:srgbClr val="D246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3158" y="676185"/>
            <a:ext cx="2264340" cy="482600"/>
          </a:xfrm>
          <a:prstGeom prst="rect">
            <a:avLst/>
          </a:prstGeom>
        </p:spPr>
        <p:txBody>
          <a:bodyPr wrap="square" lIns="0" tIns="24130" rIns="0" bIns="0" rtlCol="0">
            <a:noAutofit/>
          </a:bodyPr>
          <a:lstStyle/>
          <a:p>
            <a:pPr marL="12700">
              <a:lnSpc>
                <a:spcPts val="3800"/>
              </a:lnSpc>
            </a:pPr>
            <a:r>
              <a:rPr sz="36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namespace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7055" y="1619013"/>
            <a:ext cx="10841593" cy="3023743"/>
          </a:xfrm>
          <a:prstGeom prst="rect">
            <a:avLst/>
          </a:prstGeom>
        </p:spPr>
        <p:txBody>
          <a:bodyPr wrap="square" lIns="0" tIns="13716" rIns="0" bIns="0" rtlCol="0">
            <a:noAutofit/>
          </a:bodyPr>
          <a:lstStyle/>
          <a:p>
            <a:pPr marL="12700" marR="5748" algn="just">
              <a:lnSpc>
                <a:spcPts val="2160"/>
              </a:lnSpc>
            </a:pPr>
            <a:r>
              <a:rPr sz="2000" spc="90" dirty="0" smtClean="0">
                <a:solidFill>
                  <a:srgbClr val="7E7E7E"/>
                </a:solidFill>
                <a:latin typeface="Times New Roman"/>
                <a:cs typeface="Times New Roman"/>
              </a:rPr>
              <a:t>Namespaces possibilitam  o agrupamento de  classes,  interfaces, funções e constantes, visando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ts val="2299"/>
              </a:lnSpc>
              <a:spcBef>
                <a:spcPts val="1192"/>
              </a:spcBef>
            </a:pPr>
            <a:r>
              <a:rPr sz="2000" spc="0" dirty="0" smtClean="0">
                <a:solidFill>
                  <a:srgbClr val="7E7E7E"/>
                </a:solidFill>
                <a:latin typeface="Times New Roman"/>
                <a:cs typeface="Times New Roman"/>
              </a:rPr>
              <a:t>e</a:t>
            </a:r>
            <a:r>
              <a:rPr sz="2000" spc="-4" dirty="0" smtClean="0">
                <a:solidFill>
                  <a:srgbClr val="7E7E7E"/>
                </a:solidFill>
                <a:latin typeface="Times New Roman"/>
                <a:cs typeface="Times New Roman"/>
              </a:rPr>
              <a:t>v</a:t>
            </a:r>
            <a:r>
              <a:rPr sz="2000" spc="0" dirty="0" smtClean="0">
                <a:solidFill>
                  <a:srgbClr val="7E7E7E"/>
                </a:solidFill>
                <a:latin typeface="Times New Roman"/>
                <a:cs typeface="Times New Roman"/>
              </a:rPr>
              <a:t>itar </a:t>
            </a:r>
            <a:r>
              <a:rPr sz="2000" spc="407" dirty="0" smtClean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7E7E7E"/>
                </a:solidFill>
                <a:latin typeface="Times New Roman"/>
                <a:cs typeface="Times New Roman"/>
              </a:rPr>
              <a:t>o </a:t>
            </a:r>
            <a:r>
              <a:rPr sz="2000" spc="256" dirty="0" smtClean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7E7E7E"/>
                </a:solidFill>
                <a:latin typeface="Times New Roman"/>
                <a:cs typeface="Times New Roman"/>
              </a:rPr>
              <a:t>con</a:t>
            </a:r>
            <a:r>
              <a:rPr sz="2000" spc="-14" dirty="0" smtClean="0">
                <a:solidFill>
                  <a:srgbClr val="7E7E7E"/>
                </a:solidFill>
                <a:latin typeface="Times New Roman"/>
                <a:cs typeface="Times New Roman"/>
              </a:rPr>
              <a:t>f</a:t>
            </a:r>
            <a:r>
              <a:rPr sz="2000" spc="0" dirty="0" smtClean="0">
                <a:solidFill>
                  <a:srgbClr val="7E7E7E"/>
                </a:solidFill>
                <a:latin typeface="Times New Roman"/>
                <a:cs typeface="Times New Roman"/>
              </a:rPr>
              <a:t>l</a:t>
            </a:r>
            <a:r>
              <a:rPr sz="2000" spc="-14" dirty="0" smtClean="0">
                <a:solidFill>
                  <a:srgbClr val="7E7E7E"/>
                </a:solidFill>
                <a:latin typeface="Times New Roman"/>
                <a:cs typeface="Times New Roman"/>
              </a:rPr>
              <a:t>i</a:t>
            </a:r>
            <a:r>
              <a:rPr sz="2000" spc="-9" dirty="0" smtClean="0">
                <a:solidFill>
                  <a:srgbClr val="7E7E7E"/>
                </a:solidFill>
                <a:latin typeface="Times New Roman"/>
                <a:cs typeface="Times New Roman"/>
              </a:rPr>
              <a:t>t</a:t>
            </a:r>
            <a:r>
              <a:rPr sz="2000" spc="0" dirty="0" smtClean="0">
                <a:solidFill>
                  <a:srgbClr val="7E7E7E"/>
                </a:solidFill>
                <a:latin typeface="Times New Roman"/>
                <a:cs typeface="Times New Roman"/>
              </a:rPr>
              <a:t>o  </a:t>
            </a:r>
            <a:r>
              <a:rPr sz="2000" spc="18" dirty="0" smtClean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7E7E7E"/>
                </a:solidFill>
                <a:latin typeface="Times New Roman"/>
                <a:cs typeface="Times New Roman"/>
              </a:rPr>
              <a:t>ent</a:t>
            </a:r>
            <a:r>
              <a:rPr sz="2000" spc="-25" dirty="0" smtClean="0">
                <a:solidFill>
                  <a:srgbClr val="7E7E7E"/>
                </a:solidFill>
                <a:latin typeface="Times New Roman"/>
                <a:cs typeface="Times New Roman"/>
              </a:rPr>
              <a:t>r</a:t>
            </a:r>
            <a:r>
              <a:rPr sz="2000" spc="0" dirty="0" smtClean="0">
                <a:solidFill>
                  <a:srgbClr val="7E7E7E"/>
                </a:solidFill>
                <a:latin typeface="Times New Roman"/>
                <a:cs typeface="Times New Roman"/>
              </a:rPr>
              <a:t>e  </a:t>
            </a:r>
            <a:r>
              <a:rPr sz="2000" spc="176" dirty="0" smtClean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7E7E7E"/>
                </a:solidFill>
                <a:latin typeface="Times New Roman"/>
                <a:cs typeface="Times New Roman"/>
              </a:rPr>
              <a:t>seus   </a:t>
            </a:r>
            <a:r>
              <a:rPr sz="2000" spc="122" dirty="0" smtClean="0">
                <a:solidFill>
                  <a:srgbClr val="7E7E7E"/>
                </a:solidFill>
                <a:latin typeface="Times New Roman"/>
                <a:cs typeface="Times New Roman"/>
              </a:rPr>
              <a:t>nomes,</a:t>
            </a:r>
            <a:r>
              <a:rPr sz="2000" spc="472" dirty="0" smtClean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000" spc="98" dirty="0" smtClean="0">
                <a:solidFill>
                  <a:srgbClr val="7E7E7E"/>
                </a:solidFill>
                <a:latin typeface="Times New Roman"/>
                <a:cs typeface="Times New Roman"/>
              </a:rPr>
              <a:t>a</a:t>
            </a:r>
            <a:r>
              <a:rPr sz="2000" spc="60" dirty="0" smtClean="0">
                <a:solidFill>
                  <a:srgbClr val="7E7E7E"/>
                </a:solidFill>
                <a:latin typeface="Times New Roman"/>
                <a:cs typeface="Times New Roman"/>
              </a:rPr>
              <a:t>t</a:t>
            </a:r>
            <a:r>
              <a:rPr sz="2000" spc="121" dirty="0" smtClean="0">
                <a:solidFill>
                  <a:srgbClr val="7E7E7E"/>
                </a:solidFill>
                <a:latin typeface="Times New Roman"/>
                <a:cs typeface="Times New Roman"/>
              </a:rPr>
              <a:t>ua</a:t>
            </a:r>
            <a:r>
              <a:rPr sz="2000" spc="135" dirty="0" smtClean="0">
                <a:solidFill>
                  <a:srgbClr val="7E7E7E"/>
                </a:solidFill>
                <a:latin typeface="Times New Roman"/>
                <a:cs typeface="Times New Roman"/>
              </a:rPr>
              <a:t>n</a:t>
            </a:r>
            <a:r>
              <a:rPr sz="2000" spc="129" dirty="0" smtClean="0">
                <a:solidFill>
                  <a:srgbClr val="7E7E7E"/>
                </a:solidFill>
                <a:latin typeface="Times New Roman"/>
                <a:cs typeface="Times New Roman"/>
              </a:rPr>
              <a:t>do</a:t>
            </a:r>
            <a:r>
              <a:rPr sz="2000" spc="64" dirty="0" smtClean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000" spc="185" dirty="0" smtClean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7E7E7E"/>
                </a:solidFill>
                <a:latin typeface="Times New Roman"/>
                <a:cs typeface="Times New Roman"/>
              </a:rPr>
              <a:t>como  </a:t>
            </a:r>
            <a:r>
              <a:rPr sz="2000" spc="104" dirty="0" smtClean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000" spc="4" dirty="0" smtClean="0">
                <a:solidFill>
                  <a:srgbClr val="7E7E7E"/>
                </a:solidFill>
                <a:latin typeface="Times New Roman"/>
                <a:cs typeface="Times New Roman"/>
              </a:rPr>
              <a:t>u</a:t>
            </a:r>
            <a:r>
              <a:rPr sz="2000" spc="0" dirty="0" smtClean="0">
                <a:solidFill>
                  <a:srgbClr val="7E7E7E"/>
                </a:solidFill>
                <a:latin typeface="Times New Roman"/>
                <a:cs typeface="Times New Roman"/>
              </a:rPr>
              <a:t>m </a:t>
            </a:r>
            <a:r>
              <a:rPr sz="2000" spc="393" dirty="0" smtClean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000" spc="108" dirty="0" smtClean="0">
                <a:solidFill>
                  <a:srgbClr val="7E7E7E"/>
                </a:solidFill>
                <a:latin typeface="Times New Roman"/>
                <a:cs typeface="Times New Roman"/>
              </a:rPr>
              <a:t>enca</a:t>
            </a:r>
            <a:r>
              <a:rPr sz="2000" spc="114" dirty="0" smtClean="0">
                <a:solidFill>
                  <a:srgbClr val="7E7E7E"/>
                </a:solidFill>
                <a:latin typeface="Times New Roman"/>
                <a:cs typeface="Times New Roman"/>
              </a:rPr>
              <a:t>p</a:t>
            </a:r>
            <a:r>
              <a:rPr sz="2000" spc="81" dirty="0" smtClean="0">
                <a:solidFill>
                  <a:srgbClr val="7E7E7E"/>
                </a:solidFill>
                <a:latin typeface="Times New Roman"/>
                <a:cs typeface="Times New Roman"/>
              </a:rPr>
              <a:t>s</a:t>
            </a:r>
            <a:r>
              <a:rPr sz="2000" spc="125" dirty="0" smtClean="0">
                <a:solidFill>
                  <a:srgbClr val="7E7E7E"/>
                </a:solidFill>
                <a:latin typeface="Times New Roman"/>
                <a:cs typeface="Times New Roman"/>
              </a:rPr>
              <a:t>u</a:t>
            </a:r>
            <a:r>
              <a:rPr sz="2000" spc="85" dirty="0" smtClean="0">
                <a:solidFill>
                  <a:srgbClr val="7E7E7E"/>
                </a:solidFill>
                <a:latin typeface="Times New Roman"/>
                <a:cs typeface="Times New Roman"/>
              </a:rPr>
              <a:t>la</a:t>
            </a:r>
            <a:r>
              <a:rPr sz="2000" spc="108" dirty="0" smtClean="0">
                <a:solidFill>
                  <a:srgbClr val="7E7E7E"/>
                </a:solidFill>
                <a:latin typeface="Times New Roman"/>
                <a:cs typeface="Times New Roman"/>
              </a:rPr>
              <a:t>d</a:t>
            </a:r>
            <a:r>
              <a:rPr sz="2000" spc="98" dirty="0" smtClean="0">
                <a:solidFill>
                  <a:srgbClr val="7E7E7E"/>
                </a:solidFill>
                <a:latin typeface="Times New Roman"/>
                <a:cs typeface="Times New Roman"/>
              </a:rPr>
              <a:t>or</a:t>
            </a:r>
            <a:r>
              <a:rPr sz="2000" spc="600" dirty="0" smtClean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000" spc="-29" dirty="0" smtClean="0">
                <a:solidFill>
                  <a:srgbClr val="7E7E7E"/>
                </a:solidFill>
                <a:latin typeface="Times New Roman"/>
                <a:cs typeface="Times New Roman"/>
              </a:rPr>
              <a:t>p</a:t>
            </a:r>
            <a:r>
              <a:rPr sz="2000" spc="0" dirty="0" smtClean="0">
                <a:solidFill>
                  <a:srgbClr val="7E7E7E"/>
                </a:solidFill>
                <a:latin typeface="Times New Roman"/>
                <a:cs typeface="Times New Roman"/>
              </a:rPr>
              <a:t>a</a:t>
            </a:r>
            <a:r>
              <a:rPr sz="2000" spc="-14" dirty="0" smtClean="0">
                <a:solidFill>
                  <a:srgbClr val="7E7E7E"/>
                </a:solidFill>
                <a:latin typeface="Times New Roman"/>
                <a:cs typeface="Times New Roman"/>
              </a:rPr>
              <a:t>r</a:t>
            </a:r>
            <a:r>
              <a:rPr sz="2000" spc="0" dirty="0" smtClean="0">
                <a:solidFill>
                  <a:srgbClr val="7E7E7E"/>
                </a:solidFill>
                <a:latin typeface="Times New Roman"/>
                <a:cs typeface="Times New Roman"/>
              </a:rPr>
              <a:t>a  </a:t>
            </a:r>
            <a:r>
              <a:rPr sz="2000" spc="29" dirty="0" smtClean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7E7E7E"/>
                </a:solidFill>
                <a:latin typeface="Times New Roman"/>
                <a:cs typeface="Times New Roman"/>
              </a:rPr>
              <a:t>es</a:t>
            </a:r>
            <a:r>
              <a:rPr sz="2000" spc="-9" dirty="0" smtClean="0">
                <a:solidFill>
                  <a:srgbClr val="7E7E7E"/>
                </a:solidFill>
                <a:latin typeface="Times New Roman"/>
                <a:cs typeface="Times New Roman"/>
              </a:rPr>
              <a:t>t</a:t>
            </a:r>
            <a:r>
              <a:rPr sz="2000" spc="0" dirty="0" smtClean="0">
                <a:solidFill>
                  <a:srgbClr val="7E7E7E"/>
                </a:solidFill>
                <a:latin typeface="Times New Roman"/>
                <a:cs typeface="Times New Roman"/>
              </a:rPr>
              <a:t>es  </a:t>
            </a:r>
            <a:r>
              <a:rPr sz="2000" spc="169" dirty="0" smtClean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7E7E7E"/>
                </a:solidFill>
                <a:latin typeface="Times New Roman"/>
                <a:cs typeface="Times New Roman"/>
              </a:rPr>
              <a:t>i</a:t>
            </a:r>
            <a:r>
              <a:rPr sz="2000" spc="-14" dirty="0" smtClean="0">
                <a:solidFill>
                  <a:srgbClr val="7E7E7E"/>
                </a:solidFill>
                <a:latin typeface="Times New Roman"/>
                <a:cs typeface="Times New Roman"/>
              </a:rPr>
              <a:t>t</a:t>
            </a:r>
            <a:r>
              <a:rPr sz="2000" spc="0" dirty="0" smtClean="0">
                <a:solidFill>
                  <a:srgbClr val="7E7E7E"/>
                </a:solidFill>
                <a:latin typeface="Times New Roman"/>
                <a:cs typeface="Times New Roman"/>
              </a:rPr>
              <a:t>ens, </a:t>
            </a:r>
            <a:r>
              <a:rPr sz="2000" spc="422" dirty="0" smtClean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000" spc="59" dirty="0" smtClean="0">
                <a:solidFill>
                  <a:srgbClr val="7E7E7E"/>
                </a:solidFill>
                <a:latin typeface="Times New Roman"/>
                <a:cs typeface="Times New Roman"/>
              </a:rPr>
              <a:t>s</a:t>
            </a:r>
            <a:r>
              <a:rPr sz="2000" spc="140" dirty="0" smtClean="0">
                <a:solidFill>
                  <a:srgbClr val="7E7E7E"/>
                </a:solidFill>
                <a:latin typeface="Times New Roman"/>
                <a:cs typeface="Times New Roman"/>
              </a:rPr>
              <a:t>eu</a:t>
            </a:r>
            <a:r>
              <a:rPr sz="2000" spc="75" dirty="0" smtClean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ts val="2299"/>
              </a:lnSpc>
              <a:spcBef>
                <a:spcPts val="1301"/>
              </a:spcBef>
            </a:pPr>
            <a:r>
              <a:rPr sz="2000" spc="93" dirty="0" smtClean="0">
                <a:solidFill>
                  <a:srgbClr val="7E7E7E"/>
                </a:solidFill>
                <a:latin typeface="Times New Roman"/>
                <a:cs typeface="Times New Roman"/>
              </a:rPr>
              <a:t>funcionamento é equivalente ao de diretórios em sistemas operacionais, onde dois arquivos  de 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ts val="2299"/>
              </a:lnSpc>
              <a:spcBef>
                <a:spcPts val="1301"/>
              </a:spcBef>
            </a:pPr>
            <a:r>
              <a:rPr sz="2000" spc="74" dirty="0" smtClean="0">
                <a:solidFill>
                  <a:srgbClr val="7E7E7E"/>
                </a:solidFill>
                <a:latin typeface="Times New Roman"/>
                <a:cs typeface="Times New Roman"/>
              </a:rPr>
              <a:t>mesmo nome não  podem existir em um único  diretório, mas  nada  impede a existência  de dois 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ts val="2299"/>
              </a:lnSpc>
              <a:spcBef>
                <a:spcPts val="1301"/>
              </a:spcBef>
            </a:pPr>
            <a:r>
              <a:rPr sz="2000" dirty="0" smtClean="0">
                <a:solidFill>
                  <a:srgbClr val="7E7E7E"/>
                </a:solidFill>
                <a:latin typeface="Times New Roman"/>
                <a:cs typeface="Times New Roman"/>
              </a:rPr>
              <a:t>a</a:t>
            </a:r>
            <a:r>
              <a:rPr sz="2000" spc="-25" dirty="0" smtClean="0">
                <a:solidFill>
                  <a:srgbClr val="7E7E7E"/>
                </a:solidFill>
                <a:latin typeface="Times New Roman"/>
                <a:cs typeface="Times New Roman"/>
              </a:rPr>
              <a:t>r</a:t>
            </a:r>
            <a:r>
              <a:rPr sz="2000" spc="0" dirty="0" smtClean="0">
                <a:solidFill>
                  <a:srgbClr val="7E7E7E"/>
                </a:solidFill>
                <a:latin typeface="Times New Roman"/>
                <a:cs typeface="Times New Roman"/>
              </a:rPr>
              <a:t>qu</a:t>
            </a:r>
            <a:r>
              <a:rPr sz="2000" spc="-4" dirty="0" smtClean="0">
                <a:solidFill>
                  <a:srgbClr val="7E7E7E"/>
                </a:solidFill>
                <a:latin typeface="Times New Roman"/>
                <a:cs typeface="Times New Roman"/>
              </a:rPr>
              <a:t>i</a:t>
            </a:r>
            <a:r>
              <a:rPr sz="2000" spc="-14" dirty="0" smtClean="0">
                <a:solidFill>
                  <a:srgbClr val="7E7E7E"/>
                </a:solidFill>
                <a:latin typeface="Times New Roman"/>
                <a:cs typeface="Times New Roman"/>
              </a:rPr>
              <a:t>v</a:t>
            </a:r>
            <a:r>
              <a:rPr sz="2000" spc="0" dirty="0" smtClean="0">
                <a:solidFill>
                  <a:srgbClr val="7E7E7E"/>
                </a:solidFill>
                <a:latin typeface="Times New Roman"/>
                <a:cs typeface="Times New Roman"/>
              </a:rPr>
              <a:t>os </a:t>
            </a:r>
            <a:r>
              <a:rPr sz="2000" spc="293" dirty="0" smtClean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000" spc="-4" dirty="0" smtClean="0">
                <a:solidFill>
                  <a:srgbClr val="7E7E7E"/>
                </a:solidFill>
                <a:latin typeface="Times New Roman"/>
                <a:cs typeface="Times New Roman"/>
              </a:rPr>
              <a:t>d</a:t>
            </a:r>
            <a:r>
              <a:rPr sz="2000" spc="0" dirty="0" smtClean="0">
                <a:solidFill>
                  <a:srgbClr val="7E7E7E"/>
                </a:solidFill>
                <a:latin typeface="Times New Roman"/>
                <a:cs typeface="Times New Roman"/>
              </a:rPr>
              <a:t>e </a:t>
            </a:r>
            <a:r>
              <a:rPr sz="2000" spc="44" dirty="0" smtClean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000" spc="125" dirty="0" smtClean="0">
                <a:solidFill>
                  <a:srgbClr val="7E7E7E"/>
                </a:solidFill>
                <a:latin typeface="Times New Roman"/>
                <a:cs typeface="Times New Roman"/>
              </a:rPr>
              <a:t>mesmo</a:t>
            </a:r>
            <a:r>
              <a:rPr sz="2000" spc="310" dirty="0" smtClean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000" spc="109" dirty="0" smtClean="0">
                <a:solidFill>
                  <a:srgbClr val="7E7E7E"/>
                </a:solidFill>
                <a:latin typeface="Times New Roman"/>
                <a:cs typeface="Times New Roman"/>
              </a:rPr>
              <a:t>no</a:t>
            </a:r>
            <a:r>
              <a:rPr sz="2000" spc="164" dirty="0" smtClean="0">
                <a:solidFill>
                  <a:srgbClr val="7E7E7E"/>
                </a:solidFill>
                <a:latin typeface="Times New Roman"/>
                <a:cs typeface="Times New Roman"/>
              </a:rPr>
              <a:t>m</a:t>
            </a:r>
            <a:r>
              <a:rPr sz="2000" spc="96" dirty="0" smtClean="0">
                <a:solidFill>
                  <a:srgbClr val="7E7E7E"/>
                </a:solidFill>
                <a:latin typeface="Times New Roman"/>
                <a:cs typeface="Times New Roman"/>
              </a:rPr>
              <a:t>e</a:t>
            </a:r>
            <a:r>
              <a:rPr sz="2000" spc="323" dirty="0" smtClean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000" spc="84" dirty="0" smtClean="0">
                <a:solidFill>
                  <a:srgbClr val="7E7E7E"/>
                </a:solidFill>
                <a:latin typeface="Times New Roman"/>
                <a:cs typeface="Times New Roman"/>
              </a:rPr>
              <a:t>lo</a:t>
            </a:r>
            <a:r>
              <a:rPr sz="2000" spc="85" dirty="0" smtClean="0">
                <a:solidFill>
                  <a:srgbClr val="7E7E7E"/>
                </a:solidFill>
                <a:latin typeface="Times New Roman"/>
                <a:cs typeface="Times New Roman"/>
              </a:rPr>
              <a:t>c</a:t>
            </a:r>
            <a:r>
              <a:rPr sz="2000" spc="88" dirty="0" smtClean="0">
                <a:solidFill>
                  <a:srgbClr val="7E7E7E"/>
                </a:solidFill>
                <a:latin typeface="Times New Roman"/>
                <a:cs typeface="Times New Roman"/>
              </a:rPr>
              <a:t>alizados</a:t>
            </a:r>
            <a:r>
              <a:rPr sz="2000" spc="-132" dirty="0" smtClean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000" spc="-4" dirty="0" smtClean="0">
                <a:solidFill>
                  <a:srgbClr val="7E7E7E"/>
                </a:solidFill>
                <a:latin typeface="Times New Roman"/>
                <a:cs typeface="Times New Roman"/>
              </a:rPr>
              <a:t>e</a:t>
            </a:r>
            <a:r>
              <a:rPr sz="2000" spc="0" dirty="0" smtClean="0">
                <a:solidFill>
                  <a:srgbClr val="7E7E7E"/>
                </a:solidFill>
                <a:latin typeface="Times New Roman"/>
                <a:cs typeface="Times New Roman"/>
              </a:rPr>
              <a:t>m </a:t>
            </a:r>
            <a:r>
              <a:rPr sz="2000" spc="12" dirty="0" smtClean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000" spc="89" dirty="0" smtClean="0">
                <a:solidFill>
                  <a:srgbClr val="7E7E7E"/>
                </a:solidFill>
                <a:latin typeface="Times New Roman"/>
                <a:cs typeface="Times New Roman"/>
              </a:rPr>
              <a:t>d</a:t>
            </a:r>
            <a:r>
              <a:rPr sz="2000" spc="38" dirty="0" smtClean="0">
                <a:solidFill>
                  <a:srgbClr val="7E7E7E"/>
                </a:solidFill>
                <a:latin typeface="Times New Roman"/>
                <a:cs typeface="Times New Roman"/>
              </a:rPr>
              <a:t>i</a:t>
            </a:r>
            <a:r>
              <a:rPr sz="2000" spc="42" dirty="0" smtClean="0">
                <a:solidFill>
                  <a:srgbClr val="7E7E7E"/>
                </a:solidFill>
                <a:latin typeface="Times New Roman"/>
                <a:cs typeface="Times New Roman"/>
              </a:rPr>
              <a:t>r</a:t>
            </a:r>
            <a:r>
              <a:rPr sz="2000" spc="78" dirty="0" smtClean="0">
                <a:solidFill>
                  <a:srgbClr val="7E7E7E"/>
                </a:solidFill>
                <a:latin typeface="Times New Roman"/>
                <a:cs typeface="Times New Roman"/>
              </a:rPr>
              <a:t>e</a:t>
            </a:r>
            <a:r>
              <a:rPr sz="2000" spc="32" dirty="0" smtClean="0">
                <a:solidFill>
                  <a:srgbClr val="7E7E7E"/>
                </a:solidFill>
                <a:latin typeface="Times New Roman"/>
                <a:cs typeface="Times New Roman"/>
              </a:rPr>
              <a:t>t</a:t>
            </a:r>
            <a:r>
              <a:rPr sz="2000" spc="73" dirty="0" smtClean="0">
                <a:solidFill>
                  <a:srgbClr val="7E7E7E"/>
                </a:solidFill>
                <a:latin typeface="Times New Roman"/>
                <a:cs typeface="Times New Roman"/>
              </a:rPr>
              <a:t>ór</a:t>
            </a:r>
            <a:r>
              <a:rPr sz="2000" spc="38" dirty="0" smtClean="0">
                <a:solidFill>
                  <a:srgbClr val="7E7E7E"/>
                </a:solidFill>
                <a:latin typeface="Times New Roman"/>
                <a:cs typeface="Times New Roman"/>
              </a:rPr>
              <a:t>i</a:t>
            </a:r>
            <a:r>
              <a:rPr sz="2000" spc="79" dirty="0" smtClean="0">
                <a:solidFill>
                  <a:srgbClr val="7E7E7E"/>
                </a:solidFill>
                <a:latin typeface="Times New Roman"/>
                <a:cs typeface="Times New Roman"/>
              </a:rPr>
              <a:t>os</a:t>
            </a:r>
            <a:r>
              <a:rPr sz="2000" spc="320" dirty="0" smtClean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000" spc="89" dirty="0" smtClean="0">
                <a:solidFill>
                  <a:srgbClr val="7E7E7E"/>
                </a:solidFill>
                <a:latin typeface="Times New Roman"/>
                <a:cs typeface="Times New Roman"/>
              </a:rPr>
              <a:t>d</a:t>
            </a:r>
            <a:r>
              <a:rPr sz="2000" spc="38" dirty="0" smtClean="0">
                <a:solidFill>
                  <a:srgbClr val="7E7E7E"/>
                </a:solidFill>
                <a:latin typeface="Times New Roman"/>
                <a:cs typeface="Times New Roman"/>
              </a:rPr>
              <a:t>i</a:t>
            </a:r>
            <a:r>
              <a:rPr sz="2000" spc="63" dirty="0" smtClean="0">
                <a:solidFill>
                  <a:srgbClr val="7E7E7E"/>
                </a:solidFill>
                <a:latin typeface="Times New Roman"/>
                <a:cs typeface="Times New Roman"/>
              </a:rPr>
              <a:t>stintos,</a:t>
            </a:r>
            <a:r>
              <a:rPr sz="2000" spc="221" dirty="0" smtClean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7E7E7E"/>
                </a:solidFill>
                <a:latin typeface="Times New Roman"/>
                <a:cs typeface="Times New Roman"/>
              </a:rPr>
              <a:t>es</a:t>
            </a:r>
            <a:r>
              <a:rPr sz="2000" spc="-25" dirty="0" smtClean="0">
                <a:solidFill>
                  <a:srgbClr val="7E7E7E"/>
                </a:solidFill>
                <a:latin typeface="Times New Roman"/>
                <a:cs typeface="Times New Roman"/>
              </a:rPr>
              <a:t>t</a:t>
            </a:r>
            <a:r>
              <a:rPr sz="2000" spc="0" dirty="0" smtClean="0">
                <a:solidFill>
                  <a:srgbClr val="7E7E7E"/>
                </a:solidFill>
                <a:latin typeface="Times New Roman"/>
                <a:cs typeface="Times New Roman"/>
              </a:rPr>
              <a:t>e </a:t>
            </a:r>
            <a:r>
              <a:rPr sz="2000" spc="204" dirty="0" smtClean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000" spc="150" dirty="0" smtClean="0">
                <a:solidFill>
                  <a:srgbClr val="7E7E7E"/>
                </a:solidFill>
                <a:latin typeface="Times New Roman"/>
                <a:cs typeface="Times New Roman"/>
              </a:rPr>
              <a:t>mesmo</a:t>
            </a:r>
            <a:r>
              <a:rPr sz="2000" spc="189" dirty="0" smtClean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7E7E7E"/>
                </a:solidFill>
                <a:latin typeface="Times New Roman"/>
                <a:cs typeface="Times New Roman"/>
              </a:rPr>
              <a:t>pr</a:t>
            </a:r>
            <a:r>
              <a:rPr sz="2000" spc="9" dirty="0" smtClean="0">
                <a:solidFill>
                  <a:srgbClr val="7E7E7E"/>
                </a:solidFill>
                <a:latin typeface="Times New Roman"/>
                <a:cs typeface="Times New Roman"/>
              </a:rPr>
              <a:t>i</a:t>
            </a:r>
            <a:r>
              <a:rPr sz="2000" spc="0" dirty="0" smtClean="0">
                <a:solidFill>
                  <a:srgbClr val="7E7E7E"/>
                </a:solidFill>
                <a:latin typeface="Times New Roman"/>
                <a:cs typeface="Times New Roman"/>
              </a:rPr>
              <a:t>ncí</a:t>
            </a:r>
            <a:r>
              <a:rPr sz="2000" spc="-9" dirty="0" smtClean="0">
                <a:solidFill>
                  <a:srgbClr val="7E7E7E"/>
                </a:solidFill>
                <a:latin typeface="Times New Roman"/>
                <a:cs typeface="Times New Roman"/>
              </a:rPr>
              <a:t>p</a:t>
            </a:r>
            <a:r>
              <a:rPr sz="2000" spc="0" dirty="0" smtClean="0">
                <a:solidFill>
                  <a:srgbClr val="7E7E7E"/>
                </a:solidFill>
                <a:latin typeface="Times New Roman"/>
                <a:cs typeface="Times New Roman"/>
              </a:rPr>
              <a:t>io </a:t>
            </a:r>
            <a:r>
              <a:rPr sz="2000" spc="206" dirty="0" smtClean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7E7E7E"/>
                </a:solidFill>
                <a:latin typeface="Times New Roman"/>
                <a:cs typeface="Times New Roman"/>
              </a:rPr>
              <a:t>é</a:t>
            </a:r>
            <a:r>
              <a:rPr sz="2000" spc="349" dirty="0" smtClean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000" spc="93" dirty="0" smtClean="0">
                <a:solidFill>
                  <a:srgbClr val="7E7E7E"/>
                </a:solidFill>
                <a:latin typeface="Times New Roman"/>
                <a:cs typeface="Times New Roman"/>
              </a:rPr>
              <a:t>ap</a:t>
            </a:r>
            <a:r>
              <a:rPr sz="2000" spc="45" dirty="0" smtClean="0">
                <a:solidFill>
                  <a:srgbClr val="7E7E7E"/>
                </a:solidFill>
                <a:latin typeface="Times New Roman"/>
                <a:cs typeface="Times New Roman"/>
              </a:rPr>
              <a:t>l</a:t>
            </a:r>
            <a:r>
              <a:rPr sz="2000" spc="-67" dirty="0" smtClean="0">
                <a:solidFill>
                  <a:srgbClr val="7E7E7E"/>
                </a:solidFill>
                <a:latin typeface="Times New Roman"/>
                <a:cs typeface="Times New Roman"/>
              </a:rPr>
              <a:t>i</a:t>
            </a:r>
            <a:r>
              <a:rPr sz="2000" spc="44" dirty="0" smtClean="0">
                <a:solidFill>
                  <a:srgbClr val="7E7E7E"/>
                </a:solidFill>
                <a:latin typeface="Times New Roman"/>
                <a:cs typeface="Times New Roman"/>
              </a:rPr>
              <a:t>c</a:t>
            </a:r>
            <a:r>
              <a:rPr sz="2000" spc="140" dirty="0" smtClean="0">
                <a:solidFill>
                  <a:srgbClr val="7E7E7E"/>
                </a:solidFill>
                <a:latin typeface="Times New Roman"/>
                <a:cs typeface="Times New Roman"/>
              </a:rPr>
              <a:t>a</a:t>
            </a:r>
            <a:r>
              <a:rPr sz="2000" spc="154" dirty="0" smtClean="0">
                <a:solidFill>
                  <a:srgbClr val="7E7E7E"/>
                </a:solidFill>
                <a:latin typeface="Times New Roman"/>
                <a:cs typeface="Times New Roman"/>
              </a:rPr>
              <a:t>d</a:t>
            </a:r>
            <a:r>
              <a:rPr sz="2000" spc="169" dirty="0" smtClean="0">
                <a:solidFill>
                  <a:srgbClr val="7E7E7E"/>
                </a:solidFill>
                <a:latin typeface="Times New Roman"/>
                <a:cs typeface="Times New Roman"/>
              </a:rPr>
              <a:t>o</a:t>
            </a:r>
            <a:r>
              <a:rPr sz="2000" spc="84" dirty="0" smtClean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ts val="2299"/>
              </a:lnSpc>
              <a:spcBef>
                <a:spcPts val="1301"/>
              </a:spcBef>
            </a:pPr>
            <a:r>
              <a:rPr sz="2000" spc="63" dirty="0" smtClean="0">
                <a:solidFill>
                  <a:srgbClr val="7E7E7E"/>
                </a:solidFill>
                <a:latin typeface="Times New Roman"/>
                <a:cs typeface="Times New Roman"/>
              </a:rPr>
              <a:t>no  PHP através  de  namespaces, ao  utilizar este  recurso temos mais  liberdade na hora  de  criar</a:t>
            </a:r>
            <a:endParaRPr sz="2000">
              <a:latin typeface="Times New Roman"/>
              <a:cs typeface="Times New Roman"/>
            </a:endParaRPr>
          </a:p>
          <a:p>
            <a:pPr marL="12700" marR="365051" algn="just">
              <a:lnSpc>
                <a:spcPct val="95825"/>
              </a:lnSpc>
              <a:spcBef>
                <a:spcPts val="1346"/>
              </a:spcBef>
            </a:pPr>
            <a:r>
              <a:rPr sz="2000" spc="66" dirty="0" smtClean="0">
                <a:solidFill>
                  <a:srgbClr val="7E7E7E"/>
                </a:solidFill>
                <a:latin typeface="Times New Roman"/>
                <a:cs typeface="Times New Roman"/>
              </a:rPr>
              <a:t>classes, funções e etc, não sendo mais necessário utilizar prefixo para  diferenciar seus nomes.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67055" y="5064269"/>
            <a:ext cx="6909361" cy="279908"/>
          </a:xfrm>
          <a:prstGeom prst="rect">
            <a:avLst/>
          </a:prstGeom>
        </p:spPr>
        <p:txBody>
          <a:bodyPr wrap="square" lIns="0" tIns="13716" rIns="0" bIns="0" rtlCol="0">
            <a:noAutofit/>
          </a:bodyPr>
          <a:lstStyle/>
          <a:p>
            <a:pPr marL="12700">
              <a:lnSpc>
                <a:spcPts val="2160"/>
              </a:lnSpc>
            </a:pPr>
            <a:r>
              <a:rPr sz="2000" i="1" spc="26" dirty="0" smtClean="0">
                <a:solidFill>
                  <a:srgbClr val="7E7E7E"/>
                </a:solidFill>
                <a:latin typeface="Times New Roman"/>
                <a:cs typeface="Times New Roman"/>
              </a:rPr>
              <a:t>Obs: Este recurso está disponível a partir da versão 5.3 do PHP.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12192000" cy="1333500"/>
          </a:xfrm>
          <a:custGeom>
            <a:avLst/>
            <a:gdLst/>
            <a:ahLst/>
            <a:cxnLst/>
            <a:rect l="l" t="t" r="r" b="b"/>
            <a:pathLst>
              <a:path w="12192000" h="1333500">
                <a:moveTo>
                  <a:pt x="0" y="1333500"/>
                </a:moveTo>
                <a:lnTo>
                  <a:pt x="12192000" y="1333500"/>
                </a:lnTo>
                <a:lnTo>
                  <a:pt x="12192000" y="0"/>
                </a:lnTo>
                <a:lnTo>
                  <a:pt x="0" y="0"/>
                </a:lnTo>
                <a:lnTo>
                  <a:pt x="0" y="1333500"/>
                </a:lnTo>
                <a:close/>
              </a:path>
            </a:pathLst>
          </a:custGeom>
          <a:solidFill>
            <a:srgbClr val="D246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821178"/>
            <a:ext cx="12192000" cy="5036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683158" y="676185"/>
            <a:ext cx="5862283" cy="482600"/>
          </a:xfrm>
          <a:prstGeom prst="rect">
            <a:avLst/>
          </a:prstGeom>
        </p:spPr>
        <p:txBody>
          <a:bodyPr wrap="square" lIns="0" tIns="24130" rIns="0" bIns="0" rtlCol="0">
            <a:noAutofit/>
          </a:bodyPr>
          <a:lstStyle/>
          <a:p>
            <a:pPr marL="12700">
              <a:lnSpc>
                <a:spcPts val="3800"/>
              </a:lnSpc>
            </a:pPr>
            <a:r>
              <a:rPr sz="3600" spc="-184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3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sz="3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3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3600" spc="86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r>
              <a:rPr sz="3600" spc="31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r>
              <a:rPr sz="3600" spc="8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3600" spc="-69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3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oc</a:t>
            </a:r>
            <a:r>
              <a:rPr sz="36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3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ss</a:t>
            </a:r>
            <a:r>
              <a:rPr sz="3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Aces</a:t>
            </a:r>
            <a:r>
              <a:rPr sz="3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3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o.php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2192000" cy="1333500"/>
          </a:xfrm>
          <a:custGeom>
            <a:avLst/>
            <a:gdLst/>
            <a:ahLst/>
            <a:cxnLst/>
            <a:rect l="l" t="t" r="r" b="b"/>
            <a:pathLst>
              <a:path w="12192000" h="1333500">
                <a:moveTo>
                  <a:pt x="0" y="1333500"/>
                </a:moveTo>
                <a:lnTo>
                  <a:pt x="12192000" y="1333500"/>
                </a:lnTo>
                <a:lnTo>
                  <a:pt x="12192000" y="0"/>
                </a:lnTo>
                <a:lnTo>
                  <a:pt x="0" y="0"/>
                </a:lnTo>
                <a:lnTo>
                  <a:pt x="0" y="1333500"/>
                </a:lnTo>
                <a:close/>
              </a:path>
            </a:pathLst>
          </a:custGeom>
          <a:solidFill>
            <a:srgbClr val="D246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0" y="1467610"/>
            <a:ext cx="12192000" cy="5390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2192000" cy="1333500"/>
          </a:xfrm>
          <a:custGeom>
            <a:avLst/>
            <a:gdLst/>
            <a:ahLst/>
            <a:cxnLst/>
            <a:rect l="l" t="t" r="r" b="b"/>
            <a:pathLst>
              <a:path w="12192000" h="1333500">
                <a:moveTo>
                  <a:pt x="0" y="1333500"/>
                </a:moveTo>
                <a:lnTo>
                  <a:pt x="12192000" y="1333500"/>
                </a:lnTo>
                <a:lnTo>
                  <a:pt x="12192000" y="0"/>
                </a:lnTo>
                <a:lnTo>
                  <a:pt x="0" y="0"/>
                </a:lnTo>
                <a:lnTo>
                  <a:pt x="0" y="1333500"/>
                </a:lnTo>
                <a:close/>
              </a:path>
            </a:pathLst>
          </a:custGeom>
          <a:solidFill>
            <a:srgbClr val="D246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362455"/>
            <a:ext cx="12192000" cy="5495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683158" y="676185"/>
            <a:ext cx="3968621" cy="482600"/>
          </a:xfrm>
          <a:prstGeom prst="rect">
            <a:avLst/>
          </a:prstGeom>
        </p:spPr>
        <p:txBody>
          <a:bodyPr wrap="square" lIns="0" tIns="24130" rIns="0" bIns="0" rtlCol="0">
            <a:noAutofit/>
          </a:bodyPr>
          <a:lstStyle/>
          <a:p>
            <a:pPr marL="12700">
              <a:lnSpc>
                <a:spcPts val="3800"/>
              </a:lnSpc>
            </a:pPr>
            <a:r>
              <a:rPr sz="3600" spc="-184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3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sz="3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3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3600" spc="86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r>
              <a:rPr sz="3600" spc="9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r>
              <a:rPr sz="3600" spc="8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mysql</a:t>
            </a:r>
            <a:r>
              <a:rPr sz="3600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3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php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1333500"/>
          </a:xfrm>
          <a:custGeom>
            <a:avLst/>
            <a:gdLst/>
            <a:ahLst/>
            <a:cxnLst/>
            <a:rect l="l" t="t" r="r" b="b"/>
            <a:pathLst>
              <a:path w="12192000" h="1333500">
                <a:moveTo>
                  <a:pt x="0" y="1333500"/>
                </a:moveTo>
                <a:lnTo>
                  <a:pt x="12192000" y="1333500"/>
                </a:lnTo>
                <a:lnTo>
                  <a:pt x="12192000" y="0"/>
                </a:lnTo>
                <a:lnTo>
                  <a:pt x="0" y="0"/>
                </a:lnTo>
                <a:lnTo>
                  <a:pt x="0" y="1333500"/>
                </a:lnTo>
                <a:close/>
              </a:path>
            </a:pathLst>
          </a:custGeom>
          <a:solidFill>
            <a:srgbClr val="D246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1333500"/>
          </a:xfrm>
          <a:custGeom>
            <a:avLst/>
            <a:gdLst/>
            <a:ahLst/>
            <a:cxnLst/>
            <a:rect l="l" t="t" r="r" b="b"/>
            <a:pathLst>
              <a:path w="12192000" h="1333500">
                <a:moveTo>
                  <a:pt x="0" y="1333500"/>
                </a:moveTo>
                <a:lnTo>
                  <a:pt x="12192000" y="1333500"/>
                </a:lnTo>
                <a:lnTo>
                  <a:pt x="12192000" y="0"/>
                </a:lnTo>
                <a:lnTo>
                  <a:pt x="0" y="0"/>
                </a:lnTo>
                <a:lnTo>
                  <a:pt x="0" y="1333500"/>
                </a:lnTo>
                <a:close/>
              </a:path>
            </a:pathLst>
          </a:custGeom>
          <a:solidFill>
            <a:srgbClr val="D246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1333500"/>
          </a:xfrm>
          <a:custGeom>
            <a:avLst/>
            <a:gdLst/>
            <a:ahLst/>
            <a:cxnLst/>
            <a:rect l="l" t="t" r="r" b="b"/>
            <a:pathLst>
              <a:path w="12192000" h="1333500">
                <a:moveTo>
                  <a:pt x="0" y="1333500"/>
                </a:moveTo>
                <a:lnTo>
                  <a:pt x="12192000" y="1333500"/>
                </a:lnTo>
                <a:lnTo>
                  <a:pt x="12192000" y="0"/>
                </a:lnTo>
                <a:lnTo>
                  <a:pt x="0" y="0"/>
                </a:lnTo>
                <a:lnTo>
                  <a:pt x="0" y="1333500"/>
                </a:lnTo>
                <a:close/>
              </a:path>
            </a:pathLst>
          </a:custGeom>
          <a:solidFill>
            <a:srgbClr val="D246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12192000" cy="1333500"/>
          </a:xfrm>
          <a:custGeom>
            <a:avLst/>
            <a:gdLst/>
            <a:ahLst/>
            <a:cxnLst/>
            <a:rect l="l" t="t" r="r" b="b"/>
            <a:pathLst>
              <a:path w="12192000" h="1333500">
                <a:moveTo>
                  <a:pt x="0" y="1333500"/>
                </a:moveTo>
                <a:lnTo>
                  <a:pt x="12192000" y="1333500"/>
                </a:lnTo>
                <a:lnTo>
                  <a:pt x="12192000" y="0"/>
                </a:lnTo>
                <a:lnTo>
                  <a:pt x="0" y="0"/>
                </a:lnTo>
                <a:lnTo>
                  <a:pt x="0" y="1333500"/>
                </a:lnTo>
                <a:close/>
              </a:path>
            </a:pathLst>
          </a:custGeom>
          <a:solidFill>
            <a:srgbClr val="D246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716" y="1904998"/>
            <a:ext cx="12178284" cy="495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683158" y="127545"/>
            <a:ext cx="11051642" cy="1031239"/>
          </a:xfrm>
          <a:prstGeom prst="rect">
            <a:avLst/>
          </a:prstGeom>
        </p:spPr>
        <p:txBody>
          <a:bodyPr wrap="square" lIns="0" tIns="24130" rIns="0" bIns="0" rtlCol="0">
            <a:noAutofit/>
          </a:bodyPr>
          <a:lstStyle/>
          <a:p>
            <a:pPr marL="12700">
              <a:lnSpc>
                <a:spcPts val="3800"/>
              </a:lnSpc>
            </a:pPr>
            <a:r>
              <a:rPr sz="3600" spc="87" dirty="0" smtClean="0">
                <a:solidFill>
                  <a:srgbClr val="FFFFFF"/>
                </a:solidFill>
                <a:latin typeface="Times New Roman"/>
                <a:cs typeface="Times New Roman"/>
              </a:rPr>
              <a:t>Passo 6 – Criação das páginas HTML</a:t>
            </a:r>
            <a:endParaRPr sz="3600" dirty="0">
              <a:latin typeface="Times New Roman"/>
              <a:cs typeface="Times New Roman"/>
            </a:endParaRPr>
          </a:p>
          <a:p>
            <a:pPr marL="12700" marR="68579">
              <a:lnSpc>
                <a:spcPct val="95825"/>
              </a:lnSpc>
            </a:pPr>
            <a:r>
              <a:rPr sz="36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r>
              <a:rPr sz="3600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3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3600" spc="7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r>
              <a:rPr sz="3600" spc="9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pagina1</a:t>
            </a:r>
            <a:r>
              <a:rPr sz="3600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3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html</a:t>
            </a:r>
            <a:endParaRPr sz="3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12192000" cy="1333500"/>
          </a:xfrm>
          <a:custGeom>
            <a:avLst/>
            <a:gdLst/>
            <a:ahLst/>
            <a:cxnLst/>
            <a:rect l="l" t="t" r="r" b="b"/>
            <a:pathLst>
              <a:path w="12192000" h="1333500">
                <a:moveTo>
                  <a:pt x="0" y="1333500"/>
                </a:moveTo>
                <a:lnTo>
                  <a:pt x="12192000" y="1333500"/>
                </a:lnTo>
                <a:lnTo>
                  <a:pt x="12192000" y="0"/>
                </a:lnTo>
                <a:lnTo>
                  <a:pt x="0" y="0"/>
                </a:lnTo>
                <a:lnTo>
                  <a:pt x="0" y="1333500"/>
                </a:lnTo>
                <a:close/>
              </a:path>
            </a:pathLst>
          </a:custGeom>
          <a:solidFill>
            <a:srgbClr val="D246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20" y="1473706"/>
            <a:ext cx="12184380" cy="53842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683158" y="676185"/>
            <a:ext cx="3636289" cy="482600"/>
          </a:xfrm>
          <a:prstGeom prst="rect">
            <a:avLst/>
          </a:prstGeom>
        </p:spPr>
        <p:txBody>
          <a:bodyPr wrap="square" lIns="0" tIns="24130" rIns="0" bIns="0" rtlCol="0">
            <a:noAutofit/>
          </a:bodyPr>
          <a:lstStyle/>
          <a:p>
            <a:pPr marL="12700">
              <a:lnSpc>
                <a:spcPts val="3800"/>
              </a:lnSpc>
            </a:pPr>
            <a:r>
              <a:rPr sz="36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r>
              <a:rPr sz="3600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3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sz="3600" spc="3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r>
              <a:rPr sz="3600" spc="9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pagina</a:t>
            </a:r>
            <a:r>
              <a:rPr sz="3600" spc="9" dirty="0" smtClean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sz="3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.html</a:t>
            </a:r>
            <a:endParaRPr sz="3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0" y="0"/>
            <a:ext cx="12192000" cy="1333500"/>
          </a:xfrm>
          <a:custGeom>
            <a:avLst/>
            <a:gdLst/>
            <a:ahLst/>
            <a:cxnLst/>
            <a:rect l="l" t="t" r="r" b="b"/>
            <a:pathLst>
              <a:path w="12192000" h="1333500">
                <a:moveTo>
                  <a:pt x="0" y="1333500"/>
                </a:moveTo>
                <a:lnTo>
                  <a:pt x="12192000" y="1333500"/>
                </a:lnTo>
                <a:lnTo>
                  <a:pt x="12192000" y="0"/>
                </a:lnTo>
                <a:lnTo>
                  <a:pt x="0" y="0"/>
                </a:lnTo>
                <a:lnTo>
                  <a:pt x="0" y="1333500"/>
                </a:lnTo>
                <a:close/>
              </a:path>
            </a:pathLst>
          </a:custGeom>
          <a:solidFill>
            <a:srgbClr val="D246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83158" y="1809633"/>
            <a:ext cx="752462" cy="406400"/>
          </a:xfrm>
          <a:prstGeom prst="rect">
            <a:avLst/>
          </a:prstGeom>
        </p:spPr>
        <p:txBody>
          <a:bodyPr wrap="square" lIns="0" tIns="20224" rIns="0" bIns="0" rtlCol="0">
            <a:noAutofit/>
          </a:bodyPr>
          <a:lstStyle/>
          <a:p>
            <a:pPr marL="12700">
              <a:lnSpc>
                <a:spcPts val="3185"/>
              </a:lnSpc>
            </a:pPr>
            <a:r>
              <a:rPr sz="3000" spc="143" dirty="0" smtClean="0">
                <a:solidFill>
                  <a:srgbClr val="7E7E7E"/>
                </a:solidFill>
                <a:latin typeface="Times New Roman"/>
                <a:cs typeface="Times New Roman"/>
              </a:rPr>
              <a:t>Nos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553718" y="1809633"/>
            <a:ext cx="1508016" cy="406400"/>
          </a:xfrm>
          <a:prstGeom prst="rect">
            <a:avLst/>
          </a:prstGeom>
        </p:spPr>
        <p:txBody>
          <a:bodyPr wrap="square" lIns="0" tIns="20224" rIns="0" bIns="0" rtlCol="0">
            <a:noAutofit/>
          </a:bodyPr>
          <a:lstStyle/>
          <a:p>
            <a:pPr marL="12700">
              <a:lnSpc>
                <a:spcPts val="3185"/>
              </a:lnSpc>
            </a:pPr>
            <a:r>
              <a:rPr sz="3000" spc="124" dirty="0" smtClean="0">
                <a:solidFill>
                  <a:srgbClr val="7E7E7E"/>
                </a:solidFill>
                <a:latin typeface="Times New Roman"/>
                <a:cs typeface="Times New Roman"/>
              </a:rPr>
              <a:t>sistemas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178302" y="1809633"/>
            <a:ext cx="781112" cy="406400"/>
          </a:xfrm>
          <a:prstGeom prst="rect">
            <a:avLst/>
          </a:prstGeom>
        </p:spPr>
        <p:txBody>
          <a:bodyPr wrap="square" lIns="0" tIns="20224" rIns="0" bIns="0" rtlCol="0">
            <a:noAutofit/>
          </a:bodyPr>
          <a:lstStyle/>
          <a:p>
            <a:pPr marL="12700">
              <a:lnSpc>
                <a:spcPts val="3185"/>
              </a:lnSpc>
            </a:pPr>
            <a:r>
              <a:rPr sz="3000" spc="165" dirty="0" smtClean="0">
                <a:solidFill>
                  <a:srgbClr val="7E7E7E"/>
                </a:solidFill>
                <a:latin typeface="Times New Roman"/>
                <a:cs typeface="Times New Roman"/>
              </a:rPr>
              <a:t>web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076191" y="1809633"/>
            <a:ext cx="722579" cy="406400"/>
          </a:xfrm>
          <a:prstGeom prst="rect">
            <a:avLst/>
          </a:prstGeom>
        </p:spPr>
        <p:txBody>
          <a:bodyPr wrap="square" lIns="0" tIns="20224" rIns="0" bIns="0" rtlCol="0">
            <a:noAutofit/>
          </a:bodyPr>
          <a:lstStyle/>
          <a:p>
            <a:pPr marL="12700">
              <a:lnSpc>
                <a:spcPts val="3185"/>
              </a:lnSpc>
            </a:pPr>
            <a:r>
              <a:rPr sz="3000" spc="227" dirty="0" smtClean="0">
                <a:solidFill>
                  <a:srgbClr val="7E7E7E"/>
                </a:solidFill>
                <a:latin typeface="Times New Roman"/>
                <a:cs typeface="Times New Roman"/>
              </a:rPr>
              <a:t>que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917440" y="1809633"/>
            <a:ext cx="2224753" cy="406400"/>
          </a:xfrm>
          <a:prstGeom prst="rect">
            <a:avLst/>
          </a:prstGeom>
        </p:spPr>
        <p:txBody>
          <a:bodyPr wrap="square" lIns="0" tIns="20224" rIns="0" bIns="0" rtlCol="0">
            <a:noAutofit/>
          </a:bodyPr>
          <a:lstStyle/>
          <a:p>
            <a:pPr marL="12700">
              <a:lnSpc>
                <a:spcPts val="3185"/>
              </a:lnSpc>
            </a:pPr>
            <a:r>
              <a:rPr sz="3000" spc="180" dirty="0" smtClean="0">
                <a:solidFill>
                  <a:srgbClr val="7E7E7E"/>
                </a:solidFill>
                <a:latin typeface="Times New Roman"/>
                <a:cs typeface="Times New Roman"/>
              </a:rPr>
              <a:t>costumamos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260082" y="1809633"/>
            <a:ext cx="1302108" cy="406400"/>
          </a:xfrm>
          <a:prstGeom prst="rect">
            <a:avLst/>
          </a:prstGeom>
        </p:spPr>
        <p:txBody>
          <a:bodyPr wrap="square" lIns="0" tIns="20224" rIns="0" bIns="0" rtlCol="0">
            <a:noAutofit/>
          </a:bodyPr>
          <a:lstStyle/>
          <a:p>
            <a:pPr marL="12700">
              <a:lnSpc>
                <a:spcPts val="3185"/>
              </a:lnSpc>
            </a:pPr>
            <a:r>
              <a:rPr sz="3000" spc="131" dirty="0" smtClean="0">
                <a:solidFill>
                  <a:srgbClr val="7E7E7E"/>
                </a:solidFill>
                <a:latin typeface="Times New Roman"/>
                <a:cs typeface="Times New Roman"/>
              </a:rPr>
              <a:t>acessar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680831" y="1809633"/>
            <a:ext cx="1541885" cy="406400"/>
          </a:xfrm>
          <a:prstGeom prst="rect">
            <a:avLst/>
          </a:prstGeom>
        </p:spPr>
        <p:txBody>
          <a:bodyPr wrap="square" lIns="0" tIns="20224" rIns="0" bIns="0" rtlCol="0">
            <a:noAutofit/>
          </a:bodyPr>
          <a:lstStyle/>
          <a:p>
            <a:pPr marL="12700">
              <a:lnSpc>
                <a:spcPts val="3185"/>
              </a:lnSpc>
            </a:pPr>
            <a:r>
              <a:rPr sz="3000" spc="141" dirty="0" smtClean="0">
                <a:solidFill>
                  <a:srgbClr val="7E7E7E"/>
                </a:solidFill>
                <a:latin typeface="Times New Roman"/>
                <a:cs typeface="Times New Roman"/>
              </a:rPr>
              <a:t>hoje  em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338943" y="1809633"/>
            <a:ext cx="594533" cy="406400"/>
          </a:xfrm>
          <a:prstGeom prst="rect">
            <a:avLst/>
          </a:prstGeom>
        </p:spPr>
        <p:txBody>
          <a:bodyPr wrap="square" lIns="0" tIns="20224" rIns="0" bIns="0" rtlCol="0">
            <a:noAutofit/>
          </a:bodyPr>
          <a:lstStyle/>
          <a:p>
            <a:pPr marL="12700">
              <a:lnSpc>
                <a:spcPts val="3185"/>
              </a:lnSpc>
            </a:pPr>
            <a:r>
              <a:rPr sz="3000" spc="111" dirty="0" smtClean="0">
                <a:solidFill>
                  <a:srgbClr val="7E7E7E"/>
                </a:solidFill>
                <a:latin typeface="Times New Roman"/>
                <a:cs typeface="Times New Roman"/>
              </a:rPr>
              <a:t>dia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050905" y="1809633"/>
            <a:ext cx="281793" cy="406400"/>
          </a:xfrm>
          <a:prstGeom prst="rect">
            <a:avLst/>
          </a:prstGeom>
        </p:spPr>
        <p:txBody>
          <a:bodyPr wrap="square" lIns="0" tIns="20224" rIns="0" bIns="0" rtlCol="0">
            <a:noAutofit/>
          </a:bodyPr>
          <a:lstStyle/>
          <a:p>
            <a:pPr marL="12700">
              <a:lnSpc>
                <a:spcPts val="3185"/>
              </a:lnSpc>
            </a:pPr>
            <a:r>
              <a:rPr sz="3000" spc="238" dirty="0" smtClean="0">
                <a:solidFill>
                  <a:srgbClr val="7E7E7E"/>
                </a:solidFill>
                <a:latin typeface="Times New Roman"/>
                <a:cs typeface="Times New Roman"/>
              </a:rPr>
              <a:t>é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3158" y="2495433"/>
            <a:ext cx="6548525" cy="406400"/>
          </a:xfrm>
          <a:prstGeom prst="rect">
            <a:avLst/>
          </a:prstGeom>
        </p:spPr>
        <p:txBody>
          <a:bodyPr wrap="square" lIns="0" tIns="20224" rIns="0" bIns="0" rtlCol="0">
            <a:noAutofit/>
          </a:bodyPr>
          <a:lstStyle/>
          <a:p>
            <a:pPr marL="12700">
              <a:lnSpc>
                <a:spcPts val="3185"/>
              </a:lnSpc>
            </a:pPr>
            <a:r>
              <a:rPr sz="3000" spc="126" dirty="0" smtClean="0">
                <a:solidFill>
                  <a:srgbClr val="7E7E7E"/>
                </a:solidFill>
                <a:latin typeface="Times New Roman"/>
                <a:cs typeface="Times New Roman"/>
              </a:rPr>
              <a:t>comum vermos  controles de usuários.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76846" y="2495433"/>
            <a:ext cx="4055167" cy="406400"/>
          </a:xfrm>
          <a:prstGeom prst="rect">
            <a:avLst/>
          </a:prstGeom>
        </p:spPr>
        <p:txBody>
          <a:bodyPr wrap="square" lIns="0" tIns="20224" rIns="0" bIns="0" rtlCol="0">
            <a:noAutofit/>
          </a:bodyPr>
          <a:lstStyle/>
          <a:p>
            <a:pPr marL="12700">
              <a:lnSpc>
                <a:spcPts val="3185"/>
              </a:lnSpc>
            </a:pPr>
            <a:r>
              <a:rPr sz="3000" spc="160" dirty="0" smtClean="0">
                <a:solidFill>
                  <a:srgbClr val="7E7E7E"/>
                </a:solidFill>
                <a:latin typeface="Times New Roman"/>
                <a:cs typeface="Times New Roman"/>
              </a:rPr>
              <a:t>Um exemplo seria o de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83158" y="3181614"/>
            <a:ext cx="1508016" cy="406400"/>
          </a:xfrm>
          <a:prstGeom prst="rect">
            <a:avLst/>
          </a:prstGeom>
        </p:spPr>
        <p:txBody>
          <a:bodyPr wrap="square" lIns="0" tIns="20224" rIns="0" bIns="0" rtlCol="0">
            <a:noAutofit/>
          </a:bodyPr>
          <a:lstStyle/>
          <a:p>
            <a:pPr marL="12700">
              <a:lnSpc>
                <a:spcPts val="3185"/>
              </a:lnSpc>
            </a:pPr>
            <a:r>
              <a:rPr sz="3000" spc="124" dirty="0" smtClean="0">
                <a:solidFill>
                  <a:srgbClr val="7E7E7E"/>
                </a:solidFill>
                <a:latin typeface="Times New Roman"/>
                <a:cs typeface="Times New Roman"/>
              </a:rPr>
              <a:t>sistemas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32482" y="3181614"/>
            <a:ext cx="505390" cy="406400"/>
          </a:xfrm>
          <a:prstGeom prst="rect">
            <a:avLst/>
          </a:prstGeom>
        </p:spPr>
        <p:txBody>
          <a:bodyPr wrap="square" lIns="0" tIns="20224" rIns="0" bIns="0" rtlCol="0">
            <a:noAutofit/>
          </a:bodyPr>
          <a:lstStyle/>
          <a:p>
            <a:pPr marL="12700">
              <a:lnSpc>
                <a:spcPts val="3185"/>
              </a:lnSpc>
            </a:pPr>
            <a:r>
              <a:rPr sz="3000" spc="234" dirty="0" smtClean="0">
                <a:solidFill>
                  <a:srgbClr val="7E7E7E"/>
                </a:solidFill>
                <a:latin typeface="Times New Roman"/>
                <a:cs typeface="Times New Roman"/>
              </a:rPr>
              <a:t>de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80182" y="3181614"/>
            <a:ext cx="2061584" cy="406400"/>
          </a:xfrm>
          <a:prstGeom prst="rect">
            <a:avLst/>
          </a:prstGeom>
        </p:spPr>
        <p:txBody>
          <a:bodyPr wrap="square" lIns="0" tIns="20224" rIns="0" bIns="0" rtlCol="0">
            <a:noAutofit/>
          </a:bodyPr>
          <a:lstStyle/>
          <a:p>
            <a:pPr marL="12700">
              <a:lnSpc>
                <a:spcPts val="3185"/>
              </a:lnSpc>
            </a:pPr>
            <a:r>
              <a:rPr sz="3000" spc="123" dirty="0" smtClean="0">
                <a:solidFill>
                  <a:srgbClr val="7E7E7E"/>
                </a:solidFill>
                <a:latin typeface="Times New Roman"/>
                <a:cs typeface="Times New Roman"/>
              </a:rPr>
              <a:t>publicações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84140" y="3181614"/>
            <a:ext cx="505390" cy="406400"/>
          </a:xfrm>
          <a:prstGeom prst="rect">
            <a:avLst/>
          </a:prstGeom>
        </p:spPr>
        <p:txBody>
          <a:bodyPr wrap="square" lIns="0" tIns="20224" rIns="0" bIns="0" rtlCol="0">
            <a:noAutofit/>
          </a:bodyPr>
          <a:lstStyle/>
          <a:p>
            <a:pPr marL="12700">
              <a:lnSpc>
                <a:spcPts val="3185"/>
              </a:lnSpc>
            </a:pPr>
            <a:r>
              <a:rPr sz="3000" spc="234" dirty="0" smtClean="0">
                <a:solidFill>
                  <a:srgbClr val="7E7E7E"/>
                </a:solidFill>
                <a:latin typeface="Times New Roman"/>
                <a:cs typeface="Times New Roman"/>
              </a:rPr>
              <a:t>de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30316" y="3181614"/>
            <a:ext cx="1248506" cy="406400"/>
          </a:xfrm>
          <a:prstGeom prst="rect">
            <a:avLst/>
          </a:prstGeom>
        </p:spPr>
        <p:txBody>
          <a:bodyPr wrap="square" lIns="0" tIns="20224" rIns="0" bIns="0" rtlCol="0">
            <a:noAutofit/>
          </a:bodyPr>
          <a:lstStyle/>
          <a:p>
            <a:pPr marL="12700">
              <a:lnSpc>
                <a:spcPts val="3185"/>
              </a:lnSpc>
            </a:pPr>
            <a:r>
              <a:rPr sz="3000" spc="137" dirty="0" smtClean="0">
                <a:solidFill>
                  <a:srgbClr val="7E7E7E"/>
                </a:solidFill>
                <a:latin typeface="Times New Roman"/>
                <a:cs typeface="Times New Roman"/>
              </a:rPr>
              <a:t>artigos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21982" y="3181614"/>
            <a:ext cx="522930" cy="406400"/>
          </a:xfrm>
          <a:prstGeom prst="rect">
            <a:avLst/>
          </a:prstGeom>
        </p:spPr>
        <p:txBody>
          <a:bodyPr wrap="square" lIns="0" tIns="20224" rIns="0" bIns="0" rtlCol="0">
            <a:noAutofit/>
          </a:bodyPr>
          <a:lstStyle/>
          <a:p>
            <a:pPr marL="12700">
              <a:lnSpc>
                <a:spcPts val="3185"/>
              </a:lnSpc>
            </a:pPr>
            <a:r>
              <a:rPr sz="3000" spc="229" dirty="0" smtClean="0">
                <a:solidFill>
                  <a:srgbClr val="7E7E7E"/>
                </a:solidFill>
                <a:latin typeface="Times New Roman"/>
                <a:cs typeface="Times New Roman"/>
              </a:rPr>
              <a:t>ou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84922" y="3181614"/>
            <a:ext cx="1095344" cy="406400"/>
          </a:xfrm>
          <a:prstGeom prst="rect">
            <a:avLst/>
          </a:prstGeom>
        </p:spPr>
        <p:txBody>
          <a:bodyPr wrap="square" lIns="0" tIns="20224" rIns="0" bIns="0" rtlCol="0">
            <a:noAutofit/>
          </a:bodyPr>
          <a:lstStyle/>
          <a:p>
            <a:pPr marL="12700">
              <a:lnSpc>
                <a:spcPts val="3185"/>
              </a:lnSpc>
            </a:pPr>
            <a:r>
              <a:rPr sz="3000" spc="130" dirty="0" smtClean="0">
                <a:solidFill>
                  <a:srgbClr val="7E7E7E"/>
                </a:solidFill>
                <a:latin typeface="Times New Roman"/>
                <a:cs typeface="Times New Roman"/>
              </a:rPr>
              <a:t>textos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21267" y="3181614"/>
            <a:ext cx="946207" cy="406400"/>
          </a:xfrm>
          <a:prstGeom prst="rect">
            <a:avLst/>
          </a:prstGeom>
        </p:spPr>
        <p:txBody>
          <a:bodyPr wrap="square" lIns="0" tIns="20224" rIns="0" bIns="0" rtlCol="0">
            <a:noAutofit/>
          </a:bodyPr>
          <a:lstStyle/>
          <a:p>
            <a:pPr marL="12700">
              <a:lnSpc>
                <a:spcPts val="3185"/>
              </a:lnSpc>
            </a:pPr>
            <a:r>
              <a:rPr sz="3000" spc="234" dirty="0" smtClean="0">
                <a:solidFill>
                  <a:srgbClr val="7E7E7E"/>
                </a:solidFill>
                <a:latin typeface="Times New Roman"/>
                <a:cs typeface="Times New Roman"/>
              </a:rPr>
              <a:t>onde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207879" y="3181614"/>
            <a:ext cx="1122395" cy="406400"/>
          </a:xfrm>
          <a:prstGeom prst="rect">
            <a:avLst/>
          </a:prstGeom>
        </p:spPr>
        <p:txBody>
          <a:bodyPr wrap="square" lIns="0" tIns="20224" rIns="0" bIns="0" rtlCol="0">
            <a:noAutofit/>
          </a:bodyPr>
          <a:lstStyle/>
          <a:p>
            <a:pPr marL="12700">
              <a:lnSpc>
                <a:spcPts val="3185"/>
              </a:lnSpc>
            </a:pPr>
            <a:r>
              <a:rPr sz="3000" spc="198" dirty="0" smtClean="0">
                <a:solidFill>
                  <a:srgbClr val="7E7E7E"/>
                </a:solidFill>
                <a:latin typeface="Times New Roman"/>
                <a:cs typeface="Times New Roman"/>
              </a:rPr>
              <a:t>temos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3158" y="3867414"/>
            <a:ext cx="6524141" cy="406400"/>
          </a:xfrm>
          <a:prstGeom prst="rect">
            <a:avLst/>
          </a:prstGeom>
        </p:spPr>
        <p:txBody>
          <a:bodyPr wrap="square" lIns="0" tIns="20224" rIns="0" bIns="0" rtlCol="0">
            <a:noAutofit/>
          </a:bodyPr>
          <a:lstStyle/>
          <a:p>
            <a:pPr marL="12700">
              <a:lnSpc>
                <a:spcPts val="3185"/>
              </a:lnSpc>
            </a:pPr>
            <a:r>
              <a:rPr sz="3000" spc="49" dirty="0" smtClean="0">
                <a:solidFill>
                  <a:srgbClr val="7E7E7E"/>
                </a:solidFill>
                <a:latin typeface="Times New Roman"/>
                <a:cs typeface="Times New Roman"/>
              </a:rPr>
              <a:t>vários  tipos  de  usuários como:  Editor,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70750" y="3867414"/>
            <a:ext cx="4061128" cy="406400"/>
          </a:xfrm>
          <a:prstGeom prst="rect">
            <a:avLst/>
          </a:prstGeom>
        </p:spPr>
        <p:txBody>
          <a:bodyPr wrap="square" lIns="0" tIns="20224" rIns="0" bIns="0" rtlCol="0">
            <a:noAutofit/>
          </a:bodyPr>
          <a:lstStyle/>
          <a:p>
            <a:pPr marL="12700">
              <a:lnSpc>
                <a:spcPts val="3185"/>
              </a:lnSpc>
            </a:pPr>
            <a:r>
              <a:rPr sz="3000" spc="33" dirty="0" smtClean="0">
                <a:solidFill>
                  <a:srgbClr val="7E7E7E"/>
                </a:solidFill>
                <a:latin typeface="Times New Roman"/>
                <a:cs typeface="Times New Roman"/>
              </a:rPr>
              <a:t>Publicador,  Revisor, etc,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3158" y="4553468"/>
            <a:ext cx="945008" cy="406400"/>
          </a:xfrm>
          <a:prstGeom prst="rect">
            <a:avLst/>
          </a:prstGeom>
        </p:spPr>
        <p:txBody>
          <a:bodyPr wrap="square" lIns="0" tIns="20224" rIns="0" bIns="0" rtlCol="0">
            <a:noAutofit/>
          </a:bodyPr>
          <a:lstStyle/>
          <a:p>
            <a:pPr marL="12700">
              <a:lnSpc>
                <a:spcPts val="3185"/>
              </a:lnSpc>
            </a:pPr>
            <a:r>
              <a:rPr sz="3000" spc="232" dirty="0" smtClean="0">
                <a:solidFill>
                  <a:srgbClr val="7E7E7E"/>
                </a:solidFill>
                <a:latin typeface="Times New Roman"/>
                <a:cs typeface="Times New Roman"/>
              </a:rPr>
              <a:t>onde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97558" y="4553468"/>
            <a:ext cx="870594" cy="406400"/>
          </a:xfrm>
          <a:prstGeom prst="rect">
            <a:avLst/>
          </a:prstGeom>
        </p:spPr>
        <p:txBody>
          <a:bodyPr wrap="square" lIns="0" tIns="20224" rIns="0" bIns="0" rtlCol="0">
            <a:noAutofit/>
          </a:bodyPr>
          <a:lstStyle/>
          <a:p>
            <a:pPr marL="12700">
              <a:lnSpc>
                <a:spcPts val="3185"/>
              </a:lnSpc>
            </a:pPr>
            <a:r>
              <a:rPr sz="3000" spc="177" dirty="0" smtClean="0">
                <a:solidFill>
                  <a:srgbClr val="7E7E7E"/>
                </a:solidFill>
                <a:latin typeface="Times New Roman"/>
                <a:cs typeface="Times New Roman"/>
              </a:rPr>
              <a:t>cada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36926" y="4553468"/>
            <a:ext cx="624806" cy="406400"/>
          </a:xfrm>
          <a:prstGeom prst="rect">
            <a:avLst/>
          </a:prstGeom>
        </p:spPr>
        <p:txBody>
          <a:bodyPr wrap="square" lIns="0" tIns="20224" rIns="0" bIns="0" rtlCol="0">
            <a:noAutofit/>
          </a:bodyPr>
          <a:lstStyle/>
          <a:p>
            <a:pPr marL="12700">
              <a:lnSpc>
                <a:spcPts val="3185"/>
              </a:lnSpc>
            </a:pPr>
            <a:r>
              <a:rPr sz="3000" spc="204" dirty="0" smtClean="0">
                <a:solidFill>
                  <a:srgbClr val="7E7E7E"/>
                </a:solidFill>
                <a:latin typeface="Times New Roman"/>
                <a:cs typeface="Times New Roman"/>
              </a:rPr>
              <a:t>um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32708" y="4553468"/>
            <a:ext cx="1160995" cy="406400"/>
          </a:xfrm>
          <a:prstGeom prst="rect">
            <a:avLst/>
          </a:prstGeom>
        </p:spPr>
        <p:txBody>
          <a:bodyPr wrap="square" lIns="0" tIns="20224" rIns="0" bIns="0" rtlCol="0">
            <a:noAutofit/>
          </a:bodyPr>
          <a:lstStyle/>
          <a:p>
            <a:pPr marL="12700">
              <a:lnSpc>
                <a:spcPts val="3185"/>
              </a:lnSpc>
            </a:pPr>
            <a:r>
              <a:rPr sz="3000" spc="126" dirty="0" smtClean="0">
                <a:solidFill>
                  <a:srgbClr val="7E7E7E"/>
                </a:solidFill>
                <a:latin typeface="Times New Roman"/>
                <a:cs typeface="Times New Roman"/>
              </a:rPr>
              <a:t>possui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61636" y="4553468"/>
            <a:ext cx="1800281" cy="406400"/>
          </a:xfrm>
          <a:prstGeom prst="rect">
            <a:avLst/>
          </a:prstGeom>
        </p:spPr>
        <p:txBody>
          <a:bodyPr wrap="square" lIns="0" tIns="20224" rIns="0" bIns="0" rtlCol="0">
            <a:noAutofit/>
          </a:bodyPr>
          <a:lstStyle/>
          <a:p>
            <a:pPr marL="12700">
              <a:lnSpc>
                <a:spcPts val="3185"/>
              </a:lnSpc>
            </a:pPr>
            <a:r>
              <a:rPr sz="3000" spc="53" dirty="0" smtClean="0">
                <a:solidFill>
                  <a:srgbClr val="7E7E7E"/>
                </a:solidFill>
                <a:latin typeface="Times New Roman"/>
                <a:cs typeface="Times New Roman"/>
              </a:rPr>
              <a:t>privilégios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29374" y="4553468"/>
            <a:ext cx="1748002" cy="406400"/>
          </a:xfrm>
          <a:prstGeom prst="rect">
            <a:avLst/>
          </a:prstGeom>
        </p:spPr>
        <p:txBody>
          <a:bodyPr wrap="square" lIns="0" tIns="20224" rIns="0" bIns="0" rtlCol="0">
            <a:noAutofit/>
          </a:bodyPr>
          <a:lstStyle/>
          <a:p>
            <a:pPr marL="12700">
              <a:lnSpc>
                <a:spcPts val="3185"/>
              </a:lnSpc>
            </a:pPr>
            <a:r>
              <a:rPr sz="3000" spc="122" dirty="0" smtClean="0">
                <a:solidFill>
                  <a:srgbClr val="7E7E7E"/>
                </a:solidFill>
                <a:latin typeface="Times New Roman"/>
                <a:cs typeface="Times New Roman"/>
              </a:rPr>
              <a:t>diferentes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46947" y="4553468"/>
            <a:ext cx="505390" cy="406400"/>
          </a:xfrm>
          <a:prstGeom prst="rect">
            <a:avLst/>
          </a:prstGeom>
        </p:spPr>
        <p:txBody>
          <a:bodyPr wrap="square" lIns="0" tIns="20224" rIns="0" bIns="0" rtlCol="0">
            <a:noAutofit/>
          </a:bodyPr>
          <a:lstStyle/>
          <a:p>
            <a:pPr marL="12700">
              <a:lnSpc>
                <a:spcPts val="3185"/>
              </a:lnSpc>
            </a:pPr>
            <a:r>
              <a:rPr sz="3000" spc="234" dirty="0" smtClean="0">
                <a:solidFill>
                  <a:srgbClr val="7E7E7E"/>
                </a:solidFill>
                <a:latin typeface="Times New Roman"/>
                <a:cs typeface="Times New Roman"/>
              </a:rPr>
              <a:t>de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22079" y="4553468"/>
            <a:ext cx="1199045" cy="406400"/>
          </a:xfrm>
          <a:prstGeom prst="rect">
            <a:avLst/>
          </a:prstGeom>
        </p:spPr>
        <p:txBody>
          <a:bodyPr wrap="square" lIns="0" tIns="20224" rIns="0" bIns="0" rtlCol="0">
            <a:noAutofit/>
          </a:bodyPr>
          <a:lstStyle/>
          <a:p>
            <a:pPr marL="12700">
              <a:lnSpc>
                <a:spcPts val="3185"/>
              </a:lnSpc>
            </a:pPr>
            <a:r>
              <a:rPr sz="3000" spc="150" dirty="0" smtClean="0">
                <a:solidFill>
                  <a:srgbClr val="7E7E7E"/>
                </a:solidFill>
                <a:latin typeface="Times New Roman"/>
                <a:cs typeface="Times New Roman"/>
              </a:rPr>
              <a:t>acesso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90631" y="4553468"/>
            <a:ext cx="440958" cy="406400"/>
          </a:xfrm>
          <a:prstGeom prst="rect">
            <a:avLst/>
          </a:prstGeom>
        </p:spPr>
        <p:txBody>
          <a:bodyPr wrap="square" lIns="0" tIns="20224" rIns="0" bIns="0" rtlCol="0">
            <a:noAutofit/>
          </a:bodyPr>
          <a:lstStyle/>
          <a:p>
            <a:pPr marL="12700">
              <a:lnSpc>
                <a:spcPts val="3185"/>
              </a:lnSpc>
            </a:pPr>
            <a:r>
              <a:rPr sz="3000" spc="158" dirty="0" smtClean="0">
                <a:solidFill>
                  <a:srgbClr val="7E7E7E"/>
                </a:solidFill>
                <a:latin typeface="Times New Roman"/>
                <a:cs typeface="Times New Roman"/>
              </a:rPr>
              <a:t>às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83158" y="5239268"/>
            <a:ext cx="4114443" cy="406400"/>
          </a:xfrm>
          <a:prstGeom prst="rect">
            <a:avLst/>
          </a:prstGeom>
        </p:spPr>
        <p:txBody>
          <a:bodyPr wrap="square" lIns="0" tIns="20224" rIns="0" bIns="0" rtlCol="0">
            <a:noAutofit/>
          </a:bodyPr>
          <a:lstStyle/>
          <a:p>
            <a:pPr marL="12700">
              <a:lnSpc>
                <a:spcPts val="3185"/>
              </a:lnSpc>
            </a:pPr>
            <a:r>
              <a:rPr sz="3000" spc="133" dirty="0" smtClean="0">
                <a:solidFill>
                  <a:srgbClr val="7E7E7E"/>
                </a:solidFill>
                <a:latin typeface="Times New Roman"/>
                <a:cs typeface="Times New Roman"/>
              </a:rPr>
              <a:t>páginas do sistema/site.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/>
          <p:nvPr/>
        </p:nvSpPr>
        <p:spPr>
          <a:xfrm>
            <a:off x="0" y="0"/>
            <a:ext cx="12192000" cy="1333500"/>
          </a:xfrm>
          <a:custGeom>
            <a:avLst/>
            <a:gdLst/>
            <a:ahLst/>
            <a:cxnLst/>
            <a:rect l="l" t="t" r="r" b="b"/>
            <a:pathLst>
              <a:path w="12192000" h="1333500">
                <a:moveTo>
                  <a:pt x="0" y="1333500"/>
                </a:moveTo>
                <a:lnTo>
                  <a:pt x="12192000" y="1333500"/>
                </a:lnTo>
                <a:lnTo>
                  <a:pt x="12192000" y="0"/>
                </a:lnTo>
                <a:lnTo>
                  <a:pt x="0" y="0"/>
                </a:lnTo>
                <a:lnTo>
                  <a:pt x="0" y="1333500"/>
                </a:lnTo>
                <a:close/>
              </a:path>
            </a:pathLst>
          </a:custGeom>
          <a:solidFill>
            <a:srgbClr val="D246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83158" y="676185"/>
            <a:ext cx="5264428" cy="482600"/>
          </a:xfrm>
          <a:prstGeom prst="rect">
            <a:avLst/>
          </a:prstGeom>
        </p:spPr>
        <p:txBody>
          <a:bodyPr wrap="square" lIns="0" tIns="24130" rIns="0" bIns="0" rtlCol="0">
            <a:noAutofit/>
          </a:bodyPr>
          <a:lstStyle/>
          <a:p>
            <a:pPr marL="12700">
              <a:lnSpc>
                <a:spcPts val="3800"/>
              </a:lnSpc>
            </a:pPr>
            <a:r>
              <a:rPr sz="36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Como</a:t>
            </a:r>
            <a:r>
              <a:rPr sz="3600" spc="67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criar</a:t>
            </a:r>
            <a:r>
              <a:rPr sz="3600" spc="8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um</a:t>
            </a:r>
            <a:r>
              <a:rPr sz="3600" spc="8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cont</a:t>
            </a:r>
            <a:r>
              <a:rPr sz="3600" spc="-64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3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ole</a:t>
            </a:r>
            <a:r>
              <a:rPr sz="3600" spc="8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978905" y="676185"/>
            <a:ext cx="1558014" cy="482600"/>
          </a:xfrm>
          <a:prstGeom prst="rect">
            <a:avLst/>
          </a:prstGeom>
        </p:spPr>
        <p:txBody>
          <a:bodyPr wrap="square" lIns="0" tIns="24130" rIns="0" bIns="0" rtlCol="0">
            <a:noAutofit/>
          </a:bodyPr>
          <a:lstStyle/>
          <a:p>
            <a:pPr marL="12700">
              <a:lnSpc>
                <a:spcPts val="3800"/>
              </a:lnSpc>
            </a:pPr>
            <a:r>
              <a:rPr sz="36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ac</a:t>
            </a:r>
            <a:r>
              <a:rPr sz="3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3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ss</a:t>
            </a:r>
            <a:r>
              <a:rPr sz="3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3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?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83158" y="1815638"/>
            <a:ext cx="595799" cy="304291"/>
          </a:xfrm>
          <a:prstGeom prst="rect">
            <a:avLst/>
          </a:prstGeom>
        </p:spPr>
        <p:txBody>
          <a:bodyPr wrap="square" lIns="0" tIns="14986" rIns="0" bIns="0" rtlCol="0">
            <a:noAutofit/>
          </a:bodyPr>
          <a:lstStyle/>
          <a:p>
            <a:pPr marL="12700">
              <a:lnSpc>
                <a:spcPts val="2360"/>
              </a:lnSpc>
            </a:pPr>
            <a:r>
              <a:rPr sz="2200" spc="57" dirty="0" smtClean="0">
                <a:solidFill>
                  <a:srgbClr val="7E7E7E"/>
                </a:solidFill>
                <a:latin typeface="Times New Roman"/>
                <a:cs typeface="Times New Roman"/>
              </a:rPr>
              <a:t>Para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96746" y="1815638"/>
            <a:ext cx="1122342" cy="304291"/>
          </a:xfrm>
          <a:prstGeom prst="rect">
            <a:avLst/>
          </a:prstGeom>
        </p:spPr>
        <p:txBody>
          <a:bodyPr wrap="square" lIns="0" tIns="14986" rIns="0" bIns="0" rtlCol="0">
            <a:noAutofit/>
          </a:bodyPr>
          <a:lstStyle/>
          <a:p>
            <a:pPr marL="12700">
              <a:lnSpc>
                <a:spcPts val="2360"/>
              </a:lnSpc>
            </a:pPr>
            <a:r>
              <a:rPr sz="2200" spc="76" dirty="0" smtClean="0">
                <a:solidFill>
                  <a:srgbClr val="7E7E7E"/>
                </a:solidFill>
                <a:latin typeface="Times New Roman"/>
                <a:cs typeface="Times New Roman"/>
              </a:rPr>
              <a:t>criarmos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635758" y="1815638"/>
            <a:ext cx="609619" cy="304291"/>
          </a:xfrm>
          <a:prstGeom prst="rect">
            <a:avLst/>
          </a:prstGeom>
        </p:spPr>
        <p:txBody>
          <a:bodyPr wrap="square" lIns="0" tIns="14986" rIns="0" bIns="0" rtlCol="0">
            <a:noAutofit/>
          </a:bodyPr>
          <a:lstStyle/>
          <a:p>
            <a:pPr marL="12700">
              <a:lnSpc>
                <a:spcPts val="2360"/>
              </a:lnSpc>
            </a:pPr>
            <a:r>
              <a:rPr sz="2200" spc="154" dirty="0" smtClean="0">
                <a:solidFill>
                  <a:srgbClr val="7E7E7E"/>
                </a:solidFill>
                <a:latin typeface="Times New Roman"/>
                <a:cs typeface="Times New Roman"/>
              </a:rPr>
              <a:t>uma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61182" y="1815638"/>
            <a:ext cx="906360" cy="304291"/>
          </a:xfrm>
          <a:prstGeom prst="rect">
            <a:avLst/>
          </a:prstGeom>
        </p:spPr>
        <p:txBody>
          <a:bodyPr wrap="square" lIns="0" tIns="14986" rIns="0" bIns="0" rtlCol="0">
            <a:noAutofit/>
          </a:bodyPr>
          <a:lstStyle/>
          <a:p>
            <a:pPr marL="12700">
              <a:lnSpc>
                <a:spcPts val="2360"/>
              </a:lnSpc>
            </a:pPr>
            <a:r>
              <a:rPr sz="2200" spc="120" dirty="0" smtClean="0">
                <a:solidFill>
                  <a:srgbClr val="7E7E7E"/>
                </a:solidFill>
                <a:latin typeface="Times New Roman"/>
                <a:cs typeface="Times New Roman"/>
              </a:rPr>
              <a:t>página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84040" y="1815638"/>
            <a:ext cx="377960" cy="304291"/>
          </a:xfrm>
          <a:prstGeom prst="rect">
            <a:avLst/>
          </a:prstGeom>
        </p:spPr>
        <p:txBody>
          <a:bodyPr wrap="square" lIns="0" tIns="14986" rIns="0" bIns="0" rtlCol="0">
            <a:noAutofit/>
          </a:bodyPr>
          <a:lstStyle/>
          <a:p>
            <a:pPr marL="12700">
              <a:lnSpc>
                <a:spcPts val="2360"/>
              </a:lnSpc>
            </a:pPr>
            <a:r>
              <a:rPr sz="2200" spc="180" dirty="0" smtClean="0">
                <a:solidFill>
                  <a:srgbClr val="7E7E7E"/>
                </a:solidFill>
                <a:latin typeface="Times New Roman"/>
                <a:cs typeface="Times New Roman"/>
              </a:rPr>
              <a:t>de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77816" y="1815638"/>
            <a:ext cx="1083815" cy="304291"/>
          </a:xfrm>
          <a:prstGeom prst="rect">
            <a:avLst/>
          </a:prstGeom>
        </p:spPr>
        <p:txBody>
          <a:bodyPr wrap="square" lIns="0" tIns="14986" rIns="0" bIns="0" rtlCol="0">
            <a:noAutofit/>
          </a:bodyPr>
          <a:lstStyle/>
          <a:p>
            <a:pPr marL="12700">
              <a:lnSpc>
                <a:spcPts val="2360"/>
              </a:lnSpc>
            </a:pPr>
            <a:r>
              <a:rPr sz="2200" spc="95" dirty="0" smtClean="0">
                <a:solidFill>
                  <a:srgbClr val="7E7E7E"/>
                </a:solidFill>
                <a:latin typeface="Times New Roman"/>
                <a:cs typeface="Times New Roman"/>
              </a:rPr>
              <a:t>controle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077458" y="1815638"/>
            <a:ext cx="377960" cy="304291"/>
          </a:xfrm>
          <a:prstGeom prst="rect">
            <a:avLst/>
          </a:prstGeom>
        </p:spPr>
        <p:txBody>
          <a:bodyPr wrap="square" lIns="0" tIns="14986" rIns="0" bIns="0" rtlCol="0">
            <a:noAutofit/>
          </a:bodyPr>
          <a:lstStyle/>
          <a:p>
            <a:pPr marL="12700">
              <a:lnSpc>
                <a:spcPts val="2360"/>
              </a:lnSpc>
            </a:pPr>
            <a:r>
              <a:rPr sz="2200" spc="180" dirty="0" smtClean="0">
                <a:solidFill>
                  <a:srgbClr val="7E7E7E"/>
                </a:solidFill>
                <a:latin typeface="Times New Roman"/>
                <a:cs typeface="Times New Roman"/>
              </a:rPr>
              <a:t>de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572758" y="1815638"/>
            <a:ext cx="947063" cy="304291"/>
          </a:xfrm>
          <a:prstGeom prst="rect">
            <a:avLst/>
          </a:prstGeom>
        </p:spPr>
        <p:txBody>
          <a:bodyPr wrap="square" lIns="0" tIns="14986" rIns="0" bIns="0" rtlCol="0">
            <a:noAutofit/>
          </a:bodyPr>
          <a:lstStyle/>
          <a:p>
            <a:pPr marL="12700">
              <a:lnSpc>
                <a:spcPts val="2360"/>
              </a:lnSpc>
            </a:pPr>
            <a:r>
              <a:rPr sz="2200" spc="83" dirty="0" smtClean="0">
                <a:solidFill>
                  <a:srgbClr val="7E7E7E"/>
                </a:solidFill>
                <a:latin typeface="Times New Roman"/>
                <a:cs typeface="Times New Roman"/>
              </a:rPr>
              <a:t>acesso,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36509" y="1815638"/>
            <a:ext cx="1689619" cy="304291"/>
          </a:xfrm>
          <a:prstGeom prst="rect">
            <a:avLst/>
          </a:prstGeom>
        </p:spPr>
        <p:txBody>
          <a:bodyPr wrap="square" lIns="0" tIns="14986" rIns="0" bIns="0" rtlCol="0">
            <a:noAutofit/>
          </a:bodyPr>
          <a:lstStyle/>
          <a:p>
            <a:pPr marL="12700">
              <a:lnSpc>
                <a:spcPts val="2360"/>
              </a:lnSpc>
            </a:pPr>
            <a:r>
              <a:rPr sz="2200" spc="94" dirty="0" smtClean="0">
                <a:solidFill>
                  <a:srgbClr val="7E7E7E"/>
                </a:solidFill>
                <a:latin typeface="Times New Roman"/>
                <a:cs typeface="Times New Roman"/>
              </a:rPr>
              <a:t>precisaremos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442831" y="1815638"/>
            <a:ext cx="514385" cy="304291"/>
          </a:xfrm>
          <a:prstGeom prst="rect">
            <a:avLst/>
          </a:prstGeom>
        </p:spPr>
        <p:txBody>
          <a:bodyPr wrap="square" lIns="0" tIns="14986" rIns="0" bIns="0" rtlCol="0">
            <a:noAutofit/>
          </a:bodyPr>
          <a:lstStyle/>
          <a:p>
            <a:pPr marL="12700">
              <a:lnSpc>
                <a:spcPts val="2360"/>
              </a:lnSpc>
            </a:pPr>
            <a:r>
              <a:rPr sz="2200" spc="150" dirty="0" smtClean="0">
                <a:solidFill>
                  <a:srgbClr val="7E7E7E"/>
                </a:solidFill>
                <a:latin typeface="Times New Roman"/>
                <a:cs typeface="Times New Roman"/>
              </a:rPr>
              <a:t>dos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073767" y="1815638"/>
            <a:ext cx="1240899" cy="304291"/>
          </a:xfrm>
          <a:prstGeom prst="rect">
            <a:avLst/>
          </a:prstGeom>
        </p:spPr>
        <p:txBody>
          <a:bodyPr wrap="square" lIns="0" tIns="14986" rIns="0" bIns="0" rtlCol="0">
            <a:noAutofit/>
          </a:bodyPr>
          <a:lstStyle/>
          <a:p>
            <a:pPr marL="12700">
              <a:lnSpc>
                <a:spcPts val="2360"/>
              </a:lnSpc>
            </a:pPr>
            <a:r>
              <a:rPr sz="2200" spc="112" dirty="0" smtClean="0">
                <a:solidFill>
                  <a:srgbClr val="7E7E7E"/>
                </a:solidFill>
                <a:latin typeface="Times New Roman"/>
                <a:cs typeface="Times New Roman"/>
              </a:rPr>
              <a:t>seguintes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3158" y="2318558"/>
            <a:ext cx="1810548" cy="304291"/>
          </a:xfrm>
          <a:prstGeom prst="rect">
            <a:avLst/>
          </a:prstGeom>
        </p:spPr>
        <p:txBody>
          <a:bodyPr wrap="square" lIns="0" tIns="14986" rIns="0" bIns="0" rtlCol="0">
            <a:noAutofit/>
          </a:bodyPr>
          <a:lstStyle/>
          <a:p>
            <a:pPr marL="12700">
              <a:lnSpc>
                <a:spcPts val="2360"/>
              </a:lnSpc>
            </a:pPr>
            <a:r>
              <a:rPr sz="2200" spc="119" dirty="0" smtClean="0">
                <a:solidFill>
                  <a:srgbClr val="7E7E7E"/>
                </a:solidFill>
                <a:latin typeface="Times New Roman"/>
                <a:cs typeface="Times New Roman"/>
              </a:rPr>
              <a:t>componentes: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3158" y="3074843"/>
            <a:ext cx="1749588" cy="304291"/>
          </a:xfrm>
          <a:prstGeom prst="rect">
            <a:avLst/>
          </a:prstGeom>
        </p:spPr>
        <p:txBody>
          <a:bodyPr wrap="square" lIns="0" tIns="14986" rIns="0" bIns="0" rtlCol="0">
            <a:noAutofit/>
          </a:bodyPr>
          <a:lstStyle/>
          <a:p>
            <a:pPr marL="12700">
              <a:lnSpc>
                <a:spcPts val="2360"/>
              </a:lnSpc>
            </a:pPr>
            <a:r>
              <a:rPr sz="2200" spc="17" dirty="0" smtClean="0">
                <a:solidFill>
                  <a:srgbClr val="7E7E7E"/>
                </a:solidFill>
                <a:latin typeface="Times New Roman"/>
                <a:cs typeface="Times New Roman"/>
              </a:rPr>
              <a:t>Tela de Login;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3158" y="3830747"/>
            <a:ext cx="3563402" cy="304292"/>
          </a:xfrm>
          <a:prstGeom prst="rect">
            <a:avLst/>
          </a:prstGeom>
        </p:spPr>
        <p:txBody>
          <a:bodyPr wrap="square" lIns="0" tIns="14986" rIns="0" bIns="0" rtlCol="0">
            <a:noAutofit/>
          </a:bodyPr>
          <a:lstStyle/>
          <a:p>
            <a:pPr marL="12700">
              <a:lnSpc>
                <a:spcPts val="2360"/>
              </a:lnSpc>
            </a:pPr>
            <a:r>
              <a:rPr sz="2200" spc="63" dirty="0" smtClean="0">
                <a:solidFill>
                  <a:srgbClr val="7E7E7E"/>
                </a:solidFill>
                <a:latin typeface="Times New Roman"/>
                <a:cs typeface="Times New Roman"/>
              </a:rPr>
              <a:t>Tela de Cadastro de Usuário;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3158" y="4586905"/>
            <a:ext cx="1076600" cy="304292"/>
          </a:xfrm>
          <a:prstGeom prst="rect">
            <a:avLst/>
          </a:prstGeom>
        </p:spPr>
        <p:txBody>
          <a:bodyPr wrap="square" lIns="0" tIns="14986" rIns="0" bIns="0" rtlCol="0">
            <a:noAutofit/>
          </a:bodyPr>
          <a:lstStyle/>
          <a:p>
            <a:pPr marL="12700">
              <a:lnSpc>
                <a:spcPts val="2360"/>
              </a:lnSpc>
            </a:pPr>
            <a:r>
              <a:rPr sz="2200" spc="78" dirty="0" smtClean="0">
                <a:solidFill>
                  <a:srgbClr val="7E7E7E"/>
                </a:solidFill>
                <a:latin typeface="Times New Roman"/>
                <a:cs typeface="Times New Roman"/>
              </a:rPr>
              <a:t>Funções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99666" y="4586905"/>
            <a:ext cx="537431" cy="304292"/>
          </a:xfrm>
          <a:prstGeom prst="rect">
            <a:avLst/>
          </a:prstGeom>
        </p:spPr>
        <p:txBody>
          <a:bodyPr wrap="square" lIns="0" tIns="14986" rIns="0" bIns="0" rtlCol="0">
            <a:noAutofit/>
          </a:bodyPr>
          <a:lstStyle/>
          <a:p>
            <a:pPr marL="12700">
              <a:lnSpc>
                <a:spcPts val="2360"/>
              </a:lnSpc>
            </a:pPr>
            <a:r>
              <a:rPr sz="2200" spc="171" dirty="0" smtClean="0">
                <a:solidFill>
                  <a:srgbClr val="7E7E7E"/>
                </a:solidFill>
                <a:latin typeface="Times New Roman"/>
                <a:cs typeface="Times New Roman"/>
              </a:rPr>
              <a:t>que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76322" y="4586905"/>
            <a:ext cx="537046" cy="304292"/>
          </a:xfrm>
          <a:prstGeom prst="rect">
            <a:avLst/>
          </a:prstGeom>
        </p:spPr>
        <p:txBody>
          <a:bodyPr wrap="square" lIns="0" tIns="14986" rIns="0" bIns="0" rtlCol="0">
            <a:noAutofit/>
          </a:bodyPr>
          <a:lstStyle/>
          <a:p>
            <a:pPr marL="12700">
              <a:lnSpc>
                <a:spcPts val="2360"/>
              </a:lnSpc>
            </a:pPr>
            <a:r>
              <a:rPr sz="2200" spc="67" dirty="0" smtClean="0">
                <a:solidFill>
                  <a:srgbClr val="7E7E7E"/>
                </a:solidFill>
                <a:latin typeface="Times New Roman"/>
                <a:cs typeface="Times New Roman"/>
              </a:rPr>
              <a:t>irão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51454" y="4586905"/>
            <a:ext cx="1308148" cy="304292"/>
          </a:xfrm>
          <a:prstGeom prst="rect">
            <a:avLst/>
          </a:prstGeom>
        </p:spPr>
        <p:txBody>
          <a:bodyPr wrap="square" lIns="0" tIns="14986" rIns="0" bIns="0" rtlCol="0">
            <a:noAutofit/>
          </a:bodyPr>
          <a:lstStyle/>
          <a:p>
            <a:pPr marL="12700">
              <a:lnSpc>
                <a:spcPts val="2360"/>
              </a:lnSpc>
            </a:pPr>
            <a:r>
              <a:rPr sz="2200" spc="91" dirty="0" smtClean="0">
                <a:solidFill>
                  <a:srgbClr val="7E7E7E"/>
                </a:solidFill>
                <a:latin typeface="Times New Roman"/>
                <a:cs typeface="Times New Roman"/>
              </a:rPr>
              <a:t>manipular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99508" y="4586905"/>
            <a:ext cx="348259" cy="304292"/>
          </a:xfrm>
          <a:prstGeom prst="rect">
            <a:avLst/>
          </a:prstGeom>
        </p:spPr>
        <p:txBody>
          <a:bodyPr wrap="square" lIns="0" tIns="14986" rIns="0" bIns="0" rtlCol="0">
            <a:noAutofit/>
          </a:bodyPr>
          <a:lstStyle/>
          <a:p>
            <a:pPr marL="12700">
              <a:lnSpc>
                <a:spcPts val="2360"/>
              </a:lnSpc>
            </a:pPr>
            <a:r>
              <a:rPr sz="2200" spc="121" dirty="0" smtClean="0">
                <a:solidFill>
                  <a:srgbClr val="7E7E7E"/>
                </a:solidFill>
                <a:latin typeface="Times New Roman"/>
                <a:cs typeface="Times New Roman"/>
              </a:rPr>
              <a:t>os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88712" y="4586905"/>
            <a:ext cx="821149" cy="304292"/>
          </a:xfrm>
          <a:prstGeom prst="rect">
            <a:avLst/>
          </a:prstGeom>
        </p:spPr>
        <p:txBody>
          <a:bodyPr wrap="square" lIns="0" tIns="14986" rIns="0" bIns="0" rtlCol="0">
            <a:noAutofit/>
          </a:bodyPr>
          <a:lstStyle/>
          <a:p>
            <a:pPr marL="12700">
              <a:lnSpc>
                <a:spcPts val="2360"/>
              </a:lnSpc>
            </a:pPr>
            <a:r>
              <a:rPr sz="2200" spc="154" dirty="0" smtClean="0">
                <a:solidFill>
                  <a:srgbClr val="7E7E7E"/>
                </a:solidFill>
                <a:latin typeface="Times New Roman"/>
                <a:cs typeface="Times New Roman"/>
              </a:rPr>
              <a:t>dados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49086" y="4586905"/>
            <a:ext cx="1201191" cy="304292"/>
          </a:xfrm>
          <a:prstGeom prst="rect">
            <a:avLst/>
          </a:prstGeom>
        </p:spPr>
        <p:txBody>
          <a:bodyPr wrap="square" lIns="0" tIns="14986" rIns="0" bIns="0" rtlCol="0">
            <a:noAutofit/>
          </a:bodyPr>
          <a:lstStyle/>
          <a:p>
            <a:pPr marL="12700">
              <a:lnSpc>
                <a:spcPts val="2360"/>
              </a:lnSpc>
            </a:pPr>
            <a:r>
              <a:rPr sz="2200" spc="94" dirty="0" smtClean="0">
                <a:solidFill>
                  <a:srgbClr val="7E7E7E"/>
                </a:solidFill>
                <a:latin typeface="Times New Roman"/>
                <a:cs typeface="Times New Roman"/>
              </a:rPr>
              <a:t>(cadastro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88682" y="4586905"/>
            <a:ext cx="389762" cy="304292"/>
          </a:xfrm>
          <a:prstGeom prst="rect">
            <a:avLst/>
          </a:prstGeom>
        </p:spPr>
        <p:txBody>
          <a:bodyPr wrap="square" lIns="0" tIns="14986" rIns="0" bIns="0" rtlCol="0">
            <a:noAutofit/>
          </a:bodyPr>
          <a:lstStyle/>
          <a:p>
            <a:pPr marL="12700">
              <a:lnSpc>
                <a:spcPts val="2360"/>
              </a:lnSpc>
            </a:pPr>
            <a:r>
              <a:rPr sz="2200" spc="158" dirty="0" smtClean="0">
                <a:solidFill>
                  <a:srgbClr val="7E7E7E"/>
                </a:solidFill>
                <a:latin typeface="Times New Roman"/>
                <a:cs typeface="Times New Roman"/>
              </a:rPr>
              <a:t>no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15985" y="4586905"/>
            <a:ext cx="821619" cy="304292"/>
          </a:xfrm>
          <a:prstGeom prst="rect">
            <a:avLst/>
          </a:prstGeom>
        </p:spPr>
        <p:txBody>
          <a:bodyPr wrap="square" lIns="0" tIns="14986" rIns="0" bIns="0" rtlCol="0">
            <a:noAutofit/>
          </a:bodyPr>
          <a:lstStyle/>
          <a:p>
            <a:pPr marL="12700">
              <a:lnSpc>
                <a:spcPts val="2360"/>
              </a:lnSpc>
            </a:pPr>
            <a:r>
              <a:rPr sz="2200" spc="130" dirty="0" smtClean="0">
                <a:solidFill>
                  <a:srgbClr val="7E7E7E"/>
                </a:solidFill>
                <a:latin typeface="Times New Roman"/>
                <a:cs typeface="Times New Roman"/>
              </a:rPr>
              <a:t>banco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76487" y="4586905"/>
            <a:ext cx="175903" cy="304292"/>
          </a:xfrm>
          <a:prstGeom prst="rect">
            <a:avLst/>
          </a:prstGeom>
        </p:spPr>
        <p:txBody>
          <a:bodyPr wrap="square" lIns="0" tIns="14986" rIns="0" bIns="0" rtlCol="0">
            <a:noAutofit/>
          </a:bodyPr>
          <a:lstStyle/>
          <a:p>
            <a:pPr marL="12700">
              <a:lnSpc>
                <a:spcPts val="2360"/>
              </a:lnSpc>
            </a:pPr>
            <a:r>
              <a:rPr sz="2200" spc="242" dirty="0" smtClean="0">
                <a:solidFill>
                  <a:srgbClr val="7E7E7E"/>
                </a:solidFill>
                <a:latin typeface="Times New Roman"/>
                <a:cs typeface="Times New Roman"/>
              </a:rPr>
              <a:t>/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90431" y="4586905"/>
            <a:ext cx="1372430" cy="304292"/>
          </a:xfrm>
          <a:prstGeom prst="rect">
            <a:avLst/>
          </a:prstGeom>
        </p:spPr>
        <p:txBody>
          <a:bodyPr wrap="square" lIns="0" tIns="14986" rIns="0" bIns="0" rtlCol="0">
            <a:noAutofit/>
          </a:bodyPr>
          <a:lstStyle/>
          <a:p>
            <a:pPr marL="12700">
              <a:lnSpc>
                <a:spcPts val="2360"/>
              </a:lnSpc>
            </a:pPr>
            <a:r>
              <a:rPr sz="2200" spc="40" dirty="0" smtClean="0">
                <a:solidFill>
                  <a:srgbClr val="7E7E7E"/>
                </a:solidFill>
                <a:latin typeface="Times New Roman"/>
                <a:cs typeface="Times New Roman"/>
              </a:rPr>
              <a:t>verificação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02239" y="4586905"/>
            <a:ext cx="513215" cy="304292"/>
          </a:xfrm>
          <a:prstGeom prst="rect">
            <a:avLst/>
          </a:prstGeom>
        </p:spPr>
        <p:txBody>
          <a:bodyPr wrap="square" lIns="0" tIns="14986" rIns="0" bIns="0" rtlCol="0">
            <a:noAutofit/>
          </a:bodyPr>
          <a:lstStyle/>
          <a:p>
            <a:pPr marL="12700">
              <a:lnSpc>
                <a:spcPts val="2360"/>
              </a:lnSpc>
            </a:pPr>
            <a:r>
              <a:rPr sz="2200" spc="141" dirty="0" smtClean="0">
                <a:solidFill>
                  <a:srgbClr val="7E7E7E"/>
                </a:solidFill>
                <a:latin typeface="Times New Roman"/>
                <a:cs typeface="Times New Roman"/>
              </a:rPr>
              <a:t>dos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83158" y="5089825"/>
            <a:ext cx="1469172" cy="304291"/>
          </a:xfrm>
          <a:prstGeom prst="rect">
            <a:avLst/>
          </a:prstGeom>
        </p:spPr>
        <p:txBody>
          <a:bodyPr wrap="square" lIns="0" tIns="14986" rIns="0" bIns="0" rtlCol="0">
            <a:noAutofit/>
          </a:bodyPr>
          <a:lstStyle/>
          <a:p>
            <a:pPr marL="12700">
              <a:lnSpc>
                <a:spcPts val="2360"/>
              </a:lnSpc>
            </a:pPr>
            <a:r>
              <a:rPr sz="2200" spc="22" dirty="0" smtClean="0">
                <a:solidFill>
                  <a:srgbClr val="7E7E7E"/>
                </a:solidFill>
                <a:latin typeface="Times New Roman"/>
                <a:cs typeface="Times New Roman"/>
              </a:rPr>
              <a:t>privilégios).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2192000" cy="1333500"/>
          </a:xfrm>
          <a:custGeom>
            <a:avLst/>
            <a:gdLst/>
            <a:ahLst/>
            <a:cxnLst/>
            <a:rect l="l" t="t" r="r" b="b"/>
            <a:pathLst>
              <a:path w="12192000" h="1333500">
                <a:moveTo>
                  <a:pt x="0" y="1333500"/>
                </a:moveTo>
                <a:lnTo>
                  <a:pt x="12192000" y="1333500"/>
                </a:lnTo>
                <a:lnTo>
                  <a:pt x="12192000" y="0"/>
                </a:lnTo>
                <a:lnTo>
                  <a:pt x="0" y="0"/>
                </a:lnTo>
                <a:lnTo>
                  <a:pt x="0" y="1333500"/>
                </a:lnTo>
                <a:close/>
              </a:path>
            </a:pathLst>
          </a:custGeom>
          <a:solidFill>
            <a:srgbClr val="D246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345690"/>
            <a:ext cx="10506456" cy="5512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683158" y="716240"/>
            <a:ext cx="9527642" cy="444500"/>
          </a:xfrm>
          <a:prstGeom prst="rect">
            <a:avLst/>
          </a:prstGeom>
        </p:spPr>
        <p:txBody>
          <a:bodyPr wrap="square" lIns="0" tIns="22161" rIns="0" bIns="0" rtlCol="0">
            <a:noAutofit/>
          </a:bodyPr>
          <a:lstStyle/>
          <a:p>
            <a:pPr marL="12700">
              <a:lnSpc>
                <a:spcPts val="3490"/>
              </a:lnSpc>
            </a:pPr>
            <a:r>
              <a:rPr sz="33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Antes</a:t>
            </a:r>
            <a:r>
              <a:rPr sz="3300" spc="5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3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de</a:t>
            </a:r>
            <a:r>
              <a:rPr sz="3300" spc="87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3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cria</a:t>
            </a:r>
            <a:r>
              <a:rPr sz="3300" spc="-15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33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mos</a:t>
            </a:r>
            <a:r>
              <a:rPr sz="3300" spc="5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3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os</a:t>
            </a:r>
            <a:r>
              <a:rPr sz="3300" spc="45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3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fo</a:t>
            </a:r>
            <a:r>
              <a:rPr sz="33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33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mulários,</a:t>
            </a:r>
            <a:r>
              <a:rPr sz="3300" spc="6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3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3300" spc="7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3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SQL...</a:t>
            </a:r>
            <a:endParaRPr sz="33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2192000" cy="1333500"/>
          </a:xfrm>
          <a:custGeom>
            <a:avLst/>
            <a:gdLst/>
            <a:ahLst/>
            <a:cxnLst/>
            <a:rect l="l" t="t" r="r" b="b"/>
            <a:pathLst>
              <a:path w="12192000" h="1333500">
                <a:moveTo>
                  <a:pt x="0" y="1333500"/>
                </a:moveTo>
                <a:lnTo>
                  <a:pt x="12192000" y="1333500"/>
                </a:lnTo>
                <a:lnTo>
                  <a:pt x="12192000" y="0"/>
                </a:lnTo>
                <a:lnTo>
                  <a:pt x="0" y="0"/>
                </a:lnTo>
                <a:lnTo>
                  <a:pt x="0" y="1333500"/>
                </a:lnTo>
                <a:close/>
              </a:path>
            </a:pathLst>
          </a:custGeom>
          <a:solidFill>
            <a:srgbClr val="D246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321306"/>
            <a:ext cx="12192000" cy="5536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683158" y="676185"/>
            <a:ext cx="3804642" cy="482600"/>
          </a:xfrm>
          <a:prstGeom prst="rect">
            <a:avLst/>
          </a:prstGeom>
        </p:spPr>
        <p:txBody>
          <a:bodyPr wrap="square" lIns="0" tIns="24130" rIns="0" bIns="0" rtlCol="0">
            <a:noAutofit/>
          </a:bodyPr>
          <a:lstStyle/>
          <a:p>
            <a:pPr marL="12700">
              <a:lnSpc>
                <a:spcPts val="3800"/>
              </a:lnSpc>
            </a:pPr>
            <a:r>
              <a:rPr sz="3600" spc="-184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3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sz="3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3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3600" spc="86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3600" spc="10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r>
              <a:rPr sz="3600" spc="8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600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3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dex.php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12192000" cy="1333500"/>
          </a:xfrm>
          <a:custGeom>
            <a:avLst/>
            <a:gdLst/>
            <a:ahLst/>
            <a:cxnLst/>
            <a:rect l="l" t="t" r="r" b="b"/>
            <a:pathLst>
              <a:path w="12192000" h="1333500">
                <a:moveTo>
                  <a:pt x="0" y="1333500"/>
                </a:moveTo>
                <a:lnTo>
                  <a:pt x="12192000" y="1333500"/>
                </a:lnTo>
                <a:lnTo>
                  <a:pt x="12192000" y="0"/>
                </a:lnTo>
                <a:lnTo>
                  <a:pt x="0" y="0"/>
                </a:lnTo>
                <a:lnTo>
                  <a:pt x="0" y="1333500"/>
                </a:lnTo>
                <a:close/>
              </a:path>
            </a:pathLst>
          </a:custGeom>
          <a:solidFill>
            <a:srgbClr val="D246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3158" y="676185"/>
            <a:ext cx="4549341" cy="482600"/>
          </a:xfrm>
          <a:prstGeom prst="rect">
            <a:avLst/>
          </a:prstGeom>
        </p:spPr>
        <p:txBody>
          <a:bodyPr wrap="square" lIns="0" tIns="24130" rIns="0" bIns="0" rtlCol="0">
            <a:noAutofit/>
          </a:bodyPr>
          <a:lstStyle/>
          <a:p>
            <a:pPr marL="12700">
              <a:lnSpc>
                <a:spcPts val="3800"/>
              </a:lnSpc>
            </a:pPr>
            <a:r>
              <a:rPr sz="3600" spc="-184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3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sz="3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3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3600" spc="86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sz="3600" spc="20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r>
              <a:rPr sz="3600" spc="8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cada</a:t>
            </a:r>
            <a:r>
              <a:rPr sz="36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3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tra</a:t>
            </a:r>
            <a:r>
              <a:rPr sz="3600" spc="-459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3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.php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83158" y="1826009"/>
            <a:ext cx="10639682" cy="914393"/>
          </a:xfrm>
          <a:prstGeom prst="rect">
            <a:avLst/>
          </a:prstGeom>
        </p:spPr>
        <p:txBody>
          <a:bodyPr wrap="square" lIns="0" tIns="16954" rIns="0" bIns="0" rtlCol="0">
            <a:noAutofit/>
          </a:bodyPr>
          <a:lstStyle/>
          <a:p>
            <a:pPr marL="12700">
              <a:lnSpc>
                <a:spcPts val="2670"/>
              </a:lnSpc>
            </a:pPr>
            <a:r>
              <a:rPr sz="2500" spc="91" dirty="0" smtClean="0">
                <a:solidFill>
                  <a:srgbClr val="7E7E7E"/>
                </a:solidFill>
                <a:latin typeface="Times New Roman"/>
                <a:cs typeface="Times New Roman"/>
              </a:rPr>
              <a:t>Criaremos  um  formulário de  cadastro de  usuário  para  quem não  possuir</a:t>
            </a:r>
            <a:endParaRPr sz="2500">
              <a:latin typeface="Times New Roman"/>
              <a:cs typeface="Times New Roman"/>
            </a:endParaRPr>
          </a:p>
          <a:p>
            <a:pPr marL="12700" marR="47594">
              <a:lnSpc>
                <a:spcPct val="95825"/>
              </a:lnSpc>
              <a:spcBef>
                <a:spcPts val="1493"/>
              </a:spcBef>
            </a:pPr>
            <a:r>
              <a:rPr sz="2500" spc="81" dirty="0" smtClean="0">
                <a:solidFill>
                  <a:srgbClr val="7E7E7E"/>
                </a:solidFill>
                <a:latin typeface="Times New Roman"/>
                <a:cs typeface="Times New Roman"/>
              </a:rPr>
              <a:t>login e senha  realizar um cadastro rápido.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1333500"/>
          </a:xfrm>
          <a:custGeom>
            <a:avLst/>
            <a:gdLst/>
            <a:ahLst/>
            <a:cxnLst/>
            <a:rect l="l" t="t" r="r" b="b"/>
            <a:pathLst>
              <a:path w="12192000" h="1333500">
                <a:moveTo>
                  <a:pt x="0" y="1333500"/>
                </a:moveTo>
                <a:lnTo>
                  <a:pt x="12192000" y="1333500"/>
                </a:lnTo>
                <a:lnTo>
                  <a:pt x="12192000" y="0"/>
                </a:lnTo>
                <a:lnTo>
                  <a:pt x="0" y="0"/>
                </a:lnTo>
                <a:lnTo>
                  <a:pt x="0" y="1333500"/>
                </a:lnTo>
                <a:close/>
              </a:path>
            </a:pathLst>
          </a:custGeom>
          <a:solidFill>
            <a:srgbClr val="D246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12192000" cy="1333500"/>
          </a:xfrm>
          <a:custGeom>
            <a:avLst/>
            <a:gdLst/>
            <a:ahLst/>
            <a:cxnLst/>
            <a:rect l="l" t="t" r="r" b="b"/>
            <a:pathLst>
              <a:path w="12192000" h="1333500">
                <a:moveTo>
                  <a:pt x="0" y="1333500"/>
                </a:moveTo>
                <a:lnTo>
                  <a:pt x="12192000" y="1333500"/>
                </a:lnTo>
                <a:lnTo>
                  <a:pt x="12192000" y="0"/>
                </a:lnTo>
                <a:lnTo>
                  <a:pt x="0" y="0"/>
                </a:lnTo>
                <a:lnTo>
                  <a:pt x="0" y="1333500"/>
                </a:lnTo>
                <a:close/>
              </a:path>
            </a:pathLst>
          </a:custGeom>
          <a:solidFill>
            <a:srgbClr val="D246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3158" y="676185"/>
            <a:ext cx="4420409" cy="482600"/>
          </a:xfrm>
          <a:prstGeom prst="rect">
            <a:avLst/>
          </a:prstGeom>
        </p:spPr>
        <p:txBody>
          <a:bodyPr wrap="square" lIns="0" tIns="24130" rIns="0" bIns="0" rtlCol="0">
            <a:noAutofit/>
          </a:bodyPr>
          <a:lstStyle/>
          <a:p>
            <a:pPr marL="12700">
              <a:lnSpc>
                <a:spcPts val="3800"/>
              </a:lnSpc>
            </a:pPr>
            <a:r>
              <a:rPr sz="3600" spc="-184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3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sz="3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3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3600" spc="86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r>
              <a:rPr sz="3600" spc="20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r>
              <a:rPr sz="3600" spc="8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cont</a:t>
            </a:r>
            <a:r>
              <a:rPr sz="3600" spc="-69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3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ole.php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83158" y="1798366"/>
            <a:ext cx="10633913" cy="807269"/>
          </a:xfrm>
          <a:prstGeom prst="rect">
            <a:avLst/>
          </a:prstGeom>
        </p:spPr>
        <p:txBody>
          <a:bodyPr wrap="square" lIns="0" tIns="14986" rIns="0" bIns="0" rtlCol="0">
            <a:noAutofit/>
          </a:bodyPr>
          <a:lstStyle/>
          <a:p>
            <a:pPr marL="12700">
              <a:lnSpc>
                <a:spcPts val="2360"/>
              </a:lnSpc>
            </a:pPr>
            <a:r>
              <a:rPr sz="2200" spc="85" dirty="0" smtClean="0">
                <a:solidFill>
                  <a:srgbClr val="7E7E7E"/>
                </a:solidFill>
                <a:latin typeface="Times New Roman"/>
                <a:cs typeface="Times New Roman"/>
              </a:rPr>
              <a:t>Com nossos formulários prontos, prosseguiremos criando  um  controle para  verificar</a:t>
            </a:r>
            <a:endParaRPr sz="2200">
              <a:latin typeface="Times New Roman"/>
              <a:cs typeface="Times New Roman"/>
            </a:endParaRPr>
          </a:p>
          <a:p>
            <a:pPr marL="12700" marR="41833">
              <a:lnSpc>
                <a:spcPct val="95825"/>
              </a:lnSpc>
              <a:spcBef>
                <a:spcPts val="1312"/>
              </a:spcBef>
            </a:pPr>
            <a:r>
              <a:rPr sz="2200" spc="98" dirty="0" smtClean="0">
                <a:solidFill>
                  <a:srgbClr val="7E7E7E"/>
                </a:solidFill>
                <a:latin typeface="Times New Roman"/>
                <a:cs typeface="Times New Roman"/>
              </a:rPr>
              <a:t>se a requisição é de um cadastro novo ou se é de um login.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1333500"/>
          </a:xfrm>
          <a:custGeom>
            <a:avLst/>
            <a:gdLst/>
            <a:ahLst/>
            <a:cxnLst/>
            <a:rect l="l" t="t" r="r" b="b"/>
            <a:pathLst>
              <a:path w="12192000" h="1333500">
                <a:moveTo>
                  <a:pt x="0" y="1333500"/>
                </a:moveTo>
                <a:lnTo>
                  <a:pt x="12192000" y="1333500"/>
                </a:lnTo>
                <a:lnTo>
                  <a:pt x="12192000" y="0"/>
                </a:lnTo>
                <a:lnTo>
                  <a:pt x="0" y="0"/>
                </a:lnTo>
                <a:lnTo>
                  <a:pt x="0" y="1333500"/>
                </a:lnTo>
                <a:close/>
              </a:path>
            </a:pathLst>
          </a:custGeom>
          <a:solidFill>
            <a:srgbClr val="D246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319</Words>
  <Application>Microsoft Office PowerPoint</Application>
  <PresentationFormat>Widescreen</PresentationFormat>
  <Paragraphs>88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Times New Roman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Rene Berwanger</cp:lastModifiedBy>
  <cp:revision>1</cp:revision>
  <dcterms:modified xsi:type="dcterms:W3CDTF">2018-10-29T16:24:10Z</dcterms:modified>
</cp:coreProperties>
</file>