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4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6" autoAdjust="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7E7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158" y="40589"/>
            <a:ext cx="10825683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1947418"/>
            <a:ext cx="10361929" cy="289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7E7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as.alcalay@qi.edu.b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866640"/>
          </a:xfrm>
          <a:custGeom>
            <a:avLst/>
            <a:gdLst/>
            <a:ahLst/>
            <a:cxnLst/>
            <a:rect l="l" t="t" r="r" b="b"/>
            <a:pathLst>
              <a:path w="12192000" h="4866640">
                <a:moveTo>
                  <a:pt x="0" y="4866132"/>
                </a:moveTo>
                <a:lnTo>
                  <a:pt x="12192000" y="4866132"/>
                </a:lnTo>
                <a:lnTo>
                  <a:pt x="12192000" y="0"/>
                </a:lnTo>
                <a:lnTo>
                  <a:pt x="0" y="0"/>
                </a:lnTo>
                <a:lnTo>
                  <a:pt x="0" y="4866132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400" y="2819400"/>
            <a:ext cx="6714490" cy="16292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FFFFFF"/>
                </a:solidFill>
                <a:latin typeface="Arial Black"/>
                <a:cs typeface="Arial Black"/>
              </a:rPr>
              <a:t>Linguagem de Programação Web  </a:t>
            </a:r>
            <a:r>
              <a:rPr sz="3500" dirty="0" smtClean="0">
                <a:solidFill>
                  <a:srgbClr val="FFFFFF"/>
                </a:solidFill>
                <a:latin typeface="Arial Black"/>
                <a:cs typeface="Arial Black"/>
              </a:rPr>
              <a:t>Arrays </a:t>
            </a:r>
            <a:r>
              <a:rPr sz="3500" dirty="0">
                <a:solidFill>
                  <a:srgbClr val="FFFFFF"/>
                </a:solidFill>
                <a:latin typeface="Arial Black"/>
                <a:cs typeface="Arial Black"/>
              </a:rPr>
              <a:t>e </a:t>
            </a:r>
            <a:r>
              <a:rPr sz="3500" dirty="0" err="1">
                <a:solidFill>
                  <a:srgbClr val="FFFFFF"/>
                </a:solidFill>
                <a:latin typeface="Arial Black"/>
                <a:cs typeface="Arial Black"/>
              </a:rPr>
              <a:t>Funções</a:t>
            </a:r>
            <a:r>
              <a:rPr sz="3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dirty="0" err="1" smtClean="0">
                <a:solidFill>
                  <a:srgbClr val="FFFFFF"/>
                </a:solidFill>
                <a:latin typeface="Arial Black"/>
                <a:cs typeface="Arial Black"/>
              </a:rPr>
              <a:t>Diversas</a:t>
            </a:r>
            <a:endParaRPr sz="35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1545288"/>
            <a:ext cx="10593070" cy="236244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Caso queiramos inicializar o array diretamente usando associações, devemos usar seta larga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para vincular um valor a uma chave.</a:t>
            </a:r>
            <a:endParaRPr sz="2000" dirty="0">
              <a:latin typeface="Arial Black"/>
              <a:cs typeface="Arial Black"/>
            </a:endParaRPr>
          </a:p>
          <a:p>
            <a:pPr marL="12700" marR="5715">
              <a:lnSpc>
                <a:spcPct val="150000"/>
              </a:lnSpc>
              <a:spcBef>
                <a:spcPts val="192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seta larga é composta pelo sinal de igual mais o sinal de maior (=&gt;). Veja o mesmo código  usando as setas largas diretamente na associação.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9820" y="5032386"/>
            <a:ext cx="7217664" cy="1357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Para acessar os valores do array associativo, segue o  mesmo padrão.</a:t>
            </a:r>
          </a:p>
        </p:txBody>
      </p:sp>
      <p:sp>
        <p:nvSpPr>
          <p:cNvPr id="3" name="object 3"/>
          <p:cNvSpPr/>
          <p:nvPr/>
        </p:nvSpPr>
        <p:spPr>
          <a:xfrm>
            <a:off x="16764" y="2044740"/>
            <a:ext cx="12109704" cy="306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48794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Imprimindo 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560068"/>
            <a:ext cx="10594340" cy="1375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Para imprimir um array na tela podemos utilizar diversas  maneiras. No entanto, algumas  dessas maneiras são utilizadas apenas para testes. Para demonstrar a impressão de um array  vamos utilizar o seguinte array:</a:t>
            </a:r>
            <a:endParaRPr sz="2000" dirty="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  <a:spcBef>
                <a:spcPts val="101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158" y="2909671"/>
            <a:ext cx="383667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$nomes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array();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$nomes[]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“Thiago</a:t>
            </a:r>
            <a:r>
              <a:rPr sz="2000" spc="-5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Cury”;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4108" y="4030933"/>
          <a:ext cx="5093969" cy="166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8420"/>
                <a:gridCol w="304164"/>
                <a:gridCol w="3461385"/>
              </a:tblGrid>
              <a:tr h="372745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$nomes[]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70"/>
                        </a:lnSpc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“Jozinéusom”;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$nomes[]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“Euricléia</a:t>
                      </a:r>
                      <a:r>
                        <a:rPr sz="2000" spc="-2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Mattos”;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2544" marB="0"/>
                </a:tc>
              </a:tr>
              <a:tr h="459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$nomes[]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“Romersindo</a:t>
                      </a:r>
                      <a:r>
                        <a:rPr sz="2000" spc="-4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Fulviano”;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</a:tr>
              <a:tr h="3759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?&gt;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56068" y="3427926"/>
            <a:ext cx="4124960" cy="233781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Imprimindo Array (apenas testando):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spc="-10" dirty="0">
                <a:latin typeface="Courier New"/>
                <a:cs typeface="Courier New"/>
              </a:rPr>
              <a:t>&lt;?php</a:t>
            </a:r>
            <a:endParaRPr sz="1800" dirty="0">
              <a:latin typeface="Courier New"/>
              <a:cs typeface="Courier New"/>
            </a:endParaRPr>
          </a:p>
          <a:p>
            <a:pPr marL="12700" marR="1782445">
              <a:lnSpc>
                <a:spcPct val="15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print_r($nomes); 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var_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um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$n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om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?&gt;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59395" y="3211067"/>
            <a:ext cx="0" cy="3168015"/>
          </a:xfrm>
          <a:custGeom>
            <a:avLst/>
            <a:gdLst/>
            <a:ahLst/>
            <a:cxnLst/>
            <a:rect l="l" t="t" r="r" b="b"/>
            <a:pathLst>
              <a:path h="3168015">
                <a:moveTo>
                  <a:pt x="0" y="0"/>
                </a:moveTo>
                <a:lnTo>
                  <a:pt x="0" y="3167748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54890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Funções de 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575768"/>
            <a:ext cx="10594975" cy="268214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No php temos diversas funções que facilitam a utilização dos arrays. A seguir será explicada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as funções mais utilizadas: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Ordena pelo valor de cada posição, porém perde a associação.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sort($nomeArray);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857" y="4953000"/>
            <a:ext cx="5984240" cy="1344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Ordena na ordem reversa, porém perde a associação.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rsort($nomeArray);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71600"/>
            <a:ext cx="8229600" cy="5178341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Ordena pelo valor, mas mantém a associação.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asort($nomeArray);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Ordena pelas chaves.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ksort($nomeArray);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Embaralha um array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shuffle($nomeArray);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Retorna a quantidade de valores de um array.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count($nomeArray);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1618155"/>
            <a:ext cx="10744835" cy="529311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Soma todos valores de um array.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array_sum($nomeArray);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Imprime o conteúdo do array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print_r($nomeArray);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125220" algn="l"/>
                <a:tab pos="1448435" algn="l"/>
                <a:tab pos="2696845" algn="l"/>
                <a:tab pos="3167380" algn="l"/>
                <a:tab pos="3942079" algn="l"/>
                <a:tab pos="4561840" algn="l"/>
                <a:tab pos="5017770" algn="l"/>
                <a:tab pos="5876290" algn="l"/>
                <a:tab pos="6331585" algn="l"/>
                <a:tab pos="7031355" algn="l"/>
                <a:tab pos="8067675" algn="l"/>
                <a:tab pos="8540115" algn="l"/>
                <a:tab pos="9273540" algn="l"/>
                <a:tab pos="10027920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Imprime	o	conteúdo	do	array,	tipo	de	dados	de	cada	posição	do	array	entre	outras  informações.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var_dump($nomeArray);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8073390">
              <a:lnSpc>
                <a:spcPct val="1213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Cria valores sequenciais 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range(1,10);  range(“a”,”z”);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1537817"/>
            <a:ext cx="6453505" cy="454483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Gera números inteiros aleatórios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rand($nomeArray);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Gera números inteiros aleatórios 4x mais rápido que rand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1231900" algn="l"/>
              </a:tabLst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mt_rand	(0, 100);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Localiza  o maior valor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max($nomeArray);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84300" algn="l"/>
              </a:tabLst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Localiza	o menor valor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min($nomeArray);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135644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Imprimindo Array (utilizando maneiras corretas)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58086"/>
            <a:ext cx="4906010" cy="4134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30" dirty="0">
                <a:solidFill>
                  <a:srgbClr val="7E7E7E"/>
                </a:solidFill>
                <a:latin typeface="Arial"/>
                <a:cs typeface="Arial"/>
              </a:rPr>
              <a:t>FOREACH – </a:t>
            </a:r>
            <a:r>
              <a:rPr sz="2200" b="1" spc="10" dirty="0">
                <a:solidFill>
                  <a:srgbClr val="7E7E7E"/>
                </a:solidFill>
                <a:latin typeface="Arial"/>
                <a:cs typeface="Arial"/>
              </a:rPr>
              <a:t>MAIS </a:t>
            </a:r>
            <a:r>
              <a:rPr sz="2200" b="1" spc="-70" dirty="0">
                <a:solidFill>
                  <a:srgbClr val="7E7E7E"/>
                </a:solidFill>
                <a:latin typeface="Arial"/>
                <a:cs typeface="Arial"/>
              </a:rPr>
              <a:t>RECOMENDADA</a:t>
            </a:r>
            <a:r>
              <a:rPr sz="2200" b="1" spc="-1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7E7E7E"/>
                </a:solidFill>
                <a:latin typeface="Arial"/>
                <a:cs typeface="Arial"/>
              </a:rPr>
              <a:t>!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ts val="5950"/>
              </a:lnSpc>
              <a:spcBef>
                <a:spcPts val="755"/>
              </a:spcBef>
            </a:pPr>
            <a:r>
              <a:rPr sz="2200" dirty="0">
                <a:solidFill>
                  <a:srgbClr val="7E7E7E"/>
                </a:solidFill>
                <a:latin typeface="Courier New"/>
                <a:cs typeface="Courier New"/>
              </a:rPr>
              <a:t>foreach($nomes </a:t>
            </a:r>
            <a:r>
              <a:rPr sz="2200" spc="-5" dirty="0">
                <a:solidFill>
                  <a:srgbClr val="7E7E7E"/>
                </a:solidFill>
                <a:latin typeface="Courier New"/>
                <a:cs typeface="Courier New"/>
              </a:rPr>
              <a:t>as </a:t>
            </a:r>
            <a:r>
              <a:rPr sz="2200" dirty="0">
                <a:solidFill>
                  <a:srgbClr val="7E7E7E"/>
                </a:solidFill>
                <a:latin typeface="Courier New"/>
                <a:cs typeface="Courier New"/>
              </a:rPr>
              <a:t>$nomesAux){  </a:t>
            </a:r>
            <a:r>
              <a:rPr sz="2200" spc="-5" dirty="0">
                <a:solidFill>
                  <a:srgbClr val="7E7E7E"/>
                </a:solidFill>
                <a:latin typeface="Courier New"/>
                <a:cs typeface="Courier New"/>
              </a:rPr>
              <a:t>echo</a:t>
            </a:r>
            <a:r>
              <a:rPr sz="2200" dirty="0">
                <a:solidFill>
                  <a:srgbClr val="7E7E7E"/>
                </a:solidFill>
                <a:latin typeface="Courier New"/>
                <a:cs typeface="Courier New"/>
              </a:rPr>
              <a:t> $nomesAux;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7E7E7E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9818"/>
            <a:ext cx="3683635" cy="3675379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b="1" spc="-40" dirty="0">
                <a:solidFill>
                  <a:srgbClr val="7E7E7E"/>
                </a:solidFill>
                <a:latin typeface="Arial"/>
                <a:cs typeface="Arial"/>
              </a:rPr>
              <a:t>WHILE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$i=0;  while($i&lt;count($nomes)){  echo</a:t>
            </a:r>
            <a:r>
              <a:rPr sz="2000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$nomes[$i];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$i++;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47418"/>
            <a:ext cx="3836035" cy="4290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90" dirty="0">
                <a:solidFill>
                  <a:srgbClr val="7E7E7E"/>
                </a:solidFill>
                <a:latin typeface="Arial Black"/>
                <a:cs typeface="Arial Black"/>
              </a:rPr>
              <a:t>FOR</a:t>
            </a:r>
            <a:endParaRPr sz="2000">
              <a:latin typeface="Arial Black"/>
              <a:cs typeface="Arial Black"/>
            </a:endParaRPr>
          </a:p>
          <a:p>
            <a:pPr marL="12700" marR="2290445">
              <a:lnSpc>
                <a:spcPts val="5520"/>
              </a:lnSpc>
              <a:spcBef>
                <a:spcPts val="67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&lt;?php  for($i=0</a:t>
            </a:r>
            <a:r>
              <a:rPr sz="20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$i&lt;count($nomes)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;</a:t>
            </a:r>
            <a:r>
              <a:rPr sz="2000" spc="-4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$i++){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echo</a:t>
            </a:r>
            <a:r>
              <a:rPr sz="2000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$nomes[$i];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1559411"/>
            <a:ext cx="10662285" cy="4615944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dirty="0">
                <a:solidFill>
                  <a:srgbClr val="7E7E7E"/>
                </a:solidFill>
                <a:latin typeface="Arial Black"/>
                <a:cs typeface="Arial Black"/>
              </a:rPr>
              <a:t>Array é uma variável unidimensional que aceita mais de um valor armazenados por</a:t>
            </a:r>
            <a:endParaRPr sz="22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7E7E7E"/>
                </a:solidFill>
                <a:latin typeface="Arial Black"/>
                <a:cs typeface="Arial Black"/>
              </a:rPr>
              <a:t>índice.</a:t>
            </a:r>
            <a:endParaRPr sz="220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50000"/>
              </a:lnSpc>
              <a:spcBef>
                <a:spcPts val="1995"/>
              </a:spcBef>
            </a:pPr>
            <a:r>
              <a:rPr sz="2200" dirty="0">
                <a:solidFill>
                  <a:srgbClr val="7E7E7E"/>
                </a:solidFill>
                <a:latin typeface="Arial Black"/>
                <a:cs typeface="Arial Black"/>
              </a:rPr>
              <a:t>Podemos utilizar arrays de literais(Strings), numéricos, lógicos e/ou arrays  homogêneos(tudo misturado). No php podemos declarar arrays (vetores)  dinamicamente, ou seja, não precisamos declarar, apenas inserimos objetos dentro de  uma variável e o php vai entender que aquela variável é um array, porém, o  aconselhável é informar que a variável será uma variável unidimensional.</a:t>
            </a:r>
            <a:endParaRPr sz="2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95276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Acessar Uma Posição no 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260449"/>
            <a:ext cx="12039599" cy="5245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>
              <a:lnSpc>
                <a:spcPct val="150000"/>
              </a:lnSpc>
              <a:spcBef>
                <a:spcPts val="100"/>
              </a:spcBef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Como um único array pode possui vários valores, cada valor fica em uma posição específica da  variável.</a:t>
            </a:r>
            <a:endParaRPr dirty="0">
              <a:latin typeface="Arial Black"/>
              <a:cs typeface="Arial Black"/>
            </a:endParaRPr>
          </a:p>
          <a:p>
            <a:pPr marL="12700" marR="5080" algn="just">
              <a:lnSpc>
                <a:spcPct val="150000"/>
              </a:lnSpc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Em PHP, uma das formas é de acessar tais valores é utilizando o índice (index) do array que  sempre se inicia em 0. Ou seja, todo índice é definido pela posição - 1. Isso quer dizer que, se  quisermos acessar o quarto elemento de um array devemos usar o índice da posição 3, porque  4 - 1 = 3. Os índices são indicados por colchetes ([]) que vem logo após o nome da variável.</a:t>
            </a:r>
            <a:endParaRPr dirty="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Portanto, se quisermos modificar ou acessar algum dado da variável faríamos:</a:t>
            </a:r>
            <a:endParaRPr dirty="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  <a:spcBef>
                <a:spcPts val="116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200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$vetor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array();</a:t>
            </a:r>
            <a:endParaRPr sz="200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$vetor[1]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540;</a:t>
            </a:r>
            <a:endParaRPr sz="200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$vetor[3]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8456;</a:t>
            </a:r>
            <a:endParaRPr sz="200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4200" y="4778783"/>
            <a:ext cx="4869180" cy="1726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102134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Arrays Multidimensionais (Matrizes)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545288"/>
            <a:ext cx="10594975" cy="525977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PHP também possibilita o uso de matrizes que são arrays que contém outros arrays dentro</a:t>
            </a:r>
            <a:endParaRPr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dele. Ou seja, em cada posição de um array, possui outro array.</a:t>
            </a:r>
            <a:endParaRPr dirty="0">
              <a:latin typeface="Arial Black"/>
              <a:cs typeface="Arial Black"/>
            </a:endParaRPr>
          </a:p>
          <a:p>
            <a:pPr marL="12700" marR="5080" algn="just">
              <a:lnSpc>
                <a:spcPct val="150000"/>
              </a:lnSpc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Dessa forma nosso array pode ser bidimensional (2D), tridimensional (3D) e assim por diante.  Quando utilizamos arrays multidimensionais (matrizes) existem mais índices numa mesma  variável.</a:t>
            </a:r>
            <a:endParaRPr dirty="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  <a:spcBef>
                <a:spcPts val="1205"/>
              </a:spcBef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Exemplos:</a:t>
            </a:r>
            <a:endParaRPr dirty="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b="1" dirty="0">
                <a:solidFill>
                  <a:srgbClr val="7E7E7E"/>
                </a:solidFill>
                <a:latin typeface="Arial"/>
                <a:cs typeface="Arial"/>
              </a:rPr>
              <a:t>Array comum</a:t>
            </a: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: $vetor [ ]</a:t>
            </a:r>
            <a:endParaRPr dirty="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b="1" dirty="0">
                <a:solidFill>
                  <a:srgbClr val="7E7E7E"/>
                </a:solidFill>
                <a:latin typeface="Arial"/>
                <a:cs typeface="Arial"/>
              </a:rPr>
              <a:t>Array bidimensional</a:t>
            </a: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: $vetor [ ][ ]</a:t>
            </a:r>
            <a:endParaRPr dirty="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b="1" dirty="0">
                <a:solidFill>
                  <a:srgbClr val="7E7E7E"/>
                </a:solidFill>
                <a:latin typeface="Arial"/>
                <a:cs typeface="Arial"/>
              </a:rPr>
              <a:t>Array tridimensional</a:t>
            </a: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: $vetor [ ][ ][ ] e assim por diante.</a:t>
            </a:r>
            <a:endParaRPr dirty="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Os índices de um array multidimensional segue as mesma características dos índices vistos até</a:t>
            </a:r>
            <a:endParaRPr dirty="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agora, podendo ser tanto numerico como associativo.</a:t>
            </a:r>
            <a:endParaRPr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631" y="1628212"/>
            <a:ext cx="11902440" cy="4548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61748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resultado é: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28545"/>
            <a:ext cx="337883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Pessoas</a:t>
            </a:r>
            <a:r>
              <a:rPr sz="2000" spc="-4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cadastradas...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Fulano: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RG:</a:t>
            </a:r>
            <a:r>
              <a:rPr sz="2000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00.000.000-1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CPF:</a:t>
            </a:r>
            <a:r>
              <a:rPr sz="2000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000.000.000-01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Ciclano: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RG:</a:t>
            </a:r>
            <a:r>
              <a:rPr sz="2000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10.100.100-X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CPF:</a:t>
            </a:r>
            <a:r>
              <a:rPr sz="2000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100.100.100-01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Beltrano: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RG:</a:t>
            </a:r>
            <a:r>
              <a:rPr sz="2000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11.111.111-1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CPF:</a:t>
            </a:r>
            <a:r>
              <a:rPr sz="2000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111.111.111-01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304800"/>
            <a:ext cx="54890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Funções Diversas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747520"/>
            <a:ext cx="10592435" cy="4288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7E7E7E"/>
                </a:solidFill>
                <a:latin typeface="Arial"/>
                <a:cs typeface="Arial"/>
              </a:rPr>
              <a:t>is_numeric($valor) - </a:t>
            </a: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A função is_numeric testa se o valor recebido é número.</a:t>
            </a:r>
            <a:endParaRPr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solidFill>
                  <a:srgbClr val="7E7E7E"/>
                </a:solidFill>
                <a:latin typeface="Arial"/>
                <a:cs typeface="Arial"/>
              </a:rPr>
              <a:t>!is_numeric($valor) - </a:t>
            </a: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Podemos utilizar para testar “se não é número”.</a:t>
            </a:r>
            <a:endParaRPr dirty="0">
              <a:latin typeface="Arial Black"/>
              <a:cs typeface="Arial Black"/>
            </a:endParaRPr>
          </a:p>
          <a:p>
            <a:pPr marL="12700" marR="5080">
              <a:lnSpc>
                <a:spcPct val="150000"/>
              </a:lnSpc>
              <a:spcBef>
                <a:spcPts val="1920"/>
              </a:spcBef>
            </a:pPr>
            <a:r>
              <a:rPr b="1" dirty="0">
                <a:solidFill>
                  <a:srgbClr val="7E7E7E"/>
                </a:solidFill>
                <a:latin typeface="Arial"/>
                <a:cs typeface="Arial"/>
              </a:rPr>
              <a:t>is_null($variavel) - </a:t>
            </a: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A função is_null() testa se a variável não contém valor, ou seja, se ela é  nula. Retorna true caso esteja vazia, retorna false caso não esteja vazia.</a:t>
            </a:r>
            <a:endParaRPr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solidFill>
                  <a:srgbClr val="7E7E7E"/>
                </a:solidFill>
                <a:latin typeface="Arial"/>
                <a:cs typeface="Arial"/>
              </a:rPr>
              <a:t>isset($variavel) - </a:t>
            </a: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A função isset verifica se uma variável existe, independente do seu valor.</a:t>
            </a:r>
            <a:endParaRPr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solidFill>
                  <a:srgbClr val="7E7E7E"/>
                </a:solidFill>
                <a:latin typeface="Arial"/>
                <a:cs typeface="Arial"/>
              </a:rPr>
              <a:t>unset($variavel) - </a:t>
            </a: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A função unset remove uma variável. A partir deste comando, a variável</a:t>
            </a:r>
            <a:endParaRPr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em questão passa a ser ‘não definida’, ou seja, inexistente.</a:t>
            </a:r>
            <a:endParaRPr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104420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Filtro – Exemplo validação de email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636728"/>
            <a:ext cx="10593070" cy="4593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Podemos validar e-mails válidos através da função “filter_var()”. Passamos uma variável  “$email” com o e-mail que desejamos validar, se a função devolver true o e-mail é válido,  caso contrário o e-mail não foi validado.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Exemplo: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$email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jonatas.alcalay@qi.edu.br;</a:t>
            </a:r>
            <a:endParaRPr sz="2000" dirty="0">
              <a:latin typeface="Courier New"/>
              <a:cs typeface="Courier New"/>
            </a:endParaRPr>
          </a:p>
          <a:p>
            <a:pPr marL="927100" marR="3408045" indent="-915035">
              <a:lnSpc>
                <a:spcPct val="15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if(filter_var($email, FILTER_VALIDATE_EMAIL) ){  echo 'e-mail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valido';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}else{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echo 'e-mail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invalido!';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86132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Funções para Data e Hora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466190"/>
            <a:ext cx="10743565" cy="4960588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Buscar data do sistema: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date('Y-m-d');</a:t>
            </a:r>
            <a:endParaRPr sz="2000" dirty="0">
              <a:latin typeface="Courier New"/>
              <a:cs typeface="Courier New"/>
            </a:endParaRPr>
          </a:p>
          <a:p>
            <a:pPr marL="12700" marR="3558540">
              <a:lnSpc>
                <a:spcPct val="96300"/>
              </a:lnSpc>
              <a:spcBef>
                <a:spcPts val="22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Buscar hora do sistema: 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Date_default_timezone_set('America/Sao_Paulo');  date('G:i');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função checkdate recebe três parâmetros; dia, mês e ano. Após receber os valores a função  retorna true se a data for válida e falso se a data for inválida.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$mes=10;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$dia=5;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$ano=2012;</a:t>
            </a:r>
            <a:endParaRPr sz="2000" dirty="0">
              <a:latin typeface="Courier New"/>
              <a:cs typeface="Courier New"/>
            </a:endParaRPr>
          </a:p>
          <a:p>
            <a:pPr marL="413384" marR="5845175" indent="-40132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if(checkdate($mês, $dia, $ano)){  echo 'data válida!';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}else{</a:t>
            </a:r>
            <a:endParaRPr sz="2000" dirty="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echo 'data inválida!';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66320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Funções de 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371600"/>
            <a:ext cx="10820400" cy="506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  <a:tabLst>
                <a:tab pos="3298190" algn="l"/>
                <a:tab pos="3594100" algn="l"/>
                <a:tab pos="4488815" algn="l"/>
                <a:tab pos="5758180" algn="l"/>
                <a:tab pos="6642100" algn="l"/>
                <a:tab pos="7267575" algn="l"/>
                <a:tab pos="8037195" algn="l"/>
                <a:tab pos="8300720" algn="l"/>
                <a:tab pos="9245600" algn="l"/>
                <a:tab pos="9506585" algn="l"/>
                <a:tab pos="10294620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strtolower($string)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-	A	função	</a:t>
            </a:r>
            <a:r>
              <a:rPr sz="2000" dirty="0" err="1" smtClean="0">
                <a:solidFill>
                  <a:srgbClr val="7E7E7E"/>
                </a:solidFill>
                <a:latin typeface="Arial Black"/>
                <a:cs typeface="Arial Black"/>
              </a:rPr>
              <a:t>strtolower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	recebe	uma	string	e	retorna	a	String	toda  convertida em </a:t>
            </a:r>
            <a:r>
              <a:rPr sz="2000" dirty="0" err="1">
                <a:solidFill>
                  <a:srgbClr val="7E7E7E"/>
                </a:solidFill>
                <a:latin typeface="Arial Black"/>
                <a:cs typeface="Arial Black"/>
              </a:rPr>
              <a:t>letras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lang="pt-BR" sz="2000" dirty="0">
                <a:solidFill>
                  <a:srgbClr val="7E7E7E"/>
                </a:solidFill>
                <a:latin typeface="Arial Black"/>
                <a:cs typeface="Arial Black"/>
              </a:rPr>
              <a:t>	</a:t>
            </a:r>
            <a:r>
              <a:rPr lang="pt-BR" sz="2000" dirty="0" smtClean="0">
                <a:solidFill>
                  <a:srgbClr val="7E7E7E"/>
                </a:solidFill>
                <a:latin typeface="Arial Black"/>
                <a:cs typeface="Arial Black"/>
              </a:rPr>
              <a:t>			</a:t>
            </a:r>
            <a:r>
              <a:rPr sz="2000" dirty="0" err="1" smtClean="0">
                <a:solidFill>
                  <a:srgbClr val="7E7E7E"/>
                </a:solidFill>
                <a:latin typeface="Arial Black"/>
                <a:cs typeface="Arial Black"/>
              </a:rPr>
              <a:t>minúsculas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  <a:tabLst>
                <a:tab pos="3293745" algn="l"/>
                <a:tab pos="3586479" algn="l"/>
                <a:tab pos="4479925" algn="l"/>
                <a:tab pos="5796280" algn="l"/>
                <a:tab pos="6675755" algn="l"/>
                <a:tab pos="7299325" algn="l"/>
                <a:tab pos="8065770" algn="l"/>
                <a:tab pos="8328025" algn="l"/>
                <a:tab pos="9270365" algn="l"/>
                <a:tab pos="9527540" algn="l"/>
                <a:tab pos="10294620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strtoupper($string)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-	A	função	strtoupper	recebe	uma	string	e	retorna	a	string	toda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z="2000" dirty="0" smtClean="0">
                <a:solidFill>
                  <a:srgbClr val="7E7E7E"/>
                </a:solidFill>
                <a:latin typeface="Arial Black"/>
                <a:cs typeface="Arial Black"/>
              </a:rPr>
              <a:t>						    </a:t>
            </a:r>
            <a:r>
              <a:rPr sz="2000" dirty="0" err="1" smtClean="0">
                <a:solidFill>
                  <a:srgbClr val="7E7E7E"/>
                </a:solidFill>
                <a:latin typeface="Arial Black"/>
                <a:cs typeface="Arial Black"/>
              </a:rPr>
              <a:t>convertida</a:t>
            </a:r>
            <a:r>
              <a:rPr sz="2000" dirty="0" smtClean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em </a:t>
            </a:r>
            <a:r>
              <a:rPr sz="2000" dirty="0" err="1">
                <a:solidFill>
                  <a:srgbClr val="7E7E7E"/>
                </a:solidFill>
                <a:latin typeface="Arial Black"/>
                <a:cs typeface="Arial Black"/>
              </a:rPr>
              <a:t>letras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endParaRPr lang="pt-BR" sz="2000" dirty="0" smtClean="0">
              <a:solidFill>
                <a:srgbClr val="7E7E7E"/>
              </a:solidFill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z="2000" dirty="0" smtClean="0">
                <a:solidFill>
                  <a:srgbClr val="7E7E7E"/>
                </a:solidFill>
                <a:latin typeface="Arial Black"/>
                <a:cs typeface="Arial Black"/>
              </a:rPr>
              <a:t>						    </a:t>
            </a:r>
            <a:r>
              <a:rPr sz="2000" dirty="0" err="1" smtClean="0">
                <a:solidFill>
                  <a:srgbClr val="7E7E7E"/>
                </a:solidFill>
                <a:latin typeface="Arial Black"/>
                <a:cs typeface="Arial Black"/>
              </a:rPr>
              <a:t>maiúsculas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strlen($string)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- A função strlen conta quantos caracteres tem na string.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2507615" algn="l"/>
                <a:tab pos="2801620" algn="l"/>
                <a:tab pos="3696335" algn="l"/>
                <a:tab pos="5526405" algn="l"/>
                <a:tab pos="6282690" algn="l"/>
                <a:tab pos="6561455" algn="l"/>
                <a:tab pos="7567930" algn="l"/>
                <a:tab pos="7979409" algn="l"/>
                <a:tab pos="9023350" algn="l"/>
                <a:tab pos="9900920" algn="l"/>
                <a:tab pos="10312400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str_word_count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-	A	função	str_word_count	conta	o	número	de	palavras	dentro	de	uma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z="2000" dirty="0" smtClean="0">
                <a:solidFill>
                  <a:srgbClr val="7E7E7E"/>
                </a:solidFill>
                <a:latin typeface="Arial Black"/>
                <a:cs typeface="Arial Black"/>
              </a:rPr>
              <a:t>						</a:t>
            </a:r>
            <a:r>
              <a:rPr sz="2000" dirty="0" smtClean="0">
                <a:solidFill>
                  <a:srgbClr val="7E7E7E"/>
                </a:solidFill>
                <a:latin typeface="Arial Black"/>
                <a:cs typeface="Arial Black"/>
              </a:rPr>
              <a:t>string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.</a:t>
            </a:r>
            <a:endParaRPr sz="2000" dirty="0">
              <a:latin typeface="Arial Black"/>
              <a:cs typeface="Arial Black"/>
            </a:endParaRPr>
          </a:p>
          <a:p>
            <a:pPr marL="12700" marR="8255">
              <a:lnSpc>
                <a:spcPct val="105500"/>
              </a:lnSpc>
              <a:spcBef>
                <a:spcPts val="1655"/>
              </a:spcBef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ucwords($string)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- A função ucwords recebe uma string e converte a primeira letra de  cada palavra para </a:t>
            </a:r>
            <a:r>
              <a:rPr sz="2000" dirty="0" err="1">
                <a:solidFill>
                  <a:srgbClr val="7E7E7E"/>
                </a:solidFill>
                <a:latin typeface="Arial Black"/>
                <a:cs typeface="Arial Black"/>
              </a:rPr>
              <a:t>maiúscula</a:t>
            </a:r>
            <a:r>
              <a:rPr sz="2000" dirty="0" smtClean="0">
                <a:solidFill>
                  <a:srgbClr val="7E7E7E"/>
                </a:solidFill>
                <a:latin typeface="Arial Black"/>
                <a:cs typeface="Arial Black"/>
              </a:rPr>
              <a:t>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990600" y="2210521"/>
            <a:ext cx="8915400" cy="2365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715">
              <a:lnSpc>
                <a:spcPct val="105500"/>
              </a:lnSpc>
              <a:spcBef>
                <a:spcPts val="1655"/>
              </a:spcBef>
            </a:pPr>
            <a:r>
              <a:rPr lang="pt-BR" b="1" dirty="0" err="1" smtClean="0">
                <a:solidFill>
                  <a:srgbClr val="7E7E7E"/>
                </a:solidFill>
                <a:latin typeface="Courier New"/>
                <a:cs typeface="Courier New"/>
              </a:rPr>
              <a:t>trim</a:t>
            </a:r>
            <a:r>
              <a:rPr lang="pt-BR" b="1" dirty="0" smtClean="0">
                <a:solidFill>
                  <a:srgbClr val="7E7E7E"/>
                </a:solidFill>
                <a:latin typeface="Courier New"/>
                <a:cs typeface="Courier New"/>
              </a:rPr>
              <a:t>($valor) </a:t>
            </a:r>
            <a:r>
              <a:rPr lang="pt-BR" dirty="0" smtClean="0">
                <a:solidFill>
                  <a:srgbClr val="7E7E7E"/>
                </a:solidFill>
                <a:latin typeface="Arial Black"/>
                <a:cs typeface="Arial Black"/>
              </a:rPr>
              <a:t>- A função </a:t>
            </a:r>
            <a:r>
              <a:rPr lang="pt-BR" dirty="0" err="1" smtClean="0">
                <a:solidFill>
                  <a:srgbClr val="7E7E7E"/>
                </a:solidFill>
                <a:latin typeface="Arial Black"/>
                <a:cs typeface="Arial Black"/>
              </a:rPr>
              <a:t>trim</a:t>
            </a:r>
            <a:r>
              <a:rPr lang="pt-BR" dirty="0" smtClean="0">
                <a:solidFill>
                  <a:srgbClr val="7E7E7E"/>
                </a:solidFill>
                <a:latin typeface="Arial Black"/>
                <a:cs typeface="Arial Black"/>
              </a:rPr>
              <a:t> recebe uma </a:t>
            </a:r>
            <a:r>
              <a:rPr lang="pt-BR" dirty="0" err="1" smtClean="0">
                <a:solidFill>
                  <a:srgbClr val="7E7E7E"/>
                </a:solidFill>
                <a:latin typeface="Arial Black"/>
                <a:cs typeface="Arial Black"/>
              </a:rPr>
              <a:t>string</a:t>
            </a:r>
            <a:r>
              <a:rPr lang="pt-BR" dirty="0" smtClean="0">
                <a:solidFill>
                  <a:srgbClr val="7E7E7E"/>
                </a:solidFill>
                <a:latin typeface="Arial Black"/>
                <a:cs typeface="Arial Black"/>
              </a:rPr>
              <a:t> e retira os espaços no início e no final da  </a:t>
            </a:r>
            <a:r>
              <a:rPr lang="pt-BR" dirty="0" err="1" smtClean="0">
                <a:solidFill>
                  <a:srgbClr val="7E7E7E"/>
                </a:solidFill>
                <a:latin typeface="Arial Black"/>
                <a:cs typeface="Arial Black"/>
              </a:rPr>
              <a:t>string</a:t>
            </a:r>
            <a:r>
              <a:rPr lang="pt-BR" dirty="0" smtClean="0">
                <a:solidFill>
                  <a:srgbClr val="7E7E7E"/>
                </a:solidFill>
                <a:latin typeface="Arial Black"/>
                <a:cs typeface="Arial Black"/>
              </a:rPr>
              <a:t>.</a:t>
            </a:r>
            <a:endParaRPr lang="pt-BR" dirty="0" smtClean="0">
              <a:latin typeface="Arial Black"/>
              <a:cs typeface="Arial Black"/>
            </a:endParaRPr>
          </a:p>
          <a:p>
            <a:pPr marL="12700" marR="5715">
              <a:lnSpc>
                <a:spcPct val="105600"/>
              </a:lnSpc>
              <a:spcBef>
                <a:spcPts val="1655"/>
              </a:spcBef>
              <a:tabLst>
                <a:tab pos="6512559" algn="l"/>
                <a:tab pos="6791959" algn="l"/>
                <a:tab pos="7797800" algn="l"/>
                <a:tab pos="8209280" algn="l"/>
                <a:tab pos="8949690" algn="l"/>
                <a:tab pos="9506585" algn="l"/>
                <a:tab pos="9765665" algn="l"/>
              </a:tabLst>
            </a:pPr>
            <a:r>
              <a:rPr lang="pt-BR" b="1" dirty="0" err="1" smtClean="0">
                <a:solidFill>
                  <a:srgbClr val="7E7E7E"/>
                </a:solidFill>
                <a:latin typeface="Courier New"/>
                <a:cs typeface="Courier New"/>
              </a:rPr>
              <a:t>substr_count</a:t>
            </a:r>
            <a:r>
              <a:rPr lang="pt-BR" b="1" dirty="0" smtClean="0">
                <a:solidFill>
                  <a:srgbClr val="7E7E7E"/>
                </a:solidFill>
                <a:latin typeface="Courier New"/>
                <a:cs typeface="Courier New"/>
              </a:rPr>
              <a:t>($</a:t>
            </a:r>
            <a:r>
              <a:rPr lang="pt-BR" b="1" dirty="0" err="1" smtClean="0">
                <a:solidFill>
                  <a:srgbClr val="7E7E7E"/>
                </a:solidFill>
                <a:latin typeface="Courier New"/>
                <a:cs typeface="Courier New"/>
              </a:rPr>
              <a:t>subString</a:t>
            </a:r>
            <a:r>
              <a:rPr lang="pt-BR" b="1" dirty="0" smtClean="0">
                <a:solidFill>
                  <a:srgbClr val="7E7E7E"/>
                </a:solidFill>
                <a:latin typeface="Courier New"/>
                <a:cs typeface="Courier New"/>
              </a:rPr>
              <a:t>, $</a:t>
            </a:r>
            <a:r>
              <a:rPr lang="pt-BR" b="1" dirty="0" err="1" smtClean="0">
                <a:solidFill>
                  <a:srgbClr val="7E7E7E"/>
                </a:solidFill>
                <a:latin typeface="Courier New"/>
                <a:cs typeface="Courier New"/>
              </a:rPr>
              <a:t>string</a:t>
            </a:r>
            <a:r>
              <a:rPr lang="pt-BR" b="1" dirty="0" smtClean="0">
                <a:solidFill>
                  <a:srgbClr val="7E7E7E"/>
                </a:solidFill>
                <a:latin typeface="Courier New"/>
                <a:cs typeface="Courier New"/>
              </a:rPr>
              <a:t>) - </a:t>
            </a:r>
            <a:r>
              <a:rPr lang="pt-BR" dirty="0" smtClean="0">
                <a:solidFill>
                  <a:srgbClr val="7E7E7E"/>
                </a:solidFill>
                <a:latin typeface="Arial Black"/>
                <a:cs typeface="Arial Black"/>
              </a:rPr>
              <a:t>Retorna	o	número	de	vezes	que	a	</a:t>
            </a:r>
            <a:r>
              <a:rPr lang="pt-BR" dirty="0" err="1" smtClean="0">
                <a:solidFill>
                  <a:srgbClr val="7E7E7E"/>
                </a:solidFill>
                <a:latin typeface="Arial Black"/>
                <a:cs typeface="Arial Black"/>
              </a:rPr>
              <a:t>substring</a:t>
            </a:r>
            <a:r>
              <a:rPr lang="pt-BR" dirty="0" smtClean="0">
                <a:solidFill>
                  <a:srgbClr val="7E7E7E"/>
                </a:solidFill>
                <a:latin typeface="Arial Black"/>
                <a:cs typeface="Arial Black"/>
              </a:rPr>
              <a:t>  ocorre na </a:t>
            </a:r>
            <a:r>
              <a:rPr lang="pt-BR" dirty="0" err="1" smtClean="0">
                <a:solidFill>
                  <a:srgbClr val="7E7E7E"/>
                </a:solidFill>
                <a:latin typeface="Arial Black"/>
                <a:cs typeface="Arial Black"/>
              </a:rPr>
              <a:t>string</a:t>
            </a:r>
            <a:r>
              <a:rPr lang="pt-BR" dirty="0" smtClean="0">
                <a:solidFill>
                  <a:srgbClr val="7E7E7E"/>
                </a:solidFill>
                <a:latin typeface="Arial Black"/>
                <a:cs typeface="Arial Black"/>
              </a:rPr>
              <a:t>. Note que a função faz distinção de maiúscula e minúscula.</a:t>
            </a:r>
            <a:endParaRPr lang="pt-BR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92916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76988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Funções Matemáticas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493068"/>
            <a:ext cx="10667365" cy="1960152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05435" algn="l"/>
                <a:tab pos="1196975" algn="l"/>
                <a:tab pos="1806575" algn="l"/>
                <a:tab pos="2684780" algn="l"/>
                <a:tab pos="3281679" algn="l"/>
                <a:tab pos="4248150" algn="l"/>
                <a:tab pos="4891405" algn="l"/>
                <a:tab pos="5152390" algn="l"/>
                <a:tab pos="6377305" algn="l"/>
                <a:tab pos="6828790" algn="l"/>
                <a:tab pos="7089140" algn="l"/>
                <a:tab pos="914082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	função	pow	recebe	dois	valores:	base	</a:t>
            </a:r>
            <a:r>
              <a:rPr sz="2000" dirty="0" smtClean="0">
                <a:solidFill>
                  <a:srgbClr val="7E7E7E"/>
                </a:solidFill>
                <a:latin typeface="Arial Black"/>
                <a:cs typeface="Arial Black"/>
              </a:rPr>
              <a:t>e</a:t>
            </a:r>
            <a:r>
              <a:rPr lang="pt-BR" sz="2000" dirty="0" smtClean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dirty="0" err="1" smtClean="0">
                <a:solidFill>
                  <a:srgbClr val="7E7E7E"/>
                </a:solidFill>
                <a:latin typeface="Arial Black"/>
                <a:cs typeface="Arial Black"/>
              </a:rPr>
              <a:t>expoente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.	Ele	</a:t>
            </a:r>
            <a:r>
              <a:rPr sz="2000" dirty="0" smtClean="0">
                <a:solidFill>
                  <a:srgbClr val="7E7E7E"/>
                </a:solidFill>
                <a:latin typeface="Arial Black"/>
                <a:cs typeface="Arial Black"/>
              </a:rPr>
              <a:t>é</a:t>
            </a:r>
            <a:r>
              <a:rPr lang="pt-BR" sz="2000" dirty="0" smtClean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dirty="0" err="1" smtClean="0">
                <a:solidFill>
                  <a:srgbClr val="7E7E7E"/>
                </a:solidFill>
                <a:latin typeface="Arial Black"/>
                <a:cs typeface="Arial Black"/>
              </a:rPr>
              <a:t>responsável</a:t>
            </a:r>
            <a:r>
              <a:rPr sz="2000" dirty="0" smtClean="0">
                <a:solidFill>
                  <a:srgbClr val="7E7E7E"/>
                </a:solidFill>
                <a:latin typeface="Arial Black"/>
                <a:cs typeface="Arial Black"/>
              </a:rPr>
              <a:t> 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pela	realização da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potênciação da base pelo expoente.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pow($base,$expoente)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158" y="4206621"/>
            <a:ext cx="7441565" cy="1343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função sqrt recebe um valor e extrai a raiz quadrada desse valor.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sqrt($valor)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2775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Como</a:t>
            </a:r>
            <a:r>
              <a:rPr spc="-260" dirty="0"/>
              <a:t> </a:t>
            </a:r>
            <a:r>
              <a:rPr spc="-490" dirty="0"/>
              <a:t>utilizar?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707032"/>
            <a:ext cx="10591800" cy="335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7E7E7E"/>
                </a:solidFill>
                <a:latin typeface="Arial Black"/>
                <a:cs typeface="Arial Black"/>
              </a:rPr>
              <a:t>Para utilização de um array no php é só dizer que a variável com o nome $x receberá  um array, conforme exemplo</a:t>
            </a:r>
            <a:r>
              <a:rPr sz="2200" spc="-280" dirty="0">
                <a:solidFill>
                  <a:srgbClr val="7E7E7E"/>
                </a:solidFill>
                <a:latin typeface="Arial Black"/>
                <a:cs typeface="Arial Black"/>
              </a:rPr>
              <a:t>:</a:t>
            </a:r>
            <a:endParaRPr sz="22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2200" spc="-5" dirty="0">
                <a:solidFill>
                  <a:srgbClr val="7E7E7E"/>
                </a:solidFill>
                <a:latin typeface="Courier New"/>
                <a:cs typeface="Courier New"/>
              </a:rPr>
              <a:t>$x =</a:t>
            </a:r>
            <a:r>
              <a:rPr sz="2200" spc="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7E7E7E"/>
                </a:solidFill>
                <a:latin typeface="Courier New"/>
                <a:cs typeface="Courier New"/>
              </a:rPr>
              <a:t>array();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70130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Funções para 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736801"/>
            <a:ext cx="9652635" cy="49609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Para exemplificar as funções de array, considere o array “$a” com os seguintes valores.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$a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array();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$a["nome"]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3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“Jonatas";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$a["idade"]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3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“28";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$a["telefone"]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3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“94051980";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$a["email"]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  <a:hlinkClick r:id="rId2"/>
              </a:rPr>
              <a:t>“jonatas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  <a:hlinkClick r:id="rId2"/>
              </a:rPr>
              <a:t>alcalay@qi.edu.br"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$a["cidade"]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"Porto</a:t>
            </a:r>
            <a:r>
              <a:rPr sz="2000" spc="-3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Alegre";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109754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Impressão de Array (Apenas para teste)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5035" y="1947418"/>
            <a:ext cx="10361929" cy="35503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ourier New"/>
                <a:cs typeface="Courier New"/>
              </a:rPr>
              <a:t>print_r($a</a:t>
            </a:r>
            <a:r>
              <a:rPr dirty="0"/>
              <a:t>) - Aparentemente tem o mesmo propósito de impressão como o print().</a:t>
            </a:r>
          </a:p>
          <a:p>
            <a:pPr marL="14604" marR="5080">
              <a:lnSpc>
                <a:spcPct val="150000"/>
              </a:lnSpc>
              <a:spcBef>
                <a:spcPts val="1920"/>
              </a:spcBef>
            </a:pPr>
            <a:r>
              <a:rPr dirty="0">
                <a:latin typeface="Courier New"/>
                <a:cs typeface="Courier New"/>
              </a:rPr>
              <a:t>var_dump($a) </a:t>
            </a:r>
            <a:r>
              <a:rPr dirty="0"/>
              <a:t>- Imprime o array, suas posições, tipo e tamanho do conteúdo de cada  posição do array.</a:t>
            </a:r>
          </a:p>
          <a:p>
            <a:pPr marL="1905"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Courier New"/>
                <a:cs typeface="Courier New"/>
              </a:rPr>
              <a:t>var_dump(array_keys($a)) </a:t>
            </a:r>
            <a:r>
              <a:rPr dirty="0"/>
              <a:t>- Mostra um array somente com as chaves</a:t>
            </a:r>
          </a:p>
          <a:p>
            <a:pPr marL="1905"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Courier New"/>
                <a:cs typeface="Courier New"/>
              </a:rPr>
              <a:t>var_dump(array_values($a)) </a:t>
            </a:r>
            <a:r>
              <a:rPr dirty="0"/>
              <a:t>- Mostra um array somente com os seus valores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40589"/>
            <a:ext cx="928306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Funções geralmente utilizadas em conjunto com  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47418"/>
            <a:ext cx="8325484" cy="2129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Para verificar o tamanho de um array podemos utilizar 2 funções, são elas:</a:t>
            </a:r>
            <a:endParaRPr sz="2000" dirty="0">
              <a:latin typeface="Arial Black"/>
              <a:cs typeface="Arial Black"/>
            </a:endParaRPr>
          </a:p>
          <a:p>
            <a:pPr marL="12700" marR="6779895">
              <a:lnSpc>
                <a:spcPts val="5520"/>
              </a:lnSpc>
              <a:spcBef>
                <a:spcPts val="67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count($a)  sizeof($a)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752213"/>
            <a:ext cx="5553075" cy="1343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Verificando a soma dos valores contidos no array.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array_sum($arrayNumeros);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841" y="1554028"/>
            <a:ext cx="10690860" cy="4455707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função implode permite acrescentar caracteres entre as posições de um array. Ele concatena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(une) todas as posições formando uma única String.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$nome = implode("##", array(“jonatas",“lopes",“alcalay"));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print $nome;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Resultado: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jonatas##lopes##alcalay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$teste implode("a",array("b","t","t"));</a:t>
            </a:r>
            <a:endParaRPr sz="2000" dirty="0">
              <a:latin typeface="Courier New"/>
              <a:cs typeface="Courier New"/>
            </a:endParaRPr>
          </a:p>
          <a:p>
            <a:pPr marL="12700" marR="8079105">
              <a:lnSpc>
                <a:spcPct val="15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print($teste);  Resultado: batata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1717039"/>
            <a:ext cx="7165442" cy="47070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Exemplo: Implodindo uma data.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$d=10;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$m=7;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$ano=2012;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$data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array($d,$m,$ano);</a:t>
            </a:r>
            <a:endParaRPr sz="2000" dirty="0">
              <a:latin typeface="Courier New"/>
              <a:cs typeface="Courier New"/>
            </a:endParaRPr>
          </a:p>
          <a:p>
            <a:pPr marL="12700" marR="5080">
              <a:lnSpc>
                <a:spcPts val="5520"/>
              </a:lnSpc>
              <a:spcBef>
                <a:spcPts val="705"/>
              </a:spcBef>
              <a:tabLst>
                <a:tab pos="774700" algn="l"/>
              </a:tabLst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$data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implode(“/”, $data);  echo	'data:</a:t>
            </a:r>
            <a:r>
              <a:rPr sz="2000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'.$data;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1707616"/>
            <a:ext cx="10594340" cy="3098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função explode é o contrário da função Implode. Ela permite separar uma String a partir dos  caracteres previamente estabelecidos.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$a =</a:t>
            </a:r>
            <a:r>
              <a:rPr sz="2000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array();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$a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explode("##",$nome);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print_r($a);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47418"/>
            <a:ext cx="7589520" cy="20300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função shuffle() é responsável pelo embaralhamento de um array.</a:t>
            </a:r>
            <a:endParaRPr sz="2000" dirty="0">
              <a:latin typeface="Arial Black"/>
              <a:cs typeface="Arial Black"/>
            </a:endParaRPr>
          </a:p>
          <a:p>
            <a:pPr marL="12700" marR="3757295">
              <a:lnSpc>
                <a:spcPts val="5520"/>
              </a:lnSpc>
              <a:spcBef>
                <a:spcPts val="67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$letras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range("A","E");  shuffle($letras);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752213"/>
            <a:ext cx="6753859" cy="1343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função sort() ordena um array, porém, perde a associação.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sort($nomeArray);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1478381"/>
            <a:ext cx="10448925" cy="4378122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função rsort() ordena um array de forma reversa, porém, perde a associação.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rsort($nomeArray);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função asort() ordena o array pelos valores de cada posição mantendo as suas associações.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asort($nomeArray);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função ksort() ordena um array pelas chaves de associações.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ksort($nomeArray);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51842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Função range()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595729"/>
            <a:ext cx="10593070" cy="419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889000" algn="l"/>
                <a:tab pos="1189355" algn="l"/>
                <a:tab pos="1850389" algn="l"/>
                <a:tab pos="2783840" algn="l"/>
                <a:tab pos="3888740" algn="l"/>
                <a:tab pos="4546600" algn="l"/>
                <a:tab pos="5302885" algn="l"/>
                <a:tab pos="6255385" algn="l"/>
                <a:tab pos="7625715" algn="l"/>
                <a:tab pos="8087995" algn="l"/>
                <a:tab pos="949896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Range	é	uma	função	utilizada	para	gerar	valores	(caracteres	ou	numéricos)	conforme  solicitação.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Exemplo: Gera valores de 1 à 10.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$numeros = array();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$numeros = range(1,10);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Exemplo:  Gera  valores de A à Z.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$letras = array();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$letras = range("A","Z");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40412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Exercícios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722856"/>
            <a:ext cx="10746105" cy="4589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100"/>
              </a:spcBef>
              <a:buSzPct val="95000"/>
              <a:buAutoNum type="arabicPeriod"/>
              <a:tabLst>
                <a:tab pos="205740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Escreva um algoritmo em PHP que crie um vetor com 20 valores aleatórios, entre 100 - 200, e  imprima-os ao usuário.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E7E7E"/>
              </a:buClr>
              <a:buFont typeface="Arial Black"/>
              <a:buAutoNum type="arabicPeriod"/>
            </a:pPr>
            <a:endParaRPr sz="2050" dirty="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SzPct val="95000"/>
              <a:buAutoNum type="arabicPeriod"/>
              <a:tabLst>
                <a:tab pos="205740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Escreva um algoritmo em PHP que crie um vetor com 20 valores aleatórios, entre 0 - 5, e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imprima-os ao usuário juntamente com o número de vezes em que o valor 3 aparece.</a:t>
            </a:r>
            <a:endParaRPr sz="200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50100"/>
              </a:lnSpc>
              <a:spcBef>
                <a:spcPts val="1200"/>
              </a:spcBef>
              <a:buSzPct val="95000"/>
              <a:buAutoNum type="arabicPeriod" startAt="3"/>
              <a:tabLst>
                <a:tab pos="205740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Escreva um algoritmo em PHP crie  dois vetores de 10 posições preenchidos com valores  aleatórios e faça a soma dos elementos de mesmo índice, colocando o resultado em um  terceiro vetor. Imprime os três vetores, um após o outro.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295400"/>
            <a:ext cx="9601200" cy="531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partir da declaração acima, podemos inserir valores nas posições do array utilizando os  caracteres especiais colchetes “[ ]” após o nome do array, conforme exemplo: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$x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array();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$x[]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'Thiago';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$x[]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'Vicentino';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$x[]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'</a:t>
            </a:r>
            <a:r>
              <a:rPr sz="2000" spc="-5" dirty="0" err="1">
                <a:solidFill>
                  <a:srgbClr val="7E7E7E"/>
                </a:solidFill>
                <a:latin typeface="Courier New"/>
                <a:cs typeface="Courier New"/>
              </a:rPr>
              <a:t>Thomaz</a:t>
            </a:r>
            <a:r>
              <a:rPr sz="2000" spc="-5" dirty="0" smtClean="0">
                <a:solidFill>
                  <a:srgbClr val="7E7E7E"/>
                </a:solidFill>
                <a:latin typeface="Courier New"/>
                <a:cs typeface="Courier New"/>
              </a:rPr>
              <a:t>';</a:t>
            </a: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963" y="1443608"/>
            <a:ext cx="6617334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&lt;body&gt;</a:t>
            </a:r>
            <a:endParaRPr sz="20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812800" algn="just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$colaboradores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array(0 =&gt;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"Marcos",</a:t>
            </a:r>
            <a:endParaRPr sz="2000">
              <a:latin typeface="Courier New"/>
              <a:cs typeface="Courier New"/>
            </a:endParaRPr>
          </a:p>
          <a:p>
            <a:pPr marL="38608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1 =&gt;</a:t>
            </a:r>
            <a:r>
              <a:rPr sz="2000" spc="-3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"Eduardo",</a:t>
            </a:r>
            <a:endParaRPr sz="2000">
              <a:latin typeface="Courier New"/>
              <a:cs typeface="Courier New"/>
            </a:endParaRPr>
          </a:p>
          <a:p>
            <a:pPr marL="38608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2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000" spc="-3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"Maria",</a:t>
            </a:r>
            <a:endParaRPr sz="2000">
              <a:latin typeface="Courier New"/>
              <a:cs typeface="Courier New"/>
            </a:endParaRPr>
          </a:p>
          <a:p>
            <a:pPr marL="38608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3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000" spc="-3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"Sérgio",</a:t>
            </a:r>
            <a:endParaRPr sz="2000">
              <a:latin typeface="Courier New"/>
              <a:cs typeface="Courier New"/>
            </a:endParaRPr>
          </a:p>
          <a:p>
            <a:pPr marL="812800" marR="5080" indent="30480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4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000" spc="-7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"Rosangela");  echo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"&lt;b&gt;Colaboradores&lt;/b&gt;";</a:t>
            </a:r>
            <a:endParaRPr sz="20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echo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"&lt;ul&gt;";</a:t>
            </a:r>
            <a:endParaRPr sz="2000">
              <a:latin typeface="Courier New"/>
              <a:cs typeface="Courier New"/>
            </a:endParaRPr>
          </a:p>
          <a:p>
            <a:pPr marL="812800" marR="91948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echo "&lt;li&gt;"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$colaboradores[0];  echo "&lt;li&gt;"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$colaboradores[1];  echo "&lt;li&gt;"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$colaboradores[3];  echo "&lt;li&gt;"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$colaboradores[2];  echo "&lt;li&gt;"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$colaboradores[4];  echo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"&lt;/ul&gt;";</a:t>
            </a:r>
            <a:endParaRPr sz="20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&lt;/body&gt;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40589"/>
            <a:ext cx="716544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Tipos de Array  Array de 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284885"/>
            <a:ext cx="10591800" cy="5576527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422275" algn="l"/>
                <a:tab pos="1638935" algn="l"/>
                <a:tab pos="2573020" algn="l"/>
                <a:tab pos="3498215" algn="l"/>
                <a:tab pos="4222115" algn="l"/>
                <a:tab pos="5154930" algn="l"/>
                <a:tab pos="5467350" algn="l"/>
                <a:tab pos="5758815" algn="l"/>
                <a:tab pos="6342380" algn="l"/>
                <a:tab pos="6909434" algn="l"/>
                <a:tab pos="7414259" algn="l"/>
                <a:tab pos="8113395" algn="l"/>
                <a:tab pos="8537575" algn="l"/>
                <a:tab pos="949896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Se	inserimos	apenas	valores	entre	aspas(“	“)	o	php	fará	um	array	de	Strings,	conforme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exemplo: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$nome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array();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$nome[]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“Thiago”;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$nome[]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“Manoel”;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$nome[]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“José”;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112040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Array de números (inteiros e fracionários)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600555"/>
            <a:ext cx="10594340" cy="514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335" dirty="0">
                <a:solidFill>
                  <a:srgbClr val="7E7E7E"/>
                </a:solidFill>
                <a:latin typeface="Arial Black"/>
                <a:cs typeface="Arial Black"/>
              </a:rPr>
              <a:t>Se </a:t>
            </a:r>
            <a:r>
              <a:rPr sz="2000" spc="-254" dirty="0">
                <a:solidFill>
                  <a:srgbClr val="7E7E7E"/>
                </a:solidFill>
                <a:latin typeface="Arial Black"/>
                <a:cs typeface="Arial Black"/>
              </a:rPr>
              <a:t>inserimos </a:t>
            </a:r>
            <a:r>
              <a:rPr sz="2000" spc="-280" dirty="0">
                <a:solidFill>
                  <a:srgbClr val="7E7E7E"/>
                </a:solidFill>
                <a:latin typeface="Arial Black"/>
                <a:cs typeface="Arial Black"/>
              </a:rPr>
              <a:t>apenas </a:t>
            </a:r>
            <a:r>
              <a:rPr sz="2000" spc="-265" dirty="0">
                <a:solidFill>
                  <a:srgbClr val="7E7E7E"/>
                </a:solidFill>
                <a:latin typeface="Arial Black"/>
                <a:cs typeface="Arial Black"/>
              </a:rPr>
              <a:t>valores </a:t>
            </a:r>
            <a:r>
              <a:rPr sz="2000" spc="-315" dirty="0">
                <a:solidFill>
                  <a:srgbClr val="7E7E7E"/>
                </a:solidFill>
                <a:latin typeface="Arial Black"/>
                <a:cs typeface="Arial Black"/>
              </a:rPr>
              <a:t>sem </a:t>
            </a:r>
            <a:r>
              <a:rPr sz="2000" spc="-215" dirty="0">
                <a:solidFill>
                  <a:srgbClr val="7E7E7E"/>
                </a:solidFill>
                <a:latin typeface="Arial Black"/>
                <a:cs typeface="Arial Black"/>
              </a:rPr>
              <a:t>utilizar </a:t>
            </a:r>
            <a:r>
              <a:rPr sz="2000" spc="-285" dirty="0">
                <a:solidFill>
                  <a:srgbClr val="7E7E7E"/>
                </a:solidFill>
                <a:latin typeface="Arial Black"/>
                <a:cs typeface="Arial Black"/>
              </a:rPr>
              <a:t>aspas(“ </a:t>
            </a:r>
            <a:r>
              <a:rPr sz="2000" spc="-210" dirty="0">
                <a:solidFill>
                  <a:srgbClr val="7E7E7E"/>
                </a:solidFill>
                <a:latin typeface="Arial Black"/>
                <a:cs typeface="Arial Black"/>
              </a:rPr>
              <a:t>“) </a:t>
            </a:r>
            <a:r>
              <a:rPr sz="2000" spc="-160" dirty="0">
                <a:solidFill>
                  <a:srgbClr val="7E7E7E"/>
                </a:solidFill>
                <a:latin typeface="Arial Black"/>
                <a:cs typeface="Arial Black"/>
              </a:rPr>
              <a:t>o </a:t>
            </a:r>
            <a:r>
              <a:rPr sz="2000" spc="-180" dirty="0">
                <a:solidFill>
                  <a:srgbClr val="7E7E7E"/>
                </a:solidFill>
                <a:latin typeface="Arial Black"/>
                <a:cs typeface="Arial Black"/>
              </a:rPr>
              <a:t>php </a:t>
            </a:r>
            <a:r>
              <a:rPr sz="2000" spc="-245" dirty="0">
                <a:solidFill>
                  <a:srgbClr val="7E7E7E"/>
                </a:solidFill>
                <a:latin typeface="Arial Black"/>
                <a:cs typeface="Arial Black"/>
              </a:rPr>
              <a:t>fará </a:t>
            </a:r>
            <a:r>
              <a:rPr sz="2000" spc="-235" dirty="0">
                <a:solidFill>
                  <a:srgbClr val="7E7E7E"/>
                </a:solidFill>
                <a:latin typeface="Arial Black"/>
                <a:cs typeface="Arial Black"/>
              </a:rPr>
              <a:t>um </a:t>
            </a:r>
            <a:r>
              <a:rPr sz="2000" spc="-260" dirty="0">
                <a:solidFill>
                  <a:srgbClr val="7E7E7E"/>
                </a:solidFill>
                <a:latin typeface="Arial Black"/>
                <a:cs typeface="Arial Black"/>
              </a:rPr>
              <a:t>array </a:t>
            </a:r>
            <a:r>
              <a:rPr sz="2000" spc="-225" dirty="0">
                <a:solidFill>
                  <a:srgbClr val="7E7E7E"/>
                </a:solidFill>
                <a:latin typeface="Arial Black"/>
                <a:cs typeface="Arial Black"/>
              </a:rPr>
              <a:t>de </a:t>
            </a:r>
            <a:r>
              <a:rPr sz="2000" spc="-245" dirty="0">
                <a:solidFill>
                  <a:srgbClr val="7E7E7E"/>
                </a:solidFill>
                <a:latin typeface="Arial Black"/>
                <a:cs typeface="Arial Black"/>
              </a:rPr>
              <a:t>números, </a:t>
            </a:r>
            <a:r>
              <a:rPr sz="2000" spc="-229" dirty="0">
                <a:solidFill>
                  <a:srgbClr val="7E7E7E"/>
                </a:solidFill>
                <a:latin typeface="Arial Black"/>
                <a:cs typeface="Arial Black"/>
              </a:rPr>
              <a:t>conforme  </a:t>
            </a:r>
            <a:r>
              <a:rPr sz="2000" spc="-254" dirty="0">
                <a:solidFill>
                  <a:srgbClr val="7E7E7E"/>
                </a:solidFill>
                <a:latin typeface="Arial Black"/>
                <a:cs typeface="Arial Black"/>
              </a:rPr>
              <a:t>exemplo: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$nota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array();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$nota[]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10;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$nota[]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9.5;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$nota[]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8.5;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107468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Array Homogêneo (Números e Strings)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504289"/>
            <a:ext cx="10589895" cy="5268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 php permite a utilização de arrays homogêneos, ou seja, arrays com strings e números ao  mesmo tempo, conforme exemplo: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$misc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array();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$misc[]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“André”;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$misc[]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27;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$misc[]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8.5;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60986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Arrays Associativos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246"/>
            <a:ext cx="10358755" cy="365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01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Uma característica bem interessante dos arrays em PHP é a capacidade de fazer  associações.</a:t>
            </a:r>
            <a:endParaRPr sz="200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Quando nos referimos a associações, queremos dizer que, ao invés de usarmos números  como índices, podemos usar  strings (nomes). Dessa forma, fica  muito mais simples e  intuitivo obter um valor de um array, pois nomes fazem mais sentido do que números.</a:t>
            </a:r>
            <a:endParaRPr sz="2000" dirty="0">
              <a:latin typeface="Arial Black"/>
              <a:cs typeface="Arial Black"/>
            </a:endParaRPr>
          </a:p>
          <a:p>
            <a:pPr marL="12700" marR="5715" algn="just">
              <a:lnSpc>
                <a:spcPct val="15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Para usarmos  o array associativo basta apenas substituir o número do índice por uma  string.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8420" y="4675908"/>
            <a:ext cx="6995159" cy="2026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E7E7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2018</Words>
  <Application>Microsoft Office PowerPoint</Application>
  <PresentationFormat>Widescreen</PresentationFormat>
  <Paragraphs>338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Courier New</vt:lpstr>
      <vt:lpstr>Times New Roman</vt:lpstr>
      <vt:lpstr>Office Theme</vt:lpstr>
      <vt:lpstr>Apresentação do PowerPoint</vt:lpstr>
      <vt:lpstr>Apresentação do PowerPoint</vt:lpstr>
      <vt:lpstr>Como utilizar?</vt:lpstr>
      <vt:lpstr>Apresentação do PowerPoint</vt:lpstr>
      <vt:lpstr>Apresentação do PowerPoint</vt:lpstr>
      <vt:lpstr>Tipos de Array  Array de String</vt:lpstr>
      <vt:lpstr>Array de números (inteiros e fracionários)</vt:lpstr>
      <vt:lpstr>Array Homogêneo (Números e Strings)</vt:lpstr>
      <vt:lpstr>Arrays Associativos</vt:lpstr>
      <vt:lpstr>Apresentação do PowerPoint</vt:lpstr>
      <vt:lpstr>Para acessar os valores do array associativo, segue o  mesmo padrão.</vt:lpstr>
      <vt:lpstr>Imprimindo Array</vt:lpstr>
      <vt:lpstr>Funções de Array</vt:lpstr>
      <vt:lpstr>Apresentação do PowerPoint</vt:lpstr>
      <vt:lpstr>Apresentação do PowerPoint</vt:lpstr>
      <vt:lpstr>Apresentação do PowerPoint</vt:lpstr>
      <vt:lpstr>Imprimindo Array (utilizando maneiras corretas)</vt:lpstr>
      <vt:lpstr>Apresentação do PowerPoint</vt:lpstr>
      <vt:lpstr>Apresentação do PowerPoint</vt:lpstr>
      <vt:lpstr>Acessar Uma Posição no Array</vt:lpstr>
      <vt:lpstr>Arrays Multidimensionais (Matrizes)</vt:lpstr>
      <vt:lpstr>Apresentação do PowerPoint</vt:lpstr>
      <vt:lpstr>O resultado é:</vt:lpstr>
      <vt:lpstr>Funções Diversas</vt:lpstr>
      <vt:lpstr>Filtro – Exemplo validação de email</vt:lpstr>
      <vt:lpstr>Funções para Data e Hora</vt:lpstr>
      <vt:lpstr>Funções de String</vt:lpstr>
      <vt:lpstr>Apresentação do PowerPoint</vt:lpstr>
      <vt:lpstr>Funções Matemáticas</vt:lpstr>
      <vt:lpstr>Funções para Arrays</vt:lpstr>
      <vt:lpstr>Impressão de Array (Apenas para teste)</vt:lpstr>
      <vt:lpstr>Funções geralmente utilizadas em conjunto com  Arrays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Função range()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Berwanger</dc:creator>
  <cp:lastModifiedBy>Rene Berwanger</cp:lastModifiedBy>
  <cp:revision>4</cp:revision>
  <dcterms:created xsi:type="dcterms:W3CDTF">2018-09-10T16:11:33Z</dcterms:created>
  <dcterms:modified xsi:type="dcterms:W3CDTF">2018-09-10T16:35:47Z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2018-09-10T00:00:00Z</vt:filetime>
  </property>
  <property fmtid="{D5CDD505-2E9C-101B-9397-08002B2CF9AE}" pid="3" name="Creator">
    <vt:lpwstr>PDFium</vt:lpwstr>
  </property>
  <property fmtid="{D5CDD505-2E9C-101B-9397-08002B2CF9AE}" pid="4" name="LastSaved">
    <vt:filetime>2018-09-10T00:00:00Z</vt:filetime>
  </property>
</Properties>
</file>