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3158" y="589915"/>
            <a:ext cx="10825683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10-Sep-18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7E7E7E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10-Sep-18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10-Sep-18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10-Sep-18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10-Sep-18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1333500"/>
          </a:xfrm>
          <a:custGeom>
            <a:avLst/>
            <a:gdLst/>
            <a:ahLst/>
            <a:cxnLst/>
            <a:rect l="l" t="t" r="r" b="b"/>
            <a:pathLst>
              <a:path w="12192000" h="1333500">
                <a:moveTo>
                  <a:pt x="0" y="1333500"/>
                </a:moveTo>
                <a:lnTo>
                  <a:pt x="12192000" y="1333500"/>
                </a:lnTo>
                <a:lnTo>
                  <a:pt x="12192000" y="0"/>
                </a:lnTo>
                <a:lnTo>
                  <a:pt x="0" y="0"/>
                </a:lnTo>
                <a:lnTo>
                  <a:pt x="0" y="1333500"/>
                </a:lnTo>
                <a:close/>
              </a:path>
            </a:pathLst>
          </a:custGeom>
          <a:solidFill>
            <a:srgbClr val="D246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3158" y="682878"/>
            <a:ext cx="1082568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95246"/>
            <a:ext cx="10358120" cy="1642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7E7E7E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10-Sep-18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4866640"/>
          </a:xfrm>
          <a:custGeom>
            <a:avLst/>
            <a:gdLst/>
            <a:ahLst/>
            <a:cxnLst/>
            <a:rect l="l" t="t" r="r" b="b"/>
            <a:pathLst>
              <a:path w="12192000" h="4866640">
                <a:moveTo>
                  <a:pt x="0" y="4866132"/>
                </a:moveTo>
                <a:lnTo>
                  <a:pt x="12192000" y="4866132"/>
                </a:lnTo>
                <a:lnTo>
                  <a:pt x="12192000" y="0"/>
                </a:lnTo>
                <a:lnTo>
                  <a:pt x="0" y="0"/>
                </a:lnTo>
                <a:lnTo>
                  <a:pt x="0" y="4866132"/>
                </a:lnTo>
                <a:close/>
              </a:path>
            </a:pathLst>
          </a:custGeom>
          <a:solidFill>
            <a:srgbClr val="D246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7200" y="3124200"/>
            <a:ext cx="9170035" cy="2482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FFFF"/>
                </a:solidFill>
                <a:latin typeface="Arial Black"/>
                <a:cs typeface="Arial Black"/>
              </a:rPr>
              <a:t>Linguagem de Programação Web</a:t>
            </a:r>
            <a:endParaRPr sz="40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3000" dirty="0" smtClean="0">
                <a:solidFill>
                  <a:srgbClr val="FFFFFF"/>
                </a:solidFill>
                <a:latin typeface="Arial Black"/>
                <a:cs typeface="Arial Black"/>
              </a:rPr>
              <a:t>As </a:t>
            </a:r>
            <a:r>
              <a:rPr sz="3000" dirty="0">
                <a:solidFill>
                  <a:srgbClr val="FFFFFF"/>
                </a:solidFill>
                <a:latin typeface="Arial Black"/>
                <a:cs typeface="Arial Black"/>
              </a:rPr>
              <a:t>Mensagens de Erros Mais Comuns do PHP</a:t>
            </a:r>
            <a:endParaRPr sz="30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60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947418"/>
            <a:ext cx="9217661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7E7E7E"/>
                </a:solidFill>
              </a:rPr>
              <a:t>Se não existe a variável “pag” no formulário, dará este erro:</a:t>
            </a:r>
            <a:endParaRPr sz="2000" dirty="0"/>
          </a:p>
        </p:txBody>
      </p:sp>
      <p:sp>
        <p:nvSpPr>
          <p:cNvPr id="3" name="object 3"/>
          <p:cNvSpPr/>
          <p:nvPr/>
        </p:nvSpPr>
        <p:spPr>
          <a:xfrm>
            <a:off x="1028700" y="3508928"/>
            <a:ext cx="9692019" cy="17270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34556" y="3643884"/>
            <a:ext cx="1991995" cy="370840"/>
          </a:xfrm>
          <a:custGeom>
            <a:avLst/>
            <a:gdLst/>
            <a:ahLst/>
            <a:cxnLst/>
            <a:rect l="l" t="t" r="r" b="b"/>
            <a:pathLst>
              <a:path w="1991995" h="370839">
                <a:moveTo>
                  <a:pt x="0" y="370331"/>
                </a:moveTo>
                <a:lnTo>
                  <a:pt x="1991868" y="370331"/>
                </a:lnTo>
                <a:lnTo>
                  <a:pt x="1991868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F57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5246"/>
            <a:ext cx="10359390" cy="124393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dirty="0">
                <a:solidFill>
                  <a:srgbClr val="7E7E7E"/>
                </a:solidFill>
                <a:latin typeface="Trebuchet MS"/>
                <a:cs typeface="Trebuchet MS"/>
              </a:rPr>
              <a:t>Solução: </a:t>
            </a: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Para evitar esse erro, sempre verifique se o índice existe no formulário. A função</a:t>
            </a:r>
            <a:endParaRPr sz="20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b="1" dirty="0">
                <a:solidFill>
                  <a:srgbClr val="7E7E7E"/>
                </a:solidFill>
                <a:latin typeface="Trebuchet MS"/>
                <a:cs typeface="Trebuchet MS"/>
              </a:rPr>
              <a:t>isset </a:t>
            </a: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resolve facilmente esse problema:</a:t>
            </a:r>
            <a:endParaRPr sz="200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36333" y="3037332"/>
            <a:ext cx="7696514" cy="3277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158" y="589915"/>
            <a:ext cx="3629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95" dirty="0">
                <a:solidFill>
                  <a:srgbClr val="FFFFFF"/>
                </a:solidFill>
                <a:latin typeface="Arial Black"/>
                <a:cs typeface="Arial Black"/>
              </a:rPr>
              <a:t>Undefined</a:t>
            </a:r>
            <a:r>
              <a:rPr sz="3600" spc="-2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580" dirty="0">
                <a:solidFill>
                  <a:srgbClr val="FFFFFF"/>
                </a:solidFill>
                <a:latin typeface="Arial Black"/>
                <a:cs typeface="Arial Black"/>
              </a:rPr>
              <a:t>Variable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5246"/>
            <a:ext cx="10357485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  <a:tabLst>
                <a:tab pos="835660" algn="l"/>
                <a:tab pos="1132840" algn="l"/>
                <a:tab pos="1736089" algn="l"/>
                <a:tab pos="2664460" algn="l"/>
                <a:tab pos="4106545" algn="l"/>
                <a:tab pos="4681220" algn="l"/>
                <a:tab pos="5551170" algn="l"/>
                <a:tab pos="6566534" algn="l"/>
                <a:tab pos="6953250" algn="l"/>
                <a:tab pos="7677150" algn="l"/>
                <a:tab pos="8295005" algn="l"/>
                <a:tab pos="8933815" algn="l"/>
                <a:tab pos="9921240" algn="l"/>
              </a:tabLst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Como	o	erro	mostra	claramente,	isso	ocorre	</a:t>
            </a:r>
            <a:r>
              <a:rPr sz="2000" dirty="0" err="1" smtClean="0">
                <a:solidFill>
                  <a:srgbClr val="7E7E7E"/>
                </a:solidFill>
                <a:latin typeface="Arial Black"/>
                <a:cs typeface="Arial Black"/>
              </a:rPr>
              <a:t>quando</a:t>
            </a:r>
            <a:endParaRPr lang="pt-BR" sz="2000" dirty="0" smtClean="0">
              <a:solidFill>
                <a:srgbClr val="7E7E7E"/>
              </a:solidFill>
              <a:latin typeface="Arial Black"/>
              <a:cs typeface="Arial Black"/>
            </a:endParaRPr>
          </a:p>
          <a:p>
            <a:pPr marL="12700" marR="5080">
              <a:lnSpc>
                <a:spcPct val="150100"/>
              </a:lnSpc>
              <a:spcBef>
                <a:spcPts val="100"/>
              </a:spcBef>
              <a:tabLst>
                <a:tab pos="835660" algn="l"/>
                <a:tab pos="1132840" algn="l"/>
                <a:tab pos="1736089" algn="l"/>
                <a:tab pos="2664460" algn="l"/>
                <a:tab pos="4106545" algn="l"/>
                <a:tab pos="4681220" algn="l"/>
                <a:tab pos="5551170" algn="l"/>
                <a:tab pos="6566534" algn="l"/>
                <a:tab pos="6953250" algn="l"/>
                <a:tab pos="7677150" algn="l"/>
                <a:tab pos="8295005" algn="l"/>
                <a:tab pos="8933815" algn="l"/>
                <a:tab pos="9921240" algn="l"/>
              </a:tabLst>
            </a:pPr>
            <a:r>
              <a:rPr sz="2000" dirty="0" smtClean="0">
                <a:solidFill>
                  <a:srgbClr val="7E7E7E"/>
                </a:solidFill>
                <a:latin typeface="Arial Black"/>
                <a:cs typeface="Arial Black"/>
              </a:rPr>
              <a:t>se</a:t>
            </a: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	tenta	usar	uma	variável	não  declarada (ou definida, no caso do PHP).</a:t>
            </a:r>
            <a:endParaRPr sz="20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78123" y="3189732"/>
            <a:ext cx="5635752" cy="2962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4599615"/>
            <a:ext cx="10210800" cy="171906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1251585" algn="l"/>
                <a:tab pos="1646555" algn="l"/>
                <a:tab pos="2738120" algn="l"/>
                <a:tab pos="3393440" algn="l"/>
                <a:tab pos="4484370" algn="l"/>
                <a:tab pos="5086350" algn="l"/>
                <a:tab pos="5972175" algn="l"/>
                <a:tab pos="6688455" algn="l"/>
                <a:tab pos="7049770" algn="l"/>
                <a:tab pos="8122920" algn="l"/>
                <a:tab pos="8953500" algn="l"/>
                <a:tab pos="9467215" algn="l"/>
              </a:tabLst>
            </a:pPr>
            <a:r>
              <a:rPr sz="2000" b="1" dirty="0">
                <a:solidFill>
                  <a:srgbClr val="7E7E7E"/>
                </a:solidFill>
                <a:latin typeface="Trebuchet MS"/>
                <a:cs typeface="Trebuchet MS"/>
              </a:rPr>
              <a:t>Solução:	</a:t>
            </a: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A	solução	não	poderia	der	outra:	criar	a	variável	</a:t>
            </a:r>
            <a:r>
              <a:rPr sz="2000" dirty="0" smtClean="0">
                <a:solidFill>
                  <a:srgbClr val="7E7E7E"/>
                </a:solidFill>
                <a:latin typeface="Arial Black"/>
                <a:cs typeface="Arial Black"/>
              </a:rPr>
              <a:t>antes</a:t>
            </a:r>
            <a:endParaRPr lang="pt-BR" sz="2000" dirty="0" smtClean="0">
              <a:solidFill>
                <a:srgbClr val="7E7E7E"/>
              </a:solidFill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1251585" algn="l"/>
                <a:tab pos="1646555" algn="l"/>
                <a:tab pos="2738120" algn="l"/>
                <a:tab pos="3393440" algn="l"/>
                <a:tab pos="4484370" algn="l"/>
                <a:tab pos="5086350" algn="l"/>
                <a:tab pos="5972175" algn="l"/>
                <a:tab pos="6688455" algn="l"/>
                <a:tab pos="7049770" algn="l"/>
                <a:tab pos="8122920" algn="l"/>
                <a:tab pos="8953500" algn="l"/>
                <a:tab pos="9467215" algn="l"/>
              </a:tabLst>
            </a:pPr>
            <a:r>
              <a:rPr lang="en-US" sz="2000" dirty="0">
                <a:solidFill>
                  <a:srgbClr val="7E7E7E"/>
                </a:solidFill>
                <a:latin typeface="Arial Black"/>
                <a:cs typeface="Arial Black"/>
              </a:rPr>
              <a:t>d</a:t>
            </a:r>
            <a:r>
              <a:rPr sz="2000" dirty="0" smtClean="0">
                <a:solidFill>
                  <a:srgbClr val="7E7E7E"/>
                </a:solidFill>
                <a:latin typeface="Arial Black"/>
                <a:cs typeface="Arial Black"/>
              </a:rPr>
              <a:t>e</a:t>
            </a:r>
            <a:r>
              <a:rPr lang="pt-BR" sz="2000" dirty="0" smtClean="0">
                <a:solidFill>
                  <a:srgbClr val="7E7E7E"/>
                </a:solidFill>
                <a:latin typeface="Arial Black"/>
                <a:cs typeface="Arial Black"/>
              </a:rPr>
              <a:t> </a:t>
            </a:r>
            <a:r>
              <a:rPr sz="2000" dirty="0" err="1" smtClean="0">
                <a:solidFill>
                  <a:srgbClr val="7E7E7E"/>
                </a:solidFill>
                <a:latin typeface="Arial Black"/>
                <a:cs typeface="Arial Black"/>
              </a:rPr>
              <a:t>usá</a:t>
            </a:r>
            <a:r>
              <a:rPr sz="2000" dirty="0" smtClean="0">
                <a:solidFill>
                  <a:srgbClr val="7E7E7E"/>
                </a:solidFill>
                <a:latin typeface="Arial Black"/>
                <a:cs typeface="Arial Black"/>
              </a:rPr>
              <a:t>-la</a:t>
            </a: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.</a:t>
            </a:r>
            <a:endParaRPr sz="20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Logicamente, o erro pode ter ocorrido por um erro de digitação do nome da variável.</a:t>
            </a:r>
            <a:endParaRPr sz="200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4567" y="1884426"/>
            <a:ext cx="10538440" cy="14561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43571" y="2001011"/>
            <a:ext cx="2656840" cy="315595"/>
          </a:xfrm>
          <a:custGeom>
            <a:avLst/>
            <a:gdLst/>
            <a:ahLst/>
            <a:cxnLst/>
            <a:rect l="l" t="t" r="r" b="b"/>
            <a:pathLst>
              <a:path w="2656840" h="315594">
                <a:moveTo>
                  <a:pt x="0" y="315467"/>
                </a:moveTo>
                <a:lnTo>
                  <a:pt x="2656331" y="315467"/>
                </a:lnTo>
                <a:lnTo>
                  <a:pt x="2656331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F57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158" y="589915"/>
            <a:ext cx="78512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 Black"/>
                <a:cs typeface="Arial Black"/>
              </a:rPr>
              <a:t>Call to undefined function</a:t>
            </a:r>
            <a:endParaRPr sz="360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947418"/>
            <a:ext cx="868489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Novamente, o erro é claro: foi feita uma chamada a uma função não definida.</a:t>
            </a:r>
            <a:endParaRPr sz="20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44240" y="3194304"/>
            <a:ext cx="5670804" cy="2031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3197834"/>
            <a:ext cx="10358120" cy="8876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</a:pPr>
            <a:r>
              <a:rPr sz="2000" b="1" dirty="0">
                <a:solidFill>
                  <a:srgbClr val="7E7E7E"/>
                </a:solidFill>
                <a:latin typeface="Trebuchet MS"/>
                <a:cs typeface="Trebuchet MS"/>
              </a:rPr>
              <a:t>Solução: </a:t>
            </a: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Para corrigir, defina a função. Pode ter havido erro de digitação do nome da  função ou falta de inclusão do arquivo que a define.</a:t>
            </a:r>
            <a:endParaRPr sz="200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1527" y="1525001"/>
            <a:ext cx="10922469" cy="13173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63611" y="1690116"/>
            <a:ext cx="2406650" cy="271780"/>
          </a:xfrm>
          <a:custGeom>
            <a:avLst/>
            <a:gdLst/>
            <a:ahLst/>
            <a:cxnLst/>
            <a:rect l="l" t="t" r="r" b="b"/>
            <a:pathLst>
              <a:path w="2406650" h="271780">
                <a:moveTo>
                  <a:pt x="0" y="271272"/>
                </a:moveTo>
                <a:lnTo>
                  <a:pt x="2406396" y="271272"/>
                </a:lnTo>
                <a:lnTo>
                  <a:pt x="2406396" y="0"/>
                </a:lnTo>
                <a:lnTo>
                  <a:pt x="0" y="0"/>
                </a:lnTo>
                <a:lnTo>
                  <a:pt x="0" y="271272"/>
                </a:lnTo>
                <a:close/>
              </a:path>
            </a:pathLst>
          </a:custGeom>
          <a:solidFill>
            <a:srgbClr val="F57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158" y="589915"/>
            <a:ext cx="49556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 Black"/>
                <a:cs typeface="Arial Black"/>
              </a:rPr>
              <a:t>Class not found</a:t>
            </a:r>
            <a:endParaRPr sz="360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947418"/>
            <a:ext cx="773049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Ocorre quando o PHP não encontra a classe que se deseja instanciar.</a:t>
            </a:r>
            <a:endParaRPr sz="20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8295" y="3148583"/>
            <a:ext cx="7222235" cy="1705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3899382"/>
            <a:ext cx="10355580" cy="88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b="1" dirty="0">
                <a:solidFill>
                  <a:srgbClr val="7E7E7E"/>
                </a:solidFill>
                <a:latin typeface="Trebuchet MS"/>
                <a:cs typeface="Trebuchet MS"/>
              </a:rPr>
              <a:t>Solução: </a:t>
            </a: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Como no erro anterior, a solução é declarar a classe, além de verificar se não  houve erro de digitação ou falta de inclusão de arquivo.</a:t>
            </a:r>
            <a:endParaRPr sz="200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8283" y="1453854"/>
            <a:ext cx="11620750" cy="15332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46976" y="1545336"/>
            <a:ext cx="2859405" cy="360045"/>
          </a:xfrm>
          <a:custGeom>
            <a:avLst/>
            <a:gdLst/>
            <a:ahLst/>
            <a:cxnLst/>
            <a:rect l="l" t="t" r="r" b="b"/>
            <a:pathLst>
              <a:path w="2859404" h="360044">
                <a:moveTo>
                  <a:pt x="0" y="359663"/>
                </a:moveTo>
                <a:lnTo>
                  <a:pt x="2859024" y="359663"/>
                </a:lnTo>
                <a:lnTo>
                  <a:pt x="2859024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solidFill>
            <a:srgbClr val="F57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158" y="589915"/>
            <a:ext cx="95276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 Black"/>
                <a:cs typeface="Arial Black"/>
              </a:rPr>
              <a:t>Call to undefined method</a:t>
            </a:r>
            <a:endParaRPr sz="360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947418"/>
            <a:ext cx="7204709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Ocorre quando se chama um método inexistente de uma classe.</a:t>
            </a:r>
            <a:endParaRPr sz="20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2323" y="2749295"/>
            <a:ext cx="6772656" cy="3953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158" y="3899382"/>
            <a:ext cx="10589895" cy="88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b="1" dirty="0">
                <a:solidFill>
                  <a:srgbClr val="7E7E7E"/>
                </a:solidFill>
                <a:latin typeface="Trebuchet MS"/>
                <a:cs typeface="Trebuchet MS"/>
              </a:rPr>
              <a:t>Solução: </a:t>
            </a: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Deve-se criar o método ou verificar se não houve erro de digitação do nome do  método.</a:t>
            </a:r>
            <a:endParaRPr sz="200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2192" y="1650290"/>
            <a:ext cx="11237818" cy="12397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35468" y="1697735"/>
            <a:ext cx="2341245" cy="327660"/>
          </a:xfrm>
          <a:custGeom>
            <a:avLst/>
            <a:gdLst/>
            <a:ahLst/>
            <a:cxnLst/>
            <a:rect l="l" t="t" r="r" b="b"/>
            <a:pathLst>
              <a:path w="2341245" h="327660">
                <a:moveTo>
                  <a:pt x="0" y="327660"/>
                </a:moveTo>
                <a:lnTo>
                  <a:pt x="2340864" y="327660"/>
                </a:lnTo>
                <a:lnTo>
                  <a:pt x="2340864" y="0"/>
                </a:lnTo>
                <a:lnTo>
                  <a:pt x="0" y="0"/>
                </a:lnTo>
                <a:lnTo>
                  <a:pt x="0" y="327660"/>
                </a:lnTo>
                <a:close/>
              </a:path>
            </a:pathLst>
          </a:custGeom>
          <a:solidFill>
            <a:srgbClr val="F57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589915"/>
            <a:ext cx="108992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Habilitando todas as mensagens de erro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158" y="1523548"/>
            <a:ext cx="10690860" cy="33528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5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Antes de tudo, é bom saber que o PHP é muito personalizável – o que às vezes pode ser um  problema. É possível desabilitar todas as mensagens de erro, ou limitar somente a alguns  níveis de erro. Não vou explicar os níveis de erro do PHP, pois não é o foco do texto. Porém  deixarei links para referência.</a:t>
            </a:r>
            <a:endParaRPr sz="20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Para habilitar todas as mensagens de erro do PHP, basta inserir este trecho no início do script:</a:t>
            </a:r>
            <a:endParaRPr sz="20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18410" y="5227278"/>
            <a:ext cx="7420356" cy="78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158" y="682878"/>
            <a:ext cx="10213442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Arial Black"/>
                <a:cs typeface="Arial Black"/>
              </a:rPr>
              <a:t>Call to a member function on a non-object</a:t>
            </a:r>
            <a:endParaRPr sz="300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5246"/>
            <a:ext cx="10356850" cy="88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Isso ocorre quando se chama um método em uma variável que não é uma instância de um  objeto.</a:t>
            </a:r>
            <a:endParaRPr sz="20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61132" y="3657600"/>
            <a:ext cx="8171688" cy="1850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3197834"/>
            <a:ext cx="10252710" cy="13971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  <a:tabLst>
                <a:tab pos="1169035" algn="l"/>
                <a:tab pos="1800225" algn="l"/>
                <a:tab pos="3103880" algn="l"/>
                <a:tab pos="3402329" algn="l"/>
                <a:tab pos="4064000" algn="l"/>
                <a:tab pos="5185410" algn="l"/>
                <a:tab pos="5575935" algn="l"/>
                <a:tab pos="6150610" algn="l"/>
                <a:tab pos="6846570" algn="l"/>
                <a:tab pos="7125970" algn="l"/>
                <a:tab pos="8115300" algn="l"/>
                <a:tab pos="8983980" algn="l"/>
                <a:tab pos="9427210" algn="l"/>
                <a:tab pos="9817735" algn="l"/>
              </a:tabLst>
            </a:pPr>
            <a:r>
              <a:rPr sz="2000" b="1" dirty="0">
                <a:solidFill>
                  <a:srgbClr val="7E7E7E"/>
                </a:solidFill>
                <a:latin typeface="Trebuchet MS"/>
                <a:cs typeface="Trebuchet MS"/>
              </a:rPr>
              <a:t>Solução:	</a:t>
            </a: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Para	solucionar	o	erro,	verifique	</a:t>
            </a:r>
            <a:r>
              <a:rPr lang="pt-BR" sz="2000" dirty="0" smtClean="0">
                <a:solidFill>
                  <a:srgbClr val="7E7E7E"/>
                </a:solidFill>
                <a:latin typeface="Arial Black"/>
                <a:cs typeface="Arial Black"/>
              </a:rPr>
              <a:t> </a:t>
            </a:r>
            <a:r>
              <a:rPr sz="2000" dirty="0" smtClean="0">
                <a:solidFill>
                  <a:srgbClr val="7E7E7E"/>
                </a:solidFill>
                <a:latin typeface="Arial Black"/>
                <a:cs typeface="Arial Black"/>
              </a:rPr>
              <a:t>se</a:t>
            </a: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	</a:t>
            </a:r>
            <a:r>
              <a:rPr sz="2000" dirty="0" err="1" smtClean="0">
                <a:solidFill>
                  <a:srgbClr val="7E7E7E"/>
                </a:solidFill>
                <a:latin typeface="Arial Black"/>
                <a:cs typeface="Arial Black"/>
              </a:rPr>
              <a:t>não</a:t>
            </a:r>
            <a:r>
              <a:rPr lang="pt-BR" sz="2000" dirty="0" smtClean="0">
                <a:solidFill>
                  <a:srgbClr val="7E7E7E"/>
                </a:solidFill>
                <a:latin typeface="Arial Black"/>
                <a:cs typeface="Arial Black"/>
              </a:rPr>
              <a:t> </a:t>
            </a:r>
          </a:p>
          <a:p>
            <a:pPr marL="12700" marR="5080">
              <a:lnSpc>
                <a:spcPct val="150100"/>
              </a:lnSpc>
              <a:spcBef>
                <a:spcPts val="95"/>
              </a:spcBef>
              <a:tabLst>
                <a:tab pos="1169035" algn="l"/>
                <a:tab pos="1800225" algn="l"/>
                <a:tab pos="3103880" algn="l"/>
                <a:tab pos="3402329" algn="l"/>
                <a:tab pos="4064000" algn="l"/>
                <a:tab pos="5185410" algn="l"/>
                <a:tab pos="5575935" algn="l"/>
                <a:tab pos="6150610" algn="l"/>
                <a:tab pos="6846570" algn="l"/>
                <a:tab pos="7125970" algn="l"/>
                <a:tab pos="8115300" algn="l"/>
                <a:tab pos="8983980" algn="l"/>
                <a:tab pos="9427210" algn="l"/>
                <a:tab pos="9817735" algn="l"/>
              </a:tabLst>
            </a:pPr>
            <a:r>
              <a:rPr sz="2000" dirty="0" err="1" smtClean="0">
                <a:solidFill>
                  <a:srgbClr val="7E7E7E"/>
                </a:solidFill>
                <a:latin typeface="Arial Black"/>
                <a:cs typeface="Arial Black"/>
              </a:rPr>
              <a:t>usou</a:t>
            </a: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	a	variável	errada	ou	se	não  modificou o valor original da variável, de forma a ter perdido a instância do objeto.</a:t>
            </a:r>
            <a:endParaRPr sz="200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1368" y="1548104"/>
            <a:ext cx="10796613" cy="1147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26323" y="1623060"/>
            <a:ext cx="2165985" cy="212090"/>
          </a:xfrm>
          <a:custGeom>
            <a:avLst/>
            <a:gdLst/>
            <a:ahLst/>
            <a:cxnLst/>
            <a:rect l="l" t="t" r="r" b="b"/>
            <a:pathLst>
              <a:path w="2165984" h="212089">
                <a:moveTo>
                  <a:pt x="0" y="211836"/>
                </a:moveTo>
                <a:lnTo>
                  <a:pt x="2165604" y="211836"/>
                </a:lnTo>
                <a:lnTo>
                  <a:pt x="2165604" y="0"/>
                </a:lnTo>
                <a:lnTo>
                  <a:pt x="0" y="0"/>
                </a:lnTo>
                <a:lnTo>
                  <a:pt x="0" y="211836"/>
                </a:lnTo>
                <a:close/>
              </a:path>
            </a:pathLst>
          </a:custGeom>
          <a:solidFill>
            <a:srgbClr val="F57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682878"/>
            <a:ext cx="87687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15" dirty="0"/>
              <a:t>supplied </a:t>
            </a:r>
            <a:r>
              <a:rPr spc="-440" dirty="0"/>
              <a:t>argument </a:t>
            </a:r>
            <a:r>
              <a:rPr spc="-530" dirty="0"/>
              <a:t>is </a:t>
            </a:r>
            <a:r>
              <a:rPr spc="-390" dirty="0"/>
              <a:t>not </a:t>
            </a:r>
            <a:r>
              <a:rPr spc="-520" dirty="0"/>
              <a:t>a </a:t>
            </a:r>
            <a:r>
              <a:rPr spc="-420" dirty="0"/>
              <a:t>valid </a:t>
            </a:r>
            <a:r>
              <a:rPr spc="-470" dirty="0"/>
              <a:t>MySQL </a:t>
            </a:r>
            <a:r>
              <a:rPr spc="-465" dirty="0"/>
              <a:t>result</a:t>
            </a:r>
            <a:r>
              <a:rPr spc="-370" dirty="0"/>
              <a:t> </a:t>
            </a:r>
            <a:r>
              <a:rPr spc="-480" dirty="0"/>
              <a:t>resource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246"/>
            <a:ext cx="10436225" cy="2312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0"/>
              </a:spcBef>
            </a:pPr>
            <a:r>
              <a:rPr sz="2000" spc="-370" dirty="0">
                <a:solidFill>
                  <a:srgbClr val="7E7E7E"/>
                </a:solidFill>
                <a:latin typeface="Arial Black"/>
                <a:cs typeface="Arial Black"/>
              </a:rPr>
              <a:t>Esse </a:t>
            </a:r>
            <a:r>
              <a:rPr sz="2000" spc="-215" dirty="0">
                <a:solidFill>
                  <a:srgbClr val="7E7E7E"/>
                </a:solidFill>
                <a:latin typeface="Arial Black"/>
                <a:cs typeface="Arial Black"/>
              </a:rPr>
              <a:t>erro </a:t>
            </a:r>
            <a:r>
              <a:rPr sz="2000" spc="-240" dirty="0">
                <a:solidFill>
                  <a:srgbClr val="7E7E7E"/>
                </a:solidFill>
                <a:latin typeface="Arial Black"/>
                <a:cs typeface="Arial Black"/>
              </a:rPr>
              <a:t>ocorre </a:t>
            </a:r>
            <a:r>
              <a:rPr sz="2000" spc="-200" dirty="0">
                <a:solidFill>
                  <a:srgbClr val="7E7E7E"/>
                </a:solidFill>
                <a:latin typeface="Arial Black"/>
                <a:cs typeface="Arial Black"/>
              </a:rPr>
              <a:t>quando </a:t>
            </a:r>
            <a:r>
              <a:rPr sz="2000" spc="-265" dirty="0">
                <a:solidFill>
                  <a:srgbClr val="7E7E7E"/>
                </a:solidFill>
                <a:latin typeface="Arial Black"/>
                <a:cs typeface="Arial Black"/>
              </a:rPr>
              <a:t>uma </a:t>
            </a:r>
            <a:r>
              <a:rPr sz="2000" spc="-245" dirty="0">
                <a:solidFill>
                  <a:srgbClr val="7E7E7E"/>
                </a:solidFill>
                <a:latin typeface="Arial Black"/>
                <a:cs typeface="Arial Black"/>
              </a:rPr>
              <a:t>função </a:t>
            </a:r>
            <a:r>
              <a:rPr sz="2000" spc="-265" dirty="0">
                <a:solidFill>
                  <a:srgbClr val="7E7E7E"/>
                </a:solidFill>
                <a:latin typeface="Arial Black"/>
                <a:cs typeface="Arial Black"/>
              </a:rPr>
              <a:t>espera, </a:t>
            </a:r>
            <a:r>
              <a:rPr sz="2000" spc="-254" dirty="0">
                <a:solidFill>
                  <a:srgbClr val="7E7E7E"/>
                </a:solidFill>
                <a:latin typeface="Arial Black"/>
                <a:cs typeface="Arial Black"/>
              </a:rPr>
              <a:t>como </a:t>
            </a:r>
            <a:r>
              <a:rPr sz="2000" spc="-240" dirty="0">
                <a:solidFill>
                  <a:srgbClr val="7E7E7E"/>
                </a:solidFill>
                <a:latin typeface="Arial Black"/>
                <a:cs typeface="Arial Black"/>
              </a:rPr>
              <a:t>parâmetro, </a:t>
            </a:r>
            <a:r>
              <a:rPr sz="2000" spc="-235" dirty="0">
                <a:solidFill>
                  <a:srgbClr val="7E7E7E"/>
                </a:solidFill>
                <a:latin typeface="Arial Black"/>
                <a:cs typeface="Arial Black"/>
              </a:rPr>
              <a:t>um </a:t>
            </a:r>
            <a:r>
              <a:rPr sz="2000" spc="-270" dirty="0">
                <a:solidFill>
                  <a:srgbClr val="7E7E7E"/>
                </a:solidFill>
                <a:latin typeface="Arial Black"/>
                <a:cs typeface="Arial Black"/>
              </a:rPr>
              <a:t>resource </a:t>
            </a:r>
            <a:r>
              <a:rPr sz="2000" spc="-215" dirty="0">
                <a:solidFill>
                  <a:srgbClr val="7E7E7E"/>
                </a:solidFill>
                <a:latin typeface="Arial Black"/>
                <a:cs typeface="Arial Black"/>
              </a:rPr>
              <a:t>retornado </a:t>
            </a:r>
            <a:r>
              <a:rPr sz="2000" spc="-170" dirty="0">
                <a:solidFill>
                  <a:srgbClr val="7E7E7E"/>
                </a:solidFill>
                <a:latin typeface="Arial Black"/>
                <a:cs typeface="Arial Black"/>
              </a:rPr>
              <a:t>por  </a:t>
            </a:r>
            <a:r>
              <a:rPr sz="2000" spc="-215" dirty="0">
                <a:solidFill>
                  <a:srgbClr val="7E7E7E"/>
                </a:solidFill>
                <a:latin typeface="Arial Black"/>
                <a:cs typeface="Arial Black"/>
              </a:rPr>
              <a:t>outra </a:t>
            </a:r>
            <a:r>
              <a:rPr sz="2000" spc="-245" dirty="0">
                <a:solidFill>
                  <a:srgbClr val="7E7E7E"/>
                </a:solidFill>
                <a:latin typeface="Arial Black"/>
                <a:cs typeface="Arial Black"/>
              </a:rPr>
              <a:t>função </a:t>
            </a:r>
            <a:r>
              <a:rPr sz="2000" spc="-160" dirty="0">
                <a:solidFill>
                  <a:srgbClr val="7E7E7E"/>
                </a:solidFill>
                <a:latin typeface="Arial Black"/>
                <a:cs typeface="Arial Black"/>
              </a:rPr>
              <a:t>do </a:t>
            </a:r>
            <a:r>
              <a:rPr sz="2000" spc="-254" dirty="0">
                <a:solidFill>
                  <a:srgbClr val="7E7E7E"/>
                </a:solidFill>
                <a:latin typeface="Arial Black"/>
                <a:cs typeface="Arial Black"/>
              </a:rPr>
              <a:t>MySQL. </a:t>
            </a:r>
            <a:r>
              <a:rPr sz="2000" spc="-160" dirty="0">
                <a:solidFill>
                  <a:srgbClr val="7E7E7E"/>
                </a:solidFill>
                <a:latin typeface="Arial Black"/>
                <a:cs typeface="Arial Black"/>
              </a:rPr>
              <a:t>O </a:t>
            </a:r>
            <a:r>
              <a:rPr sz="2000" spc="-290" dirty="0">
                <a:solidFill>
                  <a:srgbClr val="7E7E7E"/>
                </a:solidFill>
                <a:latin typeface="Arial Black"/>
                <a:cs typeface="Arial Black"/>
              </a:rPr>
              <a:t>mais </a:t>
            </a:r>
            <a:r>
              <a:rPr sz="2000" spc="-265" dirty="0">
                <a:solidFill>
                  <a:srgbClr val="7E7E7E"/>
                </a:solidFill>
                <a:latin typeface="Arial Black"/>
                <a:cs typeface="Arial Black"/>
              </a:rPr>
              <a:t>comum </a:t>
            </a:r>
            <a:r>
              <a:rPr sz="2000" spc="-290" dirty="0">
                <a:solidFill>
                  <a:srgbClr val="7E7E7E"/>
                </a:solidFill>
                <a:latin typeface="Arial Black"/>
                <a:cs typeface="Arial Black"/>
              </a:rPr>
              <a:t>é </a:t>
            </a:r>
            <a:r>
              <a:rPr sz="2000" spc="-235" dirty="0">
                <a:solidFill>
                  <a:srgbClr val="7E7E7E"/>
                </a:solidFill>
                <a:latin typeface="Arial Black"/>
                <a:cs typeface="Arial Black"/>
              </a:rPr>
              <a:t>ocorrer </a:t>
            </a:r>
            <a:r>
              <a:rPr sz="2000" spc="-215" dirty="0">
                <a:solidFill>
                  <a:srgbClr val="7E7E7E"/>
                </a:solidFill>
                <a:latin typeface="Arial Black"/>
                <a:cs typeface="Arial Black"/>
              </a:rPr>
              <a:t>erro </a:t>
            </a:r>
            <a:r>
              <a:rPr sz="2000" spc="-254" dirty="0">
                <a:solidFill>
                  <a:srgbClr val="7E7E7E"/>
                </a:solidFill>
                <a:latin typeface="Arial Black"/>
                <a:cs typeface="Arial Black"/>
              </a:rPr>
              <a:t>na </a:t>
            </a:r>
            <a:r>
              <a:rPr sz="2000" spc="-220" dirty="0">
                <a:solidFill>
                  <a:srgbClr val="7E7E7E"/>
                </a:solidFill>
                <a:latin typeface="Arial Black"/>
                <a:cs typeface="Arial Black"/>
              </a:rPr>
              <a:t>linha </a:t>
            </a:r>
            <a:r>
              <a:rPr sz="2000" spc="-200" dirty="0">
                <a:solidFill>
                  <a:srgbClr val="7E7E7E"/>
                </a:solidFill>
                <a:latin typeface="Arial Black"/>
                <a:cs typeface="Arial Black"/>
              </a:rPr>
              <a:t>onde </a:t>
            </a:r>
            <a:r>
              <a:rPr sz="2000" spc="-254" dirty="0">
                <a:solidFill>
                  <a:srgbClr val="7E7E7E"/>
                </a:solidFill>
                <a:latin typeface="Arial Black"/>
                <a:cs typeface="Arial Black"/>
              </a:rPr>
              <a:t>há </a:t>
            </a:r>
            <a:r>
              <a:rPr sz="2000" spc="-315" dirty="0">
                <a:solidFill>
                  <a:srgbClr val="7E7E7E"/>
                </a:solidFill>
                <a:latin typeface="Arial Black"/>
                <a:cs typeface="Arial Black"/>
              </a:rPr>
              <a:t>a </a:t>
            </a:r>
            <a:r>
              <a:rPr sz="2000" spc="-245" dirty="0">
                <a:solidFill>
                  <a:srgbClr val="7E7E7E"/>
                </a:solidFill>
                <a:latin typeface="Arial Black"/>
                <a:cs typeface="Arial Black"/>
              </a:rPr>
              <a:t>função 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mysql_fetch_assoc(), mysql_fetch_array() </a:t>
            </a:r>
            <a:r>
              <a:rPr sz="2000" spc="-290" dirty="0">
                <a:solidFill>
                  <a:srgbClr val="7E7E7E"/>
                </a:solidFill>
                <a:latin typeface="Arial Black"/>
                <a:cs typeface="Arial Black"/>
              </a:rPr>
              <a:t>e </a:t>
            </a:r>
            <a:r>
              <a:rPr sz="2000" spc="-270" dirty="0">
                <a:solidFill>
                  <a:srgbClr val="7E7E7E"/>
                </a:solidFill>
                <a:latin typeface="Arial Black"/>
                <a:cs typeface="Arial Black"/>
              </a:rPr>
              <a:t>semlhantes. </a:t>
            </a:r>
            <a:r>
              <a:rPr sz="2000" spc="-295" dirty="0">
                <a:solidFill>
                  <a:srgbClr val="7E7E7E"/>
                </a:solidFill>
                <a:latin typeface="Arial Black"/>
                <a:cs typeface="Arial Black"/>
              </a:rPr>
              <a:t>Isso </a:t>
            </a:r>
            <a:r>
              <a:rPr sz="2000" spc="-210" dirty="0">
                <a:solidFill>
                  <a:srgbClr val="7E7E7E"/>
                </a:solidFill>
                <a:latin typeface="Arial Black"/>
                <a:cs typeface="Arial Black"/>
              </a:rPr>
              <a:t>quer dizer </a:t>
            </a:r>
            <a:r>
              <a:rPr sz="2000" spc="-215" dirty="0">
                <a:solidFill>
                  <a:srgbClr val="7E7E7E"/>
                </a:solidFill>
                <a:latin typeface="Arial Black"/>
                <a:cs typeface="Arial Black"/>
              </a:rPr>
              <a:t>que </a:t>
            </a:r>
            <a:r>
              <a:rPr sz="2000" spc="-160" dirty="0">
                <a:solidFill>
                  <a:srgbClr val="7E7E7E"/>
                </a:solidFill>
                <a:latin typeface="Arial Black"/>
                <a:cs typeface="Arial Black"/>
              </a:rPr>
              <a:t>o  </a:t>
            </a:r>
            <a:r>
              <a:rPr sz="2000" spc="-240" dirty="0">
                <a:solidFill>
                  <a:srgbClr val="7E7E7E"/>
                </a:solidFill>
                <a:latin typeface="Arial Black"/>
                <a:cs typeface="Arial Black"/>
              </a:rPr>
              <a:t>parâmetro </a:t>
            </a:r>
            <a:r>
              <a:rPr sz="2000" spc="-275" dirty="0">
                <a:solidFill>
                  <a:srgbClr val="7E7E7E"/>
                </a:solidFill>
                <a:latin typeface="Arial Black"/>
                <a:cs typeface="Arial Black"/>
              </a:rPr>
              <a:t>passado </a:t>
            </a:r>
            <a:r>
              <a:rPr sz="2000" spc="-229" dirty="0">
                <a:solidFill>
                  <a:srgbClr val="7E7E7E"/>
                </a:solidFill>
                <a:latin typeface="Arial Black"/>
                <a:cs typeface="Arial Black"/>
              </a:rPr>
              <a:t>não </a:t>
            </a:r>
            <a:r>
              <a:rPr sz="2000" spc="-290" dirty="0">
                <a:solidFill>
                  <a:srgbClr val="7E7E7E"/>
                </a:solidFill>
                <a:latin typeface="Arial Black"/>
                <a:cs typeface="Arial Black"/>
              </a:rPr>
              <a:t>é </a:t>
            </a:r>
            <a:r>
              <a:rPr sz="2000" spc="-235" dirty="0">
                <a:solidFill>
                  <a:srgbClr val="7E7E7E"/>
                </a:solidFill>
                <a:latin typeface="Arial Black"/>
                <a:cs typeface="Arial Black"/>
              </a:rPr>
              <a:t>um </a:t>
            </a:r>
            <a:r>
              <a:rPr sz="2000" spc="-270" dirty="0">
                <a:solidFill>
                  <a:srgbClr val="7E7E7E"/>
                </a:solidFill>
                <a:latin typeface="Arial Black"/>
                <a:cs typeface="Arial Black"/>
              </a:rPr>
              <a:t>resource </a:t>
            </a:r>
            <a:r>
              <a:rPr sz="2000" spc="-215" dirty="0">
                <a:solidFill>
                  <a:srgbClr val="7E7E7E"/>
                </a:solidFill>
                <a:latin typeface="Arial Black"/>
                <a:cs typeface="Arial Black"/>
              </a:rPr>
              <a:t>retornado </a:t>
            </a:r>
            <a:r>
              <a:rPr sz="2000" spc="-170" dirty="0">
                <a:solidFill>
                  <a:srgbClr val="7E7E7E"/>
                </a:solidFill>
                <a:latin typeface="Arial Black"/>
                <a:cs typeface="Arial Black"/>
              </a:rPr>
              <a:t>por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mysql_query(), </a:t>
            </a:r>
            <a:r>
              <a:rPr sz="2000" spc="-160" dirty="0">
                <a:solidFill>
                  <a:srgbClr val="7E7E7E"/>
                </a:solidFill>
                <a:latin typeface="Arial Black"/>
                <a:cs typeface="Arial Black"/>
              </a:rPr>
              <a:t>o </a:t>
            </a:r>
            <a:r>
              <a:rPr sz="2000" spc="-215" dirty="0">
                <a:solidFill>
                  <a:srgbClr val="7E7E7E"/>
                </a:solidFill>
                <a:latin typeface="Arial Black"/>
                <a:cs typeface="Arial Black"/>
              </a:rPr>
              <a:t>que </a:t>
            </a:r>
            <a:r>
              <a:rPr sz="2000" spc="-245" dirty="0">
                <a:solidFill>
                  <a:srgbClr val="7E7E7E"/>
                </a:solidFill>
                <a:latin typeface="Arial Black"/>
                <a:cs typeface="Arial Black"/>
              </a:rPr>
              <a:t>indica </a:t>
            </a:r>
            <a:r>
              <a:rPr sz="2000" spc="-215" dirty="0">
                <a:solidFill>
                  <a:srgbClr val="7E7E7E"/>
                </a:solidFill>
                <a:latin typeface="Arial Black"/>
                <a:cs typeface="Arial Black"/>
              </a:rPr>
              <a:t>que </a:t>
            </a:r>
            <a:r>
              <a:rPr sz="2000" spc="-315" dirty="0">
                <a:solidFill>
                  <a:srgbClr val="7E7E7E"/>
                </a:solidFill>
                <a:latin typeface="Arial Black"/>
                <a:cs typeface="Arial Black"/>
              </a:rPr>
              <a:t>a  </a:t>
            </a:r>
            <a:r>
              <a:rPr sz="2000" spc="-254" dirty="0">
                <a:solidFill>
                  <a:srgbClr val="7E7E7E"/>
                </a:solidFill>
                <a:latin typeface="Arial Black"/>
                <a:cs typeface="Arial Black"/>
              </a:rPr>
              <a:t>consulta </a:t>
            </a:r>
            <a:r>
              <a:rPr sz="2000" spc="-200" dirty="0">
                <a:solidFill>
                  <a:srgbClr val="7E7E7E"/>
                </a:solidFill>
                <a:latin typeface="Arial Black"/>
                <a:cs typeface="Arial Black"/>
              </a:rPr>
              <a:t>falhiou </a:t>
            </a:r>
            <a:r>
              <a:rPr sz="2000" spc="-290" dirty="0">
                <a:solidFill>
                  <a:srgbClr val="7E7E7E"/>
                </a:solidFill>
                <a:latin typeface="Arial Black"/>
                <a:cs typeface="Arial Black"/>
              </a:rPr>
              <a:t>e </a:t>
            </a:r>
            <a:r>
              <a:rPr sz="2000" spc="-5" dirty="0">
                <a:solidFill>
                  <a:srgbClr val="7E7E7E"/>
                </a:solidFill>
                <a:latin typeface="Courier New"/>
                <a:cs typeface="Courier New"/>
              </a:rPr>
              <a:t>mysql_query() </a:t>
            </a:r>
            <a:r>
              <a:rPr sz="2000" spc="-204" dirty="0">
                <a:solidFill>
                  <a:srgbClr val="7E7E7E"/>
                </a:solidFill>
                <a:latin typeface="Arial Black"/>
                <a:cs typeface="Arial Black"/>
              </a:rPr>
              <a:t>retornou</a:t>
            </a:r>
            <a:r>
              <a:rPr sz="2000" spc="-114" dirty="0">
                <a:solidFill>
                  <a:srgbClr val="7E7E7E"/>
                </a:solidFill>
                <a:latin typeface="Arial Black"/>
                <a:cs typeface="Arial Black"/>
              </a:rPr>
              <a:t> </a:t>
            </a:r>
            <a:r>
              <a:rPr sz="2000" spc="-365" dirty="0">
                <a:solidFill>
                  <a:srgbClr val="7E7E7E"/>
                </a:solidFill>
                <a:latin typeface="Arial Black"/>
                <a:cs typeface="Arial Black"/>
              </a:rPr>
              <a:t>FALSE.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4643628"/>
            <a:ext cx="10808208" cy="871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08613"/>
            <a:ext cx="10139680" cy="1122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95"/>
              </a:spcBef>
            </a:pPr>
            <a:r>
              <a:rPr sz="1600" b="1" dirty="0">
                <a:solidFill>
                  <a:srgbClr val="7E7E7E"/>
                </a:solidFill>
                <a:latin typeface="Trebuchet MS"/>
                <a:cs typeface="Trebuchet MS"/>
              </a:rPr>
              <a:t>Solução: </a:t>
            </a:r>
            <a:r>
              <a:rPr sz="1600" spc="-220" dirty="0">
                <a:solidFill>
                  <a:srgbClr val="7E7E7E"/>
                </a:solidFill>
                <a:latin typeface="Arial Black"/>
                <a:cs typeface="Arial Black"/>
              </a:rPr>
              <a:t>A </a:t>
            </a:r>
            <a:r>
              <a:rPr sz="1600" spc="-215" dirty="0">
                <a:solidFill>
                  <a:srgbClr val="7E7E7E"/>
                </a:solidFill>
                <a:latin typeface="Arial Black"/>
                <a:cs typeface="Arial Black"/>
              </a:rPr>
              <a:t>solução </a:t>
            </a:r>
            <a:r>
              <a:rPr sz="1600" spc="-235" dirty="0">
                <a:solidFill>
                  <a:srgbClr val="7E7E7E"/>
                </a:solidFill>
                <a:latin typeface="Arial Black"/>
                <a:cs typeface="Arial Black"/>
              </a:rPr>
              <a:t>é </a:t>
            </a:r>
            <a:r>
              <a:rPr sz="1600" spc="-170" dirty="0">
                <a:solidFill>
                  <a:srgbClr val="7E7E7E"/>
                </a:solidFill>
                <a:latin typeface="Arial Black"/>
                <a:cs typeface="Arial Black"/>
              </a:rPr>
              <a:t>corrigir </a:t>
            </a:r>
            <a:r>
              <a:rPr sz="1600" spc="-260" dirty="0">
                <a:solidFill>
                  <a:srgbClr val="7E7E7E"/>
                </a:solidFill>
                <a:latin typeface="Arial Black"/>
                <a:cs typeface="Arial Black"/>
              </a:rPr>
              <a:t>a </a:t>
            </a:r>
            <a:r>
              <a:rPr sz="1600" spc="-170" dirty="0">
                <a:solidFill>
                  <a:srgbClr val="7E7E7E"/>
                </a:solidFill>
                <a:latin typeface="Arial Black"/>
                <a:cs typeface="Arial Black"/>
              </a:rPr>
              <a:t>query </a:t>
            </a:r>
            <a:r>
              <a:rPr sz="1600" spc="-235" dirty="0">
                <a:solidFill>
                  <a:srgbClr val="7E7E7E"/>
                </a:solidFill>
                <a:latin typeface="Arial Black"/>
                <a:cs typeface="Arial Black"/>
              </a:rPr>
              <a:t>executada. </a:t>
            </a:r>
            <a:r>
              <a:rPr sz="1600" spc="-190" dirty="0">
                <a:solidFill>
                  <a:srgbClr val="7E7E7E"/>
                </a:solidFill>
                <a:latin typeface="Arial Black"/>
                <a:cs typeface="Arial Black"/>
              </a:rPr>
              <a:t>Muitas </a:t>
            </a:r>
            <a:r>
              <a:rPr sz="1600" spc="-235" dirty="0">
                <a:solidFill>
                  <a:srgbClr val="7E7E7E"/>
                </a:solidFill>
                <a:latin typeface="Arial Black"/>
                <a:cs typeface="Arial Black"/>
              </a:rPr>
              <a:t>vezes </a:t>
            </a:r>
            <a:r>
              <a:rPr sz="1600" spc="-135" dirty="0">
                <a:solidFill>
                  <a:srgbClr val="7E7E7E"/>
                </a:solidFill>
                <a:latin typeface="Arial Black"/>
                <a:cs typeface="Arial Black"/>
              </a:rPr>
              <a:t>o </a:t>
            </a:r>
            <a:r>
              <a:rPr sz="1600" spc="-175" dirty="0">
                <a:solidFill>
                  <a:srgbClr val="7E7E7E"/>
                </a:solidFill>
                <a:latin typeface="Arial Black"/>
                <a:cs typeface="Arial Black"/>
              </a:rPr>
              <a:t>erro </a:t>
            </a:r>
            <a:r>
              <a:rPr sz="1600" spc="-235" dirty="0">
                <a:solidFill>
                  <a:srgbClr val="7E7E7E"/>
                </a:solidFill>
                <a:latin typeface="Arial Black"/>
                <a:cs typeface="Arial Black"/>
              </a:rPr>
              <a:t>é </a:t>
            </a:r>
            <a:r>
              <a:rPr sz="1600" spc="-215" dirty="0">
                <a:solidFill>
                  <a:srgbClr val="7E7E7E"/>
                </a:solidFill>
                <a:latin typeface="Arial Black"/>
                <a:cs typeface="Arial Black"/>
              </a:rPr>
              <a:t>simples, </a:t>
            </a:r>
            <a:r>
              <a:rPr sz="1600" spc="-225" dirty="0">
                <a:solidFill>
                  <a:srgbClr val="7E7E7E"/>
                </a:solidFill>
                <a:latin typeface="Arial Black"/>
                <a:cs typeface="Arial Black"/>
              </a:rPr>
              <a:t>apenas </a:t>
            </a:r>
            <a:r>
              <a:rPr sz="1600" spc="-190" dirty="0">
                <a:solidFill>
                  <a:srgbClr val="7E7E7E"/>
                </a:solidFill>
                <a:latin typeface="Arial Black"/>
                <a:cs typeface="Arial Black"/>
              </a:rPr>
              <a:t>nome </a:t>
            </a:r>
            <a:r>
              <a:rPr sz="1600" spc="-185" dirty="0">
                <a:solidFill>
                  <a:srgbClr val="7E7E7E"/>
                </a:solidFill>
                <a:latin typeface="Arial Black"/>
                <a:cs typeface="Arial Black"/>
              </a:rPr>
              <a:t>de </a:t>
            </a:r>
            <a:r>
              <a:rPr sz="1600" spc="-200" dirty="0">
                <a:solidFill>
                  <a:srgbClr val="7E7E7E"/>
                </a:solidFill>
                <a:latin typeface="Arial Black"/>
                <a:cs typeface="Arial Black"/>
              </a:rPr>
              <a:t>tabela </a:t>
            </a:r>
            <a:r>
              <a:rPr sz="1600" spc="-150" dirty="0">
                <a:solidFill>
                  <a:srgbClr val="7E7E7E"/>
                </a:solidFill>
                <a:latin typeface="Arial Black"/>
                <a:cs typeface="Arial Black"/>
              </a:rPr>
              <a:t>ou  </a:t>
            </a:r>
            <a:r>
              <a:rPr sz="1600" spc="-215" dirty="0">
                <a:solidFill>
                  <a:srgbClr val="7E7E7E"/>
                </a:solidFill>
                <a:latin typeface="Arial Black"/>
                <a:cs typeface="Arial Black"/>
              </a:rPr>
              <a:t>campo </a:t>
            </a:r>
            <a:r>
              <a:rPr sz="1600" spc="-195" dirty="0">
                <a:solidFill>
                  <a:srgbClr val="7E7E7E"/>
                </a:solidFill>
                <a:latin typeface="Arial Black"/>
                <a:cs typeface="Arial Black"/>
              </a:rPr>
              <a:t>errados,  </a:t>
            </a:r>
            <a:r>
              <a:rPr sz="1600" spc="-150" dirty="0">
                <a:solidFill>
                  <a:srgbClr val="7E7E7E"/>
                </a:solidFill>
                <a:latin typeface="Arial Black"/>
                <a:cs typeface="Arial Black"/>
              </a:rPr>
              <a:t>ou </a:t>
            </a:r>
            <a:r>
              <a:rPr sz="1600" spc="-175" dirty="0">
                <a:solidFill>
                  <a:srgbClr val="7E7E7E"/>
                </a:solidFill>
                <a:latin typeface="Arial Black"/>
                <a:cs typeface="Arial Black"/>
              </a:rPr>
              <a:t>erro </a:t>
            </a:r>
            <a:r>
              <a:rPr sz="1600" spc="-185" dirty="0">
                <a:solidFill>
                  <a:srgbClr val="7E7E7E"/>
                </a:solidFill>
                <a:latin typeface="Arial Black"/>
                <a:cs typeface="Arial Black"/>
              </a:rPr>
              <a:t>de </a:t>
            </a:r>
            <a:r>
              <a:rPr sz="1600" spc="-229" dirty="0">
                <a:solidFill>
                  <a:srgbClr val="7E7E7E"/>
                </a:solidFill>
                <a:latin typeface="Arial Black"/>
                <a:cs typeface="Arial Black"/>
              </a:rPr>
              <a:t>sintaxe. </a:t>
            </a:r>
            <a:r>
              <a:rPr sz="1600" spc="-245" dirty="0">
                <a:solidFill>
                  <a:srgbClr val="7E7E7E"/>
                </a:solidFill>
                <a:latin typeface="Arial Black"/>
                <a:cs typeface="Arial Black"/>
              </a:rPr>
              <a:t>Para</a:t>
            </a:r>
            <a:r>
              <a:rPr sz="1600" spc="40" dirty="0">
                <a:solidFill>
                  <a:srgbClr val="7E7E7E"/>
                </a:solidFill>
                <a:latin typeface="Arial Black"/>
                <a:cs typeface="Arial Black"/>
              </a:rPr>
              <a:t> </a:t>
            </a:r>
            <a:r>
              <a:rPr sz="1600" spc="-200" dirty="0">
                <a:solidFill>
                  <a:srgbClr val="7E7E7E"/>
                </a:solidFill>
                <a:latin typeface="Arial Black"/>
                <a:cs typeface="Arial Black"/>
              </a:rPr>
              <a:t>visualizar </a:t>
            </a:r>
            <a:r>
              <a:rPr sz="1600" spc="-135" dirty="0">
                <a:solidFill>
                  <a:srgbClr val="7E7E7E"/>
                </a:solidFill>
                <a:latin typeface="Arial Black"/>
                <a:cs typeface="Arial Black"/>
              </a:rPr>
              <a:t>o </a:t>
            </a:r>
            <a:r>
              <a:rPr sz="1600" spc="-175" dirty="0">
                <a:solidFill>
                  <a:srgbClr val="7E7E7E"/>
                </a:solidFill>
                <a:latin typeface="Arial Black"/>
                <a:cs typeface="Arial Black"/>
              </a:rPr>
              <a:t>erro retornado </a:t>
            </a:r>
            <a:r>
              <a:rPr sz="1600" spc="-160" dirty="0">
                <a:solidFill>
                  <a:srgbClr val="7E7E7E"/>
                </a:solidFill>
                <a:latin typeface="Arial Black"/>
                <a:cs typeface="Arial Black"/>
              </a:rPr>
              <a:t>pelo </a:t>
            </a:r>
            <a:r>
              <a:rPr sz="1600" spc="-204" dirty="0">
                <a:solidFill>
                  <a:srgbClr val="7E7E7E"/>
                </a:solidFill>
                <a:latin typeface="Arial Black"/>
                <a:cs typeface="Arial Black"/>
              </a:rPr>
              <a:t>MySQL, </a:t>
            </a:r>
            <a:r>
              <a:rPr sz="1600" spc="-155" dirty="0">
                <a:solidFill>
                  <a:srgbClr val="7E7E7E"/>
                </a:solidFill>
                <a:latin typeface="Arial Black"/>
                <a:cs typeface="Arial Black"/>
              </a:rPr>
              <a:t>pode-se </a:t>
            </a:r>
            <a:r>
              <a:rPr sz="1600" spc="-220" dirty="0">
                <a:solidFill>
                  <a:srgbClr val="7E7E7E"/>
                </a:solidFill>
                <a:latin typeface="Arial Black"/>
                <a:cs typeface="Arial Black"/>
              </a:rPr>
              <a:t>usar  </a:t>
            </a:r>
            <a:r>
              <a:rPr sz="1600" spc="-254" dirty="0">
                <a:solidFill>
                  <a:srgbClr val="7E7E7E"/>
                </a:solidFill>
                <a:latin typeface="Arial Black"/>
                <a:cs typeface="Arial Black"/>
              </a:rPr>
              <a:t>a </a:t>
            </a:r>
            <a:r>
              <a:rPr sz="1600" spc="-200" dirty="0">
                <a:solidFill>
                  <a:srgbClr val="7E7E7E"/>
                </a:solidFill>
                <a:latin typeface="Arial Black"/>
                <a:cs typeface="Arial Black"/>
              </a:rPr>
              <a:t>função  </a:t>
            </a:r>
            <a:r>
              <a:rPr sz="1600" spc="-180" dirty="0">
                <a:solidFill>
                  <a:srgbClr val="7E7E7E"/>
                </a:solidFill>
                <a:latin typeface="Arial Black"/>
                <a:cs typeface="Arial Black"/>
              </a:rPr>
              <a:t>mysql_error(). Logo, deve-se </a:t>
            </a:r>
            <a:r>
              <a:rPr sz="1600" spc="-235" dirty="0">
                <a:solidFill>
                  <a:srgbClr val="7E7E7E"/>
                </a:solidFill>
                <a:latin typeface="Arial Black"/>
                <a:cs typeface="Arial Black"/>
              </a:rPr>
              <a:t>executar </a:t>
            </a:r>
            <a:r>
              <a:rPr sz="1600" spc="-260" dirty="0">
                <a:solidFill>
                  <a:srgbClr val="7E7E7E"/>
                </a:solidFill>
                <a:latin typeface="Arial Black"/>
                <a:cs typeface="Arial Black"/>
              </a:rPr>
              <a:t>a </a:t>
            </a:r>
            <a:r>
              <a:rPr sz="1600" spc="-215" dirty="0">
                <a:solidFill>
                  <a:srgbClr val="7E7E7E"/>
                </a:solidFill>
                <a:latin typeface="Arial Black"/>
                <a:cs typeface="Arial Black"/>
              </a:rPr>
              <a:t>consulta </a:t>
            </a:r>
            <a:r>
              <a:rPr sz="1600" spc="-220" dirty="0">
                <a:solidFill>
                  <a:srgbClr val="7E7E7E"/>
                </a:solidFill>
                <a:latin typeface="Arial Black"/>
                <a:cs typeface="Arial Black"/>
              </a:rPr>
              <a:t>desta</a:t>
            </a:r>
            <a:r>
              <a:rPr sz="1600" spc="55" dirty="0">
                <a:solidFill>
                  <a:srgbClr val="7E7E7E"/>
                </a:solidFill>
                <a:latin typeface="Arial Black"/>
                <a:cs typeface="Arial Black"/>
              </a:rPr>
              <a:t> </a:t>
            </a:r>
            <a:r>
              <a:rPr sz="1600" spc="-204" dirty="0">
                <a:solidFill>
                  <a:srgbClr val="7E7E7E"/>
                </a:solidFill>
                <a:latin typeface="Arial Black"/>
                <a:cs typeface="Arial Black"/>
              </a:rPr>
              <a:t>maneira: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4314215"/>
            <a:ext cx="10139680" cy="1123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95"/>
              </a:spcBef>
            </a:pPr>
            <a:r>
              <a:rPr sz="1600" spc="-240" dirty="0">
                <a:solidFill>
                  <a:srgbClr val="7E7E7E"/>
                </a:solidFill>
                <a:latin typeface="Arial Black"/>
                <a:cs typeface="Arial Black"/>
              </a:rPr>
              <a:t>Caso </a:t>
            </a:r>
            <a:r>
              <a:rPr sz="1600" spc="-260" dirty="0">
                <a:solidFill>
                  <a:srgbClr val="7E7E7E"/>
                </a:solidFill>
                <a:latin typeface="Arial Black"/>
                <a:cs typeface="Arial Black"/>
              </a:rPr>
              <a:t>a </a:t>
            </a:r>
            <a:r>
              <a:rPr sz="1600" spc="-215" dirty="0">
                <a:solidFill>
                  <a:srgbClr val="7E7E7E"/>
                </a:solidFill>
                <a:latin typeface="Arial Black"/>
                <a:cs typeface="Arial Black"/>
              </a:rPr>
              <a:t>consulta </a:t>
            </a:r>
            <a:r>
              <a:rPr sz="1600" spc="-190" dirty="0">
                <a:solidFill>
                  <a:srgbClr val="7E7E7E"/>
                </a:solidFill>
                <a:latin typeface="Arial Black"/>
                <a:cs typeface="Arial Black"/>
              </a:rPr>
              <a:t>falhe, </a:t>
            </a:r>
            <a:r>
              <a:rPr sz="1600" spc="-150" dirty="0">
                <a:solidFill>
                  <a:srgbClr val="7E7E7E"/>
                </a:solidFill>
                <a:latin typeface="Arial Black"/>
                <a:cs typeface="Arial Black"/>
              </a:rPr>
              <a:t>ou </a:t>
            </a:r>
            <a:r>
              <a:rPr sz="1600" spc="-229" dirty="0">
                <a:solidFill>
                  <a:srgbClr val="7E7E7E"/>
                </a:solidFill>
                <a:latin typeface="Arial Black"/>
                <a:cs typeface="Arial Black"/>
              </a:rPr>
              <a:t>seja, </a:t>
            </a:r>
            <a:r>
              <a:rPr sz="1600" spc="-180" dirty="0">
                <a:solidFill>
                  <a:srgbClr val="7E7E7E"/>
                </a:solidFill>
                <a:latin typeface="Arial Black"/>
                <a:cs typeface="Arial Black"/>
              </a:rPr>
              <a:t>mysql_query </a:t>
            </a:r>
            <a:r>
              <a:rPr sz="1600" spc="-185" dirty="0">
                <a:solidFill>
                  <a:srgbClr val="7E7E7E"/>
                </a:solidFill>
                <a:latin typeface="Arial Black"/>
                <a:cs typeface="Arial Black"/>
              </a:rPr>
              <a:t>retorne </a:t>
            </a:r>
            <a:r>
              <a:rPr sz="1600" spc="-295" dirty="0">
                <a:solidFill>
                  <a:srgbClr val="7E7E7E"/>
                </a:solidFill>
                <a:latin typeface="Arial Black"/>
                <a:cs typeface="Arial Black"/>
              </a:rPr>
              <a:t>FALSE, </a:t>
            </a:r>
            <a:r>
              <a:rPr sz="1600" spc="-260" dirty="0">
                <a:solidFill>
                  <a:srgbClr val="7E7E7E"/>
                </a:solidFill>
                <a:latin typeface="Arial Black"/>
                <a:cs typeface="Arial Black"/>
              </a:rPr>
              <a:t>a </a:t>
            </a:r>
            <a:r>
              <a:rPr sz="1600" spc="-195" dirty="0">
                <a:solidFill>
                  <a:srgbClr val="7E7E7E"/>
                </a:solidFill>
                <a:latin typeface="Arial Black"/>
                <a:cs typeface="Arial Black"/>
              </a:rPr>
              <a:t>função </a:t>
            </a:r>
            <a:r>
              <a:rPr sz="1600" spc="-5" dirty="0">
                <a:solidFill>
                  <a:srgbClr val="7E7E7E"/>
                </a:solidFill>
                <a:latin typeface="Courier New"/>
                <a:cs typeface="Courier New"/>
              </a:rPr>
              <a:t>exit() </a:t>
            </a:r>
            <a:r>
              <a:rPr sz="1600" spc="-185" dirty="0">
                <a:solidFill>
                  <a:srgbClr val="7E7E7E"/>
                </a:solidFill>
                <a:latin typeface="Arial Black"/>
                <a:cs typeface="Arial Black"/>
              </a:rPr>
              <a:t>finalizará </a:t>
            </a:r>
            <a:r>
              <a:rPr sz="1600" spc="-260" dirty="0">
                <a:solidFill>
                  <a:srgbClr val="7E7E7E"/>
                </a:solidFill>
                <a:latin typeface="Arial Black"/>
                <a:cs typeface="Arial Black"/>
              </a:rPr>
              <a:t>a </a:t>
            </a:r>
            <a:r>
              <a:rPr sz="1600" spc="-254" dirty="0">
                <a:solidFill>
                  <a:srgbClr val="7E7E7E"/>
                </a:solidFill>
                <a:latin typeface="Arial Black"/>
                <a:cs typeface="Arial Black"/>
              </a:rPr>
              <a:t>execução </a:t>
            </a:r>
            <a:r>
              <a:rPr sz="1600" spc="-135" dirty="0">
                <a:solidFill>
                  <a:srgbClr val="7E7E7E"/>
                </a:solidFill>
                <a:latin typeface="Arial Black"/>
                <a:cs typeface="Arial Black"/>
              </a:rPr>
              <a:t>do </a:t>
            </a:r>
            <a:r>
              <a:rPr sz="1600" spc="-204" dirty="0">
                <a:solidFill>
                  <a:srgbClr val="7E7E7E"/>
                </a:solidFill>
                <a:latin typeface="Arial Black"/>
                <a:cs typeface="Arial Black"/>
              </a:rPr>
              <a:t>script,  </a:t>
            </a:r>
            <a:r>
              <a:rPr sz="1600" spc="-190" dirty="0">
                <a:solidFill>
                  <a:srgbClr val="7E7E7E"/>
                </a:solidFill>
                <a:latin typeface="Arial Black"/>
                <a:cs typeface="Arial Black"/>
              </a:rPr>
              <a:t>mostrando </a:t>
            </a:r>
            <a:r>
              <a:rPr sz="1600" spc="-135" dirty="0">
                <a:solidFill>
                  <a:srgbClr val="7E7E7E"/>
                </a:solidFill>
                <a:latin typeface="Arial Black"/>
                <a:cs typeface="Arial Black"/>
              </a:rPr>
              <a:t>o </a:t>
            </a:r>
            <a:r>
              <a:rPr sz="1600" spc="-170" dirty="0">
                <a:solidFill>
                  <a:srgbClr val="7E7E7E"/>
                </a:solidFill>
                <a:latin typeface="Arial Black"/>
                <a:cs typeface="Arial Black"/>
              </a:rPr>
              <a:t>erro </a:t>
            </a:r>
            <a:r>
              <a:rPr sz="1600" spc="-135" dirty="0">
                <a:solidFill>
                  <a:srgbClr val="7E7E7E"/>
                </a:solidFill>
                <a:latin typeface="Arial Black"/>
                <a:cs typeface="Arial Black"/>
              </a:rPr>
              <a:t>do </a:t>
            </a:r>
            <a:r>
              <a:rPr sz="1600" spc="-204" dirty="0">
                <a:solidFill>
                  <a:srgbClr val="7E7E7E"/>
                </a:solidFill>
                <a:latin typeface="Arial Black"/>
                <a:cs typeface="Arial Black"/>
              </a:rPr>
              <a:t>MySQL, </a:t>
            </a:r>
            <a:r>
              <a:rPr sz="1600" spc="-165" dirty="0">
                <a:solidFill>
                  <a:srgbClr val="7E7E7E"/>
                </a:solidFill>
                <a:latin typeface="Arial Black"/>
                <a:cs typeface="Arial Black"/>
              </a:rPr>
              <a:t>devido </a:t>
            </a:r>
            <a:r>
              <a:rPr sz="1600" spc="-260" dirty="0">
                <a:solidFill>
                  <a:srgbClr val="7E7E7E"/>
                </a:solidFill>
                <a:latin typeface="Arial Black"/>
                <a:cs typeface="Arial Black"/>
              </a:rPr>
              <a:t>à </a:t>
            </a:r>
            <a:r>
              <a:rPr sz="1600" spc="-200" dirty="0">
                <a:solidFill>
                  <a:srgbClr val="7E7E7E"/>
                </a:solidFill>
                <a:latin typeface="Arial Black"/>
                <a:cs typeface="Arial Black"/>
              </a:rPr>
              <a:t>função </a:t>
            </a:r>
            <a:r>
              <a:rPr sz="1600" spc="-5" dirty="0">
                <a:solidFill>
                  <a:srgbClr val="7E7E7E"/>
                </a:solidFill>
                <a:latin typeface="Courier New"/>
                <a:cs typeface="Courier New"/>
              </a:rPr>
              <a:t>mysql_error(). </a:t>
            </a:r>
            <a:r>
              <a:rPr sz="1600" spc="-235" dirty="0">
                <a:solidFill>
                  <a:srgbClr val="7E7E7E"/>
                </a:solidFill>
                <a:latin typeface="Arial Black"/>
                <a:cs typeface="Arial Black"/>
              </a:rPr>
              <a:t>Ler </a:t>
            </a:r>
            <a:r>
              <a:rPr sz="1600" spc="-260" dirty="0">
                <a:solidFill>
                  <a:srgbClr val="7E7E7E"/>
                </a:solidFill>
                <a:latin typeface="Arial Black"/>
                <a:cs typeface="Arial Black"/>
              </a:rPr>
              <a:t>a </a:t>
            </a:r>
            <a:r>
              <a:rPr sz="1600" spc="-225" dirty="0">
                <a:solidFill>
                  <a:srgbClr val="7E7E7E"/>
                </a:solidFill>
                <a:latin typeface="Arial Black"/>
                <a:cs typeface="Arial Black"/>
              </a:rPr>
              <a:t>mensagem </a:t>
            </a:r>
            <a:r>
              <a:rPr sz="1600" spc="-185" dirty="0">
                <a:solidFill>
                  <a:srgbClr val="7E7E7E"/>
                </a:solidFill>
                <a:latin typeface="Arial Black"/>
                <a:cs typeface="Arial Black"/>
              </a:rPr>
              <a:t>de </a:t>
            </a:r>
            <a:r>
              <a:rPr sz="1600" spc="-175" dirty="0">
                <a:solidFill>
                  <a:srgbClr val="7E7E7E"/>
                </a:solidFill>
                <a:latin typeface="Arial Black"/>
                <a:cs typeface="Arial Black"/>
              </a:rPr>
              <a:t>erro </a:t>
            </a:r>
            <a:r>
              <a:rPr sz="1600" spc="-195" dirty="0">
                <a:solidFill>
                  <a:srgbClr val="7E7E7E"/>
                </a:solidFill>
                <a:latin typeface="Arial Black"/>
                <a:cs typeface="Arial Black"/>
              </a:rPr>
              <a:t>ajuda </a:t>
            </a:r>
            <a:r>
              <a:rPr sz="1600" spc="-260" dirty="0">
                <a:solidFill>
                  <a:srgbClr val="7E7E7E"/>
                </a:solidFill>
                <a:latin typeface="Arial Black"/>
                <a:cs typeface="Arial Black"/>
              </a:rPr>
              <a:t>a </a:t>
            </a:r>
            <a:r>
              <a:rPr sz="1600" spc="-200" dirty="0">
                <a:solidFill>
                  <a:srgbClr val="7E7E7E"/>
                </a:solidFill>
                <a:latin typeface="Arial Black"/>
                <a:cs typeface="Arial Black"/>
              </a:rPr>
              <a:t>encontrar </a:t>
            </a:r>
            <a:r>
              <a:rPr sz="1600" spc="-135" dirty="0">
                <a:solidFill>
                  <a:srgbClr val="7E7E7E"/>
                </a:solidFill>
                <a:latin typeface="Arial Black"/>
                <a:cs typeface="Arial Black"/>
              </a:rPr>
              <a:t>o  </a:t>
            </a:r>
            <a:r>
              <a:rPr sz="1600" spc="-180" dirty="0">
                <a:solidFill>
                  <a:srgbClr val="7E7E7E"/>
                </a:solidFill>
                <a:latin typeface="Arial Black"/>
                <a:cs typeface="Arial Black"/>
              </a:rPr>
              <a:t>erro </a:t>
            </a:r>
            <a:r>
              <a:rPr sz="1600" spc="-215" dirty="0">
                <a:solidFill>
                  <a:srgbClr val="7E7E7E"/>
                </a:solidFill>
                <a:latin typeface="Arial Black"/>
                <a:cs typeface="Arial Black"/>
              </a:rPr>
              <a:t>na consulta</a:t>
            </a:r>
            <a:r>
              <a:rPr sz="1600" spc="-180" dirty="0">
                <a:solidFill>
                  <a:srgbClr val="7E7E7E"/>
                </a:solidFill>
                <a:latin typeface="Arial Black"/>
                <a:cs typeface="Arial Black"/>
              </a:rPr>
              <a:t> </a:t>
            </a:r>
            <a:r>
              <a:rPr sz="1600" spc="-240" dirty="0">
                <a:solidFill>
                  <a:srgbClr val="7E7E7E"/>
                </a:solidFill>
                <a:latin typeface="Arial Black"/>
                <a:cs typeface="Arial Black"/>
              </a:rPr>
              <a:t>SQL.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3445764"/>
            <a:ext cx="10643616" cy="399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158" y="589915"/>
            <a:ext cx="7434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15" dirty="0">
                <a:solidFill>
                  <a:srgbClr val="FFFFFF"/>
                </a:solidFill>
                <a:latin typeface="Arial Black"/>
                <a:cs typeface="Arial Black"/>
              </a:rPr>
              <a:t>Invalid </a:t>
            </a:r>
            <a:r>
              <a:rPr sz="3600" spc="-530" dirty="0">
                <a:solidFill>
                  <a:srgbClr val="FFFFFF"/>
                </a:solidFill>
                <a:latin typeface="Arial Black"/>
                <a:cs typeface="Arial Black"/>
              </a:rPr>
              <a:t>argument </a:t>
            </a:r>
            <a:r>
              <a:rPr sz="3600" spc="-495" dirty="0">
                <a:solidFill>
                  <a:srgbClr val="FFFFFF"/>
                </a:solidFill>
                <a:latin typeface="Arial Black"/>
                <a:cs typeface="Arial Black"/>
              </a:rPr>
              <a:t>supplied </a:t>
            </a:r>
            <a:r>
              <a:rPr sz="3600" spc="-400" dirty="0">
                <a:solidFill>
                  <a:srgbClr val="FFFFFF"/>
                </a:solidFill>
                <a:latin typeface="Arial Black"/>
                <a:cs typeface="Arial Black"/>
              </a:rPr>
              <a:t>for</a:t>
            </a:r>
            <a:r>
              <a:rPr sz="3600" spc="-7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505" dirty="0">
                <a:solidFill>
                  <a:srgbClr val="FFFFFF"/>
                </a:solidFill>
                <a:latin typeface="Arial Black"/>
                <a:cs typeface="Arial Black"/>
              </a:rPr>
              <a:t>foreach()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958086"/>
            <a:ext cx="102571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5" dirty="0">
                <a:solidFill>
                  <a:srgbClr val="7E7E7E"/>
                </a:solidFill>
                <a:latin typeface="Arial Black"/>
                <a:cs typeface="Arial Black"/>
              </a:rPr>
              <a:t>Esse </a:t>
            </a:r>
            <a:r>
              <a:rPr sz="2200" spc="-240" dirty="0">
                <a:solidFill>
                  <a:srgbClr val="7E7E7E"/>
                </a:solidFill>
                <a:latin typeface="Arial Black"/>
                <a:cs typeface="Arial Black"/>
              </a:rPr>
              <a:t>erro </a:t>
            </a:r>
            <a:r>
              <a:rPr sz="2200" spc="-265" dirty="0">
                <a:solidFill>
                  <a:srgbClr val="7E7E7E"/>
                </a:solidFill>
                <a:latin typeface="Arial Black"/>
                <a:cs typeface="Arial Black"/>
              </a:rPr>
              <a:t>ocorre </a:t>
            </a:r>
            <a:r>
              <a:rPr sz="2200" spc="-225" dirty="0">
                <a:solidFill>
                  <a:srgbClr val="7E7E7E"/>
                </a:solidFill>
                <a:latin typeface="Arial Black"/>
                <a:cs typeface="Arial Black"/>
              </a:rPr>
              <a:t>quando </a:t>
            </a:r>
            <a:r>
              <a:rPr sz="2200" spc="-185" dirty="0">
                <a:solidFill>
                  <a:srgbClr val="7E7E7E"/>
                </a:solidFill>
                <a:latin typeface="Arial Black"/>
                <a:cs typeface="Arial Black"/>
              </a:rPr>
              <a:t>o </a:t>
            </a:r>
            <a:r>
              <a:rPr sz="2200" spc="-254" dirty="0">
                <a:solidFill>
                  <a:srgbClr val="7E7E7E"/>
                </a:solidFill>
                <a:latin typeface="Arial Black"/>
                <a:cs typeface="Arial Black"/>
              </a:rPr>
              <a:t>argumento </a:t>
            </a:r>
            <a:r>
              <a:rPr sz="2200" spc="-300" dirty="0">
                <a:solidFill>
                  <a:srgbClr val="7E7E7E"/>
                </a:solidFill>
                <a:latin typeface="Arial Black"/>
                <a:cs typeface="Arial Black"/>
              </a:rPr>
              <a:t>passado </a:t>
            </a:r>
            <a:r>
              <a:rPr sz="2200" spc="-280" dirty="0">
                <a:solidFill>
                  <a:srgbClr val="7E7E7E"/>
                </a:solidFill>
                <a:latin typeface="Arial Black"/>
                <a:cs typeface="Arial Black"/>
              </a:rPr>
              <a:t>para </a:t>
            </a:r>
            <a:r>
              <a:rPr sz="2200" spc="-185" dirty="0">
                <a:solidFill>
                  <a:srgbClr val="7E7E7E"/>
                </a:solidFill>
                <a:latin typeface="Arial Black"/>
                <a:cs typeface="Arial Black"/>
              </a:rPr>
              <a:t>o </a:t>
            </a:r>
            <a:r>
              <a:rPr sz="2200" spc="-190" dirty="0">
                <a:solidFill>
                  <a:srgbClr val="7E7E7E"/>
                </a:solidFill>
                <a:latin typeface="Arial Black"/>
                <a:cs typeface="Arial Black"/>
              </a:rPr>
              <a:t>loop </a:t>
            </a:r>
            <a:r>
              <a:rPr sz="2200" spc="-280" dirty="0">
                <a:solidFill>
                  <a:srgbClr val="7E7E7E"/>
                </a:solidFill>
                <a:latin typeface="Arial Black"/>
                <a:cs typeface="Arial Black"/>
              </a:rPr>
              <a:t>foreach </a:t>
            </a:r>
            <a:r>
              <a:rPr sz="2200" spc="-254" dirty="0">
                <a:solidFill>
                  <a:srgbClr val="7E7E7E"/>
                </a:solidFill>
                <a:latin typeface="Arial Black"/>
                <a:cs typeface="Arial Black"/>
              </a:rPr>
              <a:t>não </a:t>
            </a:r>
            <a:r>
              <a:rPr sz="2200" spc="-320" dirty="0">
                <a:solidFill>
                  <a:srgbClr val="7E7E7E"/>
                </a:solidFill>
                <a:latin typeface="Arial Black"/>
                <a:cs typeface="Arial Black"/>
              </a:rPr>
              <a:t>é </a:t>
            </a:r>
            <a:r>
              <a:rPr sz="2200" spc="-265" dirty="0">
                <a:solidFill>
                  <a:srgbClr val="7E7E7E"/>
                </a:solidFill>
                <a:latin typeface="Arial Black"/>
                <a:cs typeface="Arial Black"/>
              </a:rPr>
              <a:t>um</a:t>
            </a:r>
            <a:r>
              <a:rPr sz="2200" spc="15" dirty="0">
                <a:solidFill>
                  <a:srgbClr val="7E7E7E"/>
                </a:solidFill>
                <a:latin typeface="Arial Black"/>
                <a:cs typeface="Arial Black"/>
              </a:rPr>
              <a:t> </a:t>
            </a:r>
            <a:r>
              <a:rPr sz="2200" spc="-300" dirty="0">
                <a:solidFill>
                  <a:srgbClr val="7E7E7E"/>
                </a:solidFill>
                <a:latin typeface="Arial Black"/>
                <a:cs typeface="Arial Black"/>
              </a:rPr>
              <a:t>array.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78123" y="3058666"/>
            <a:ext cx="7036308" cy="3678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3899382"/>
            <a:ext cx="10359390" cy="1397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95"/>
              </a:spcBef>
            </a:pPr>
            <a:r>
              <a:rPr sz="2000" b="1" dirty="0">
                <a:solidFill>
                  <a:srgbClr val="7E7E7E"/>
                </a:solidFill>
                <a:latin typeface="Trebuchet MS"/>
                <a:cs typeface="Trebuchet MS"/>
              </a:rPr>
              <a:t>Solução: </a:t>
            </a: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Como $var é uma string, foi gerado o erro. Para corrigir, basta verificar se o  parâmetro está correto ou se ele não foi modificado durante a execução do script, deixando  de ser um array.</a:t>
            </a:r>
            <a:endParaRPr sz="200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47216" y="1883985"/>
            <a:ext cx="9730386" cy="1153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5280" y="1970532"/>
            <a:ext cx="2243455" cy="260985"/>
          </a:xfrm>
          <a:custGeom>
            <a:avLst/>
            <a:gdLst/>
            <a:ahLst/>
            <a:cxnLst/>
            <a:rect l="l" t="t" r="r" b="b"/>
            <a:pathLst>
              <a:path w="2243454" h="260985">
                <a:moveTo>
                  <a:pt x="0" y="260603"/>
                </a:moveTo>
                <a:lnTo>
                  <a:pt x="2243328" y="260603"/>
                </a:lnTo>
                <a:lnTo>
                  <a:pt x="2243328" y="0"/>
                </a:lnTo>
                <a:lnTo>
                  <a:pt x="0" y="0"/>
                </a:lnTo>
                <a:lnTo>
                  <a:pt x="0" y="260603"/>
                </a:lnTo>
                <a:close/>
              </a:path>
            </a:pathLst>
          </a:custGeom>
          <a:solidFill>
            <a:srgbClr val="F57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589915"/>
            <a:ext cx="54890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Tipos de Erro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626463"/>
            <a:ext cx="11811000" cy="4952638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A primeira coisa que precisa ficar clara, é a diferença entre NOTICE, WARNING e ERROR:</a:t>
            </a:r>
            <a:endParaRPr sz="2000" dirty="0">
              <a:latin typeface="Arial Black"/>
              <a:cs typeface="Arial Black"/>
            </a:endParaRPr>
          </a:p>
          <a:p>
            <a:pPr marL="355600" marR="5080" indent="-342900" algn="just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b="1" dirty="0">
                <a:solidFill>
                  <a:srgbClr val="7E7E7E"/>
                </a:solidFill>
                <a:latin typeface="Trebuchet MS"/>
                <a:cs typeface="Trebuchet MS"/>
              </a:rPr>
              <a:t>Notice</a:t>
            </a: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: indica que alguma regra da linguagem não está sendo seguida a risca. Por  exemplo: tentar dar um ECHO em uma variável que não foi definida anteriormente. Um</a:t>
            </a:r>
            <a:endParaRPr sz="2000" dirty="0">
              <a:latin typeface="Arial Black"/>
              <a:cs typeface="Arial Black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notice não impede a execução do script, é apenas um aviso.</a:t>
            </a:r>
            <a:endParaRPr sz="20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b="1" dirty="0">
                <a:solidFill>
                  <a:srgbClr val="7E7E7E"/>
                </a:solidFill>
                <a:latin typeface="Trebuchet MS"/>
                <a:cs typeface="Trebuchet MS"/>
              </a:rPr>
              <a:t>Warning</a:t>
            </a: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: são alertas de erros não considerados fatais, ou seja, o PHP irá lhe informar sobre  o ocorrido mas continuará executando o restante do script normalmente. Geralmente são  originados por inclusão (include) de arquivos inexistentes ou chamadas de métodos sem os  devidos argumentos.</a:t>
            </a:r>
            <a:endParaRPr sz="20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158" y="1609191"/>
            <a:ext cx="10594975" cy="44909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890" indent="-3429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b="1" dirty="0">
                <a:solidFill>
                  <a:srgbClr val="7E7E7E"/>
                </a:solidFill>
                <a:latin typeface="Trebuchet MS"/>
                <a:cs typeface="Trebuchet MS"/>
              </a:rPr>
              <a:t>Error</a:t>
            </a:r>
            <a:r>
              <a:rPr dirty="0">
                <a:solidFill>
                  <a:srgbClr val="7E7E7E"/>
                </a:solidFill>
                <a:latin typeface="Arial Black"/>
                <a:cs typeface="Arial Black"/>
              </a:rPr>
              <a:t>: o mais grave de todos e que impede a execução do restante do código. Temos  basicamente dois tipos de erros mais comuns:</a:t>
            </a:r>
            <a:endParaRPr dirty="0">
              <a:latin typeface="Arial Black"/>
              <a:cs typeface="Arial Black"/>
            </a:endParaRPr>
          </a:p>
          <a:p>
            <a:pPr marL="1041400" lvl="1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041400" algn="l"/>
                <a:tab pos="1042035" algn="l"/>
              </a:tabLst>
            </a:pPr>
            <a:r>
              <a:rPr dirty="0">
                <a:solidFill>
                  <a:srgbClr val="7E7E7E"/>
                </a:solidFill>
                <a:latin typeface="Arial Black"/>
                <a:cs typeface="Arial Black"/>
              </a:rPr>
              <a:t>FATAIS (instanciar uma classe não existente, por exemplo);</a:t>
            </a:r>
            <a:endParaRPr dirty="0">
              <a:latin typeface="Arial Black"/>
              <a:cs typeface="Arial Black"/>
            </a:endParaRPr>
          </a:p>
          <a:p>
            <a:pPr marL="1041400" lvl="1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041400" algn="l"/>
                <a:tab pos="1042035" algn="l"/>
              </a:tabLst>
            </a:pPr>
            <a:r>
              <a:rPr dirty="0">
                <a:solidFill>
                  <a:srgbClr val="7E7E7E"/>
                </a:solidFill>
                <a:latin typeface="Arial Black"/>
                <a:cs typeface="Arial Black"/>
              </a:rPr>
              <a:t>PARSE (geralmente erros de sintaxe, ou seja, escrita incorreta de comandos).</a:t>
            </a:r>
            <a:endParaRPr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000"/>
              </a:lnSpc>
            </a:pPr>
            <a:r>
              <a:rPr dirty="0">
                <a:solidFill>
                  <a:srgbClr val="7E7E7E"/>
                </a:solidFill>
                <a:latin typeface="Arial Black"/>
                <a:cs typeface="Arial Black"/>
              </a:rPr>
              <a:t>Um detalhe importante: em um servidor de produção (onde a aplicação será executada)  nunca devem ser mostrados NOTICES e WARNINGS, pois estes avisos são exclusivos para o  desenvolvimento do sistema e servem apenas para orientar o programador. Você pode optar  por desativar estes avisos em servidores locais (de desenvolvimento) apenas configurando o  PHP.INI</a:t>
            </a:r>
            <a:endParaRPr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589915"/>
            <a:ext cx="41174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Parse Error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16939" y="1795246"/>
            <a:ext cx="10358120" cy="1659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  <a:tabLst>
                <a:tab pos="749935" algn="l"/>
                <a:tab pos="1532255" algn="l"/>
                <a:tab pos="2616835" algn="l"/>
                <a:tab pos="3627754" algn="l"/>
                <a:tab pos="4156710" algn="l"/>
                <a:tab pos="5075555" algn="l"/>
                <a:tab pos="5939790" algn="l"/>
                <a:tab pos="6648450" algn="l"/>
                <a:tab pos="7073900" algn="l"/>
                <a:tab pos="8549640" algn="l"/>
                <a:tab pos="9328150" algn="l"/>
              </a:tabLst>
            </a:pPr>
            <a:r>
              <a:rPr i="1" dirty="0">
                <a:latin typeface="Trebuchet MS"/>
                <a:cs typeface="Trebuchet MS"/>
              </a:rPr>
              <a:t>Parse	Errors	</a:t>
            </a:r>
            <a:r>
              <a:rPr dirty="0"/>
              <a:t>ocorrem	quando	seu	código	possui	erros	de	formatação,	como	caractere  faltando ou em excesso.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/>
              <a:t>Por exemplo:</a:t>
            </a:r>
          </a:p>
        </p:txBody>
      </p:sp>
      <p:sp>
        <p:nvSpPr>
          <p:cNvPr id="4" name="object 4"/>
          <p:cNvSpPr/>
          <p:nvPr/>
        </p:nvSpPr>
        <p:spPr>
          <a:xfrm>
            <a:off x="4303776" y="3473196"/>
            <a:ext cx="4651248" cy="243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1947418"/>
            <a:ext cx="3731261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7E7E7E"/>
                </a:solidFill>
              </a:rPr>
              <a:t>Retornará o erro:</a:t>
            </a:r>
            <a:endParaRPr sz="2000" dirty="0"/>
          </a:p>
        </p:txBody>
      </p:sp>
      <p:sp>
        <p:nvSpPr>
          <p:cNvPr id="3" name="object 3"/>
          <p:cNvSpPr/>
          <p:nvPr/>
        </p:nvSpPr>
        <p:spPr>
          <a:xfrm>
            <a:off x="148565" y="2785146"/>
            <a:ext cx="11861341" cy="8238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54595" y="3026664"/>
            <a:ext cx="2764790" cy="457200"/>
          </a:xfrm>
          <a:custGeom>
            <a:avLst/>
            <a:gdLst/>
            <a:ahLst/>
            <a:cxnLst/>
            <a:rect l="l" t="t" r="r" b="b"/>
            <a:pathLst>
              <a:path w="2764790" h="457200">
                <a:moveTo>
                  <a:pt x="0" y="457200"/>
                </a:moveTo>
                <a:lnTo>
                  <a:pt x="2764536" y="457200"/>
                </a:lnTo>
                <a:lnTo>
                  <a:pt x="27645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57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58" y="1585696"/>
            <a:ext cx="1059307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000" b="1" dirty="0">
                <a:solidFill>
                  <a:srgbClr val="7E7E7E"/>
                </a:solidFill>
                <a:latin typeface="Trebuchet MS"/>
                <a:cs typeface="Trebuchet MS"/>
              </a:rPr>
              <a:t>Solução: </a:t>
            </a:r>
            <a:r>
              <a:rPr sz="2000" dirty="0">
                <a:solidFill>
                  <a:srgbClr val="7E7E7E"/>
                </a:solidFill>
              </a:rPr>
              <a:t>A correção é sempre muito simples: analisar a linha onde o erro ocorre e procurar o  caractere indicado pelo erro. Pode estar faltando algo ou sobrando alguma coisa. Note que o  erro pode não estra na linha indicada pela mensagem de erro. Pode estar na anterior. Por  exemplo: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10811" y="3712464"/>
            <a:ext cx="4881372" cy="1871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947418"/>
            <a:ext cx="3502661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7E7E7E"/>
                </a:solidFill>
              </a:rPr>
              <a:t>Mensagem de erro: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5301792"/>
            <a:ext cx="103593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b="1" dirty="0">
                <a:solidFill>
                  <a:srgbClr val="7E7E7E"/>
                </a:solidFill>
                <a:latin typeface="Trebuchet MS"/>
                <a:cs typeface="Trebuchet MS"/>
              </a:rPr>
              <a:t>Solução: </a:t>
            </a: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A mensagem diz que há erro na linha 3, mas é a linha 2 que gera problema,  devido à falta do ponto-e-vírgula no final do </a:t>
            </a:r>
            <a:r>
              <a:rPr sz="2000" b="1" dirty="0">
                <a:solidFill>
                  <a:srgbClr val="7E7E7E"/>
                </a:solidFill>
                <a:latin typeface="Trebuchet MS"/>
                <a:cs typeface="Trebuchet MS"/>
              </a:rPr>
              <a:t>echo</a:t>
            </a: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.</a:t>
            </a:r>
            <a:endParaRPr sz="20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204" y="2959607"/>
            <a:ext cx="11966922" cy="774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97595" y="3092195"/>
            <a:ext cx="2176780" cy="544195"/>
          </a:xfrm>
          <a:custGeom>
            <a:avLst/>
            <a:gdLst/>
            <a:ahLst/>
            <a:cxnLst/>
            <a:rect l="l" t="t" r="r" b="b"/>
            <a:pathLst>
              <a:path w="2176779" h="544195">
                <a:moveTo>
                  <a:pt x="0" y="544067"/>
                </a:moveTo>
                <a:lnTo>
                  <a:pt x="2176272" y="544067"/>
                </a:lnTo>
                <a:lnTo>
                  <a:pt x="2176272" y="0"/>
                </a:lnTo>
                <a:lnTo>
                  <a:pt x="0" y="0"/>
                </a:lnTo>
                <a:lnTo>
                  <a:pt x="0" y="544067"/>
                </a:lnTo>
                <a:close/>
              </a:path>
            </a:pathLst>
          </a:custGeom>
          <a:solidFill>
            <a:srgbClr val="F57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158" y="589915"/>
            <a:ext cx="3155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95" dirty="0">
                <a:solidFill>
                  <a:srgbClr val="FFFFFF"/>
                </a:solidFill>
                <a:latin typeface="Arial Black"/>
                <a:cs typeface="Arial Black"/>
              </a:rPr>
              <a:t>Undefined</a:t>
            </a:r>
            <a:r>
              <a:rPr sz="3600" spc="-2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600" spc="-590" dirty="0">
                <a:solidFill>
                  <a:srgbClr val="FFFFFF"/>
                </a:solidFill>
                <a:latin typeface="Arial Black"/>
                <a:cs typeface="Arial Black"/>
              </a:rPr>
              <a:t>Index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9721" y="1696821"/>
            <a:ext cx="10581640" cy="1349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2000" dirty="0">
                <a:solidFill>
                  <a:srgbClr val="7E7E7E"/>
                </a:solidFill>
                <a:latin typeface="Arial Black"/>
                <a:cs typeface="Arial Black"/>
              </a:rPr>
              <a:t>Esse erro ocorre quando tenta-se acessar um índice inexistente de um array. Esse erro é muito  comum com iniciantes usando Query String. O famoso exemplo:</a:t>
            </a:r>
            <a:endParaRPr sz="20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26435" y="2979420"/>
            <a:ext cx="6035040" cy="1559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901</Words>
  <Application>Microsoft Office PowerPoint</Application>
  <PresentationFormat>Widescreen</PresentationFormat>
  <Paragraphs>56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Arial</vt:lpstr>
      <vt:lpstr>Arial Black</vt:lpstr>
      <vt:lpstr>Calibri</vt:lpstr>
      <vt:lpstr>Courier New</vt:lpstr>
      <vt:lpstr>Times New Roman</vt:lpstr>
      <vt:lpstr>Trebuchet MS</vt:lpstr>
      <vt:lpstr>Office Theme</vt:lpstr>
      <vt:lpstr>Apresentação do PowerPoint</vt:lpstr>
      <vt:lpstr>Habilitando todas as mensagens de erro</vt:lpstr>
      <vt:lpstr>Tipos de Erro</vt:lpstr>
      <vt:lpstr>Apresentação do PowerPoint</vt:lpstr>
      <vt:lpstr>Parse Error</vt:lpstr>
      <vt:lpstr>Retornará o erro:</vt:lpstr>
      <vt:lpstr>Solução: A correção é sempre muito simples: analisar a linha onde o erro ocorre e procurar o  caractere indicado pelo erro. Pode estar faltando algo ou sobrando alguma coisa. Note que o  erro pode não estra na linha indicada pela mensagem de erro. Pode estar na anterior. Por  exemplo:</vt:lpstr>
      <vt:lpstr>Mensagem de erro:</vt:lpstr>
      <vt:lpstr>Apresentação do PowerPoint</vt:lpstr>
      <vt:lpstr>Se não existe a variável “pag” no formulário, dará este erro: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supplied argument is not a valid MySQL result resource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Rene Berwanger</dc:creator>
  <cp:lastModifiedBy>Rene Berwanger</cp:lastModifiedBy>
  <cp:revision>2</cp:revision>
  <dcterms:created xsi:type="dcterms:W3CDTF">2018-09-10T16:47:27Z</dcterms:created>
  <dcterms:modified xsi:type="dcterms:W3CDTF">2018-09-10T16:59:24Z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2018-09-10T00:00:00Z</vt:filetime>
  </property>
  <property fmtid="{D5CDD505-2E9C-101B-9397-08002B2CF9AE}" pid="3" name="Creator">
    <vt:lpwstr>PDFium</vt:lpwstr>
  </property>
  <property fmtid="{D5CDD505-2E9C-101B-9397-08002B2CF9AE}" pid="4" name="LastSaved">
    <vt:filetime>2018-09-10T00:00:00Z</vt:filetime>
  </property>
</Properties>
</file>