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9070" y="589915"/>
            <a:ext cx="775385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990" y="1795246"/>
            <a:ext cx="10574019" cy="395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0" y="4866132"/>
                </a:moveTo>
                <a:lnTo>
                  <a:pt x="12192000" y="4866132"/>
                </a:lnTo>
                <a:lnTo>
                  <a:pt x="12192000" y="0"/>
                </a:lnTo>
                <a:lnTo>
                  <a:pt x="0" y="0"/>
                </a:lnTo>
                <a:lnTo>
                  <a:pt x="0" y="4866132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048000"/>
            <a:ext cx="8792210" cy="25603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Linguagem de Programação Web</a:t>
            </a:r>
            <a:endParaRPr sz="35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5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Métodos</a:t>
            </a:r>
            <a:r>
              <a:rPr sz="3500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Mágicos e Classes Abstratas</a:t>
            </a:r>
            <a:endParaRPr sz="35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137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Alguns aspectos importantes: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23548"/>
            <a:ext cx="10594340" cy="531876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A sua utilização baseia-se na existência do mecanismo de herança. As classes abstratas são</a:t>
            </a:r>
            <a:endParaRPr sz="1700" dirty="0">
              <a:latin typeface="Arial Black"/>
              <a:cs typeface="Arial Black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implementadas para serem herdadas por outras classes;</a:t>
            </a:r>
            <a:endParaRPr sz="1700" dirty="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A classe abstrata poderá conter, também, métodos comuns, mas se contiver pelo menos</a:t>
            </a:r>
            <a:endParaRPr sz="1700" dirty="0">
              <a:latin typeface="Arial Black"/>
              <a:cs typeface="Arial Black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um método abstrato, deverá ser uma classe abstrata;</a:t>
            </a:r>
            <a:endParaRPr sz="1700" dirty="0">
              <a:latin typeface="Arial Black"/>
              <a:cs typeface="Arial Black"/>
            </a:endParaRPr>
          </a:p>
          <a:p>
            <a:pPr marL="355600" marR="5715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As classes abstratas não podem ser instanciadas. </a:t>
            </a:r>
            <a:r>
              <a:rPr sz="1700" b="1" dirty="0">
                <a:solidFill>
                  <a:srgbClr val="7E7E7E"/>
                </a:solidFill>
                <a:latin typeface="Arial"/>
                <a:cs typeface="Arial"/>
              </a:rPr>
              <a:t>Não é possível criar objetos a partir de  classes abstratas</a:t>
            </a: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;</a:t>
            </a:r>
            <a:endParaRPr sz="1700" dirty="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Classes concretas, que podem gerar objetos, não podem conter métodos abstratos;</a:t>
            </a:r>
            <a:endParaRPr sz="1700" dirty="0">
              <a:latin typeface="Arial Black"/>
              <a:cs typeface="Arial Black"/>
            </a:endParaRPr>
          </a:p>
          <a:p>
            <a:pPr marL="355600" marR="571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Todos os métodos abstratos de uma classe pai deverão ser implementados pela classe  filha. Esses métodos deverão ser definidos com a mesma restrição de visibilidade.  Suponhamos que uma classe abstrata possua um método que tenha a visibilidade </a:t>
            </a:r>
            <a:r>
              <a:rPr sz="1700" i="1" dirty="0">
                <a:solidFill>
                  <a:srgbClr val="7E7E7E"/>
                </a:solidFill>
                <a:latin typeface="Arial"/>
                <a:cs typeface="Arial"/>
              </a:rPr>
              <a:t>private</a:t>
            </a: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.  A sua implementação pela classe herdeira também deverá ser </a:t>
            </a:r>
            <a:r>
              <a:rPr sz="1700" i="1" dirty="0">
                <a:solidFill>
                  <a:srgbClr val="7E7E7E"/>
                </a:solidFill>
                <a:latin typeface="Arial"/>
                <a:cs typeface="Arial"/>
              </a:rPr>
              <a:t>private</a:t>
            </a: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, ou </a:t>
            </a:r>
            <a:r>
              <a:rPr sz="1700" i="1" dirty="0">
                <a:solidFill>
                  <a:srgbClr val="7E7E7E"/>
                </a:solidFill>
                <a:latin typeface="Arial"/>
                <a:cs typeface="Arial"/>
              </a:rPr>
              <a:t>public</a:t>
            </a:r>
            <a:r>
              <a:rPr sz="17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17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5870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Sintaxe Básica</a:t>
            </a:r>
          </a:p>
        </p:txBody>
      </p:sp>
      <p:sp>
        <p:nvSpPr>
          <p:cNvPr id="3" name="object 3"/>
          <p:cNvSpPr/>
          <p:nvPr/>
        </p:nvSpPr>
        <p:spPr>
          <a:xfrm>
            <a:off x="56765" y="1933955"/>
            <a:ext cx="12091038" cy="424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2980" y="152400"/>
            <a:ext cx="1020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4041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Exercício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1928"/>
            <a:ext cx="10741661" cy="196656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Implemente dois robôs a partir de uma classe abstrata. Essas duas classes serão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RoboVoador e RoboAndador.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Ambas herdarão a classe abstrata e implementarão seu método.</a:t>
            </a:r>
            <a:endParaRPr sz="2000" dirty="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46452"/>
              </p:ext>
            </p:extLst>
          </p:nvPr>
        </p:nvGraphicFramePr>
        <p:xfrm>
          <a:off x="3942217" y="3372737"/>
          <a:ext cx="4219575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9575"/>
              </a:tblGrid>
              <a:tr h="3702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i="1" spc="-110" dirty="0">
                          <a:latin typeface="Arial"/>
                          <a:cs typeface="Arial"/>
                        </a:rPr>
                        <a:t>Robo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i="1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5" dirty="0">
                          <a:latin typeface="Arial"/>
                          <a:cs typeface="Arial"/>
                        </a:rPr>
                        <a:t>roboEnviaMensagem($mensagem)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671005" y="4558232"/>
            <a:ext cx="381000" cy="326390"/>
          </a:xfrm>
          <a:custGeom>
            <a:avLst/>
            <a:gdLst/>
            <a:ahLst/>
            <a:cxnLst/>
            <a:rect l="l" t="t" r="r" b="b"/>
            <a:pathLst>
              <a:path w="381000" h="326389">
                <a:moveTo>
                  <a:pt x="0" y="326136"/>
                </a:moveTo>
                <a:lnTo>
                  <a:pt x="190500" y="0"/>
                </a:lnTo>
                <a:lnTo>
                  <a:pt x="381000" y="326136"/>
                </a:lnTo>
                <a:lnTo>
                  <a:pt x="0" y="3261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99897"/>
              </p:ext>
            </p:extLst>
          </p:nvPr>
        </p:nvGraphicFramePr>
        <p:xfrm>
          <a:off x="672922" y="4893167"/>
          <a:ext cx="10758169" cy="189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0"/>
                <a:gridCol w="2384425"/>
                <a:gridCol w="964564"/>
                <a:gridCol w="1354455"/>
                <a:gridCol w="2118360"/>
                <a:gridCol w="2101215"/>
              </a:tblGrid>
              <a:tr h="41719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15" dirty="0">
                          <a:latin typeface="Arial Black"/>
                          <a:cs typeface="Arial Black"/>
                        </a:rPr>
                        <a:t>RoboVoador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12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95" dirty="0">
                          <a:latin typeface="Arial Black"/>
                          <a:cs typeface="Arial Black"/>
                        </a:rPr>
                        <a:t>RoboAndador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Black"/>
                          <a:cs typeface="Arial Black"/>
                        </a:rPr>
                        <a:t>+</a:t>
                      </a:r>
                      <a:r>
                        <a:rPr sz="1800" spc="-11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25" dirty="0">
                          <a:latin typeface="Arial Black"/>
                          <a:cs typeface="Arial Black"/>
                        </a:rPr>
                        <a:t>$nomeV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Arial Black"/>
                          <a:cs typeface="Arial Black"/>
                        </a:rPr>
                        <a:t>+</a:t>
                      </a:r>
                      <a:r>
                        <a:rPr sz="1800" spc="-11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20" dirty="0">
                          <a:latin typeface="Arial Black"/>
                          <a:cs typeface="Arial Black"/>
                        </a:rPr>
                        <a:t>$nomeA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205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i="1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4" dirty="0">
                          <a:latin typeface="Arial Black"/>
                          <a:cs typeface="Arial Black"/>
                        </a:rPr>
                        <a:t>roboVoa()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i="1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85" dirty="0">
                          <a:latin typeface="Arial Black"/>
                          <a:cs typeface="Arial Black"/>
                        </a:rPr>
                        <a:t>roboAnda()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5564" y="1709927"/>
            <a:ext cx="6536690" cy="3575685"/>
          </a:xfrm>
          <a:custGeom>
            <a:avLst/>
            <a:gdLst/>
            <a:ahLst/>
            <a:cxnLst/>
            <a:rect l="l" t="t" r="r" b="b"/>
            <a:pathLst>
              <a:path w="6536690" h="3575685">
                <a:moveTo>
                  <a:pt x="0" y="3575304"/>
                </a:moveTo>
                <a:lnTo>
                  <a:pt x="6536436" y="3575304"/>
                </a:lnTo>
                <a:lnTo>
                  <a:pt x="6536436" y="0"/>
                </a:lnTo>
                <a:lnTo>
                  <a:pt x="0" y="0"/>
                </a:lnTo>
                <a:lnTo>
                  <a:pt x="0" y="3575304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3394" y="2550936"/>
            <a:ext cx="4808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D24625"/>
                </a:solidFill>
                <a:latin typeface="Arial Black"/>
                <a:cs typeface="Arial Black"/>
              </a:rPr>
              <a:t>Carregamento  de arquivos no  PHP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2704" y="2584221"/>
            <a:ext cx="5112385" cy="220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10 passos para realizar o upload  de arquivos com filtros de  extensão e tamanho de arquivos.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10360025" cy="353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Você pode fazer o upload de arquivos via PHP.</a:t>
            </a:r>
            <a:endParaRPr sz="2000" dirty="0">
              <a:latin typeface="Arial Black"/>
              <a:cs typeface="Arial Black"/>
            </a:endParaRPr>
          </a:p>
          <a:p>
            <a:pPr marL="12700" marR="7620">
              <a:lnSpc>
                <a:spcPct val="150000"/>
              </a:lnSpc>
              <a:spcBef>
                <a:spcPts val="19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Este processo envolve normalmente dois arquivos, o formulário do upload em si e um script  que processa a informação inserida no formulário e executa a ação do upload.</a:t>
            </a:r>
            <a:endParaRPr sz="2000" dirty="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19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Existe um detalhe que deve ser observado sempre: os campos que são preenchidos no  formulário devem ser obrigatoriamente referenciados no script que processa o upload.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9756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Antes de qualquer coisa...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05305"/>
            <a:ext cx="10595610" cy="2889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50100"/>
              </a:lnSpc>
              <a:spcBef>
                <a:spcPts val="95"/>
              </a:spcBef>
              <a:tabLst>
                <a:tab pos="629920" algn="l"/>
                <a:tab pos="1309370" algn="l"/>
                <a:tab pos="1594485" algn="l"/>
                <a:tab pos="2510790" algn="l"/>
                <a:tab pos="2928620" algn="l"/>
                <a:tab pos="4066540" algn="l"/>
                <a:tab pos="4723765" algn="l"/>
                <a:tab pos="5396230" algn="l"/>
                <a:tab pos="6685280" algn="l"/>
                <a:tab pos="6970395" algn="l"/>
                <a:tab pos="7944484" algn="l"/>
                <a:tab pos="8970010" algn="l"/>
                <a:tab pos="1022921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	fazer	o	upload	de	arquivos,	você	deve	configurar	o	arquivo	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php.ini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,	localizado	em  C:/wamp/www/apache/bin.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Localize a linha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post_max_size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 altere o valor máximo do tamanho de arquivos para upload,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bem como na linha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upload_max_filesize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4449375"/>
            <a:ext cx="6143244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14" y="5399664"/>
            <a:ext cx="10571988" cy="157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5270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1º passo: Crie um arquivo dentro da sua hospedagem  com o conteúdo abaixo e nomeie-o como </a:t>
            </a:r>
            <a:r>
              <a:rPr sz="2800" i="1" dirty="0">
                <a:latin typeface="Arial"/>
                <a:cs typeface="Arial"/>
              </a:rPr>
              <a:t>upload.html</a:t>
            </a:r>
          </a:p>
        </p:txBody>
      </p:sp>
      <p:sp>
        <p:nvSpPr>
          <p:cNvPr id="3" name="object 3"/>
          <p:cNvSpPr/>
          <p:nvPr/>
        </p:nvSpPr>
        <p:spPr>
          <a:xfrm>
            <a:off x="32160" y="1347214"/>
            <a:ext cx="12146123" cy="551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860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atributo </a:t>
            </a:r>
            <a:r>
              <a:rPr i="1" dirty="0">
                <a:latin typeface="Georgia"/>
                <a:cs typeface="Georgia"/>
              </a:rPr>
              <a:t>enctype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23548"/>
            <a:ext cx="10593070" cy="196784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 atributo enctype especifica como os dados dos formulários deve ser codificado quando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enviá-lo para o servidor.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 atributo enctype pode ser usado somente se method = "post".</a:t>
            </a:r>
            <a:endParaRPr sz="2000" dirty="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6823"/>
              </p:ext>
            </p:extLst>
          </p:nvPr>
        </p:nvGraphicFramePr>
        <p:xfrm>
          <a:off x="674059" y="3795395"/>
          <a:ext cx="11018520" cy="306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6979920"/>
              </a:tblGrid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</a:t>
                      </a:r>
                      <a:endParaRPr sz="1800" spc="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spc="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application/x-www-form-urlencoded</a:t>
                      </a:r>
                      <a:endParaRPr sz="1800" spc="0">
                        <a:latin typeface="Arial Black"/>
                        <a:cs typeface="Arial Black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322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Valor padrão. Todos os caracteres são codificados antes de serem  enviados (espaços são convertidos em símbolos "+" e caracteres  especiais são convertidos em valores HEX ASCII).</a:t>
                      </a:r>
                      <a:endParaRPr sz="1800" spc="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spc="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multipart/form-data</a:t>
                      </a:r>
                      <a:endParaRPr sz="1800" spc="0">
                        <a:latin typeface="Arial Black"/>
                        <a:cs typeface="Arial Black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85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Nenhum caractere é codificado. Este valor é necessário quando  você estiver usando formulários que têm um controle de upload de  arquivos.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text/plain</a:t>
                      </a:r>
                      <a:endParaRPr sz="1800" spc="0">
                        <a:latin typeface="Arial Black"/>
                        <a:cs typeface="Arial Black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36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0" dirty="0">
                          <a:latin typeface="Arial Black"/>
                          <a:cs typeface="Arial Black"/>
                        </a:rPr>
                        <a:t>Os espaços são convertidos em símbolos "+", mas nenhum  caractere especial é codificado.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41275"/>
            <a:ext cx="1105164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2º passo: No mesmo diretório, crie um arquivo  chamado </a:t>
            </a:r>
            <a:r>
              <a:rPr sz="3200" i="1" dirty="0">
                <a:latin typeface="Arial"/>
                <a:cs typeface="Arial"/>
              </a:rPr>
              <a:t>upload.php </a:t>
            </a:r>
            <a:r>
              <a:rPr sz="3200" dirty="0"/>
              <a:t>com o conteúdo abaixo: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591"/>
            <a:ext cx="12184380" cy="5550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8384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Inovações em POO no PHP5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644094"/>
            <a:ext cx="10594975" cy="4606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versão 5 da linguagem PHP incorporou algumas inovações não presentes  no PHP4,  principalmente em seu modelo de orientação a objetos. Os itens a seguir descrevem alguns  dos mais importantes recursos introduzidos.</a:t>
            </a:r>
            <a:endParaRPr sz="2000" dirty="0">
              <a:latin typeface="Arial Black"/>
              <a:cs typeface="Arial Black"/>
            </a:endParaRPr>
          </a:p>
          <a:p>
            <a:pPr marL="355600" marR="6350" indent="-342900" algn="just">
              <a:lnSpc>
                <a:spcPct val="150100"/>
              </a:lnSpc>
              <a:spcBef>
                <a:spcPts val="1914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Identificadores para métodos  construtores e destrutores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: Os identificadores dos  métodos construtores e destrutores são nomes fixos. Os nomes utilizados são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construct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()  e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destruct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().</a:t>
            </a:r>
            <a:endParaRPr sz="2000" dirty="0">
              <a:latin typeface="Arial Black"/>
              <a:cs typeface="Arial Black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92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Classes e métodos abstratos: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Os métodos abstratos são métodos construídos para serem  herdados por outras classes. Essa é outra das importantes inovações do PHP5.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70" y="304800"/>
            <a:ext cx="105791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Upload de arquivos com validação e filtro de extensões  e tamanho de arquivo – Primeiros passos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947418"/>
            <a:ext cx="7290434" cy="310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Definir onde o arquivo será salvo;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Definir o tamanho máximo dos arquivos a serem carregados;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Definir em um array as extensões permitidas;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Definir mensagens de erros caso o arquivo não carregue.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022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Próxima etapa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4718685" cy="26911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Fazer a verificação de erros no arquivo;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 startAt="5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Verificar a  extensão do arquivo;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 startAt="5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Verificar  o tamanho do arquivo.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4650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Finalizando...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9529445" cy="2075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8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Fazer verificação da troca de nome do arquivo, caso positivo;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 startAt="8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Verificar se é possível mover o arquivo para a pasta escolhida;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 Black"/>
              <a:buAutoNum type="arabicPeriod" startAt="8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Exibir mensagem para o usuário, caso o upload tenha sido realizado com sucesso.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7165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Exercício 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8990" y="1795246"/>
            <a:ext cx="10574019" cy="4473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>
              <a:lnSpc>
                <a:spcPct val="150100"/>
              </a:lnSpc>
              <a:spcBef>
                <a:spcPts val="100"/>
              </a:spcBef>
              <a:tabLst>
                <a:tab pos="802005" algn="l"/>
                <a:tab pos="1322705" algn="l"/>
                <a:tab pos="2650490" algn="l"/>
                <a:tab pos="3300095" algn="l"/>
                <a:tab pos="5156200" algn="l"/>
                <a:tab pos="5720080" algn="l"/>
                <a:tab pos="6560184" algn="l"/>
                <a:tab pos="6998970" algn="l"/>
                <a:tab pos="7520305" algn="l"/>
                <a:tab pos="8704580" algn="l"/>
                <a:tab pos="9427210" algn="l"/>
                <a:tab pos="10301605" algn="l"/>
              </a:tabLst>
            </a:pPr>
            <a:r>
              <a:rPr sz="1800" dirty="0"/>
              <a:t>Criar	um	formulário	para	preenchimento	dos	dados	de	um	currículo.	Deve	conter	os  seguintes campos:</a:t>
            </a:r>
          </a:p>
          <a:p>
            <a:pPr marL="107950"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sz="1800" dirty="0"/>
              <a:t>Data de criação do formulário;</a:t>
            </a:r>
          </a:p>
          <a:p>
            <a:pPr marL="120650" marR="8255">
              <a:lnSpc>
                <a:spcPct val="150000"/>
              </a:lnSpc>
              <a:spcBef>
                <a:spcPts val="1920"/>
              </a:spcBef>
              <a:tabLst>
                <a:tab pos="998219" algn="l"/>
                <a:tab pos="2225040" algn="l"/>
                <a:tab pos="3071495" algn="l"/>
                <a:tab pos="4036060" algn="l"/>
                <a:tab pos="4610735" algn="l"/>
                <a:tab pos="5575300" algn="l"/>
                <a:tab pos="6511290" algn="l"/>
                <a:tab pos="7021830" algn="l"/>
                <a:tab pos="7611745" algn="l"/>
                <a:tab pos="8738235" algn="l"/>
                <a:tab pos="9625330" algn="l"/>
                <a:tab pos="10277475" algn="l"/>
              </a:tabLst>
            </a:pPr>
            <a:r>
              <a:rPr sz="1800" dirty="0"/>
              <a:t>Nome,	Endereço,	Bairro,	Cidade,	CEP,	Cidade,	Estado,	RG,	CPF,	Telefone,	E-mail,	Data	de  Nascimento, Escolaridade e Experiências Profissionais;</a:t>
            </a:r>
          </a:p>
          <a:p>
            <a:pPr marL="107950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sz="1800" dirty="0"/>
              <a:t>Deve possuir uma área de envio de arquivos, onde seja permitido enviar um arquivo .doc,</a:t>
            </a:r>
          </a:p>
          <a:p>
            <a:pPr marL="120650">
              <a:lnSpc>
                <a:spcPct val="100000"/>
              </a:lnSpc>
              <a:spcBef>
                <a:spcPts val="1200"/>
              </a:spcBef>
            </a:pPr>
            <a:r>
              <a:rPr sz="1800" dirty="0"/>
              <a:t>.docx ou .pdf;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911" y="0"/>
            <a:ext cx="8061959" cy="6470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5931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Métodos construtores em 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246"/>
            <a:ext cx="10359390" cy="3196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Os métodos de uma classe, as  funções no caso do PHP, são executados mediante uma  chamada a uma instância desta classe. Algumas vezes, pode ser necessário inserir valores  iniciais aos seus atributos. Nessa situação, deve-se utilizar um método construtor da classe,  que cumprirá o processo de iniciação. É importante observar que métodos construtores não  podem ser chamados diretamente. O PHP5 possui duas formas de utilização de métodos  construtores.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403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21306"/>
            <a:ext cx="12191999" cy="5536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1748615"/>
            <a:ext cx="10594975" cy="180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solidFill>
                  <a:srgbClr val="7E7E7E"/>
                </a:solidFill>
              </a:rPr>
              <a:t>Observe que o identificador da função é escrito com dois sublinhados. O código anterior  exemplifica o processo. Sua estrutura e resultado são idênticos ao programa anterior, à  exceção da utilização da cláusula</a:t>
            </a:r>
            <a:r>
              <a:rPr sz="2000" u="heavy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construct.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8765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Métodos destrutores em 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95729"/>
            <a:ext cx="10594975" cy="527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1900" dirty="0">
                <a:solidFill>
                  <a:srgbClr val="7E7E7E"/>
                </a:solidFill>
                <a:latin typeface="Arial Black"/>
                <a:cs typeface="Arial Black"/>
              </a:rPr>
              <a:t>Os métodos destrutores, no contexto da POO, são utilizados para retirar objetos da memória.  É também uma funcionalidade recente, inserida no PHP5.</a:t>
            </a:r>
            <a:endParaRPr sz="19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  <a:spcBef>
                <a:spcPts val="1920"/>
              </a:spcBef>
            </a:pPr>
            <a:r>
              <a:rPr sz="1900" dirty="0">
                <a:solidFill>
                  <a:srgbClr val="7E7E7E"/>
                </a:solidFill>
                <a:latin typeface="Arial Black"/>
                <a:cs typeface="Arial Black"/>
              </a:rPr>
              <a:t>Sua aplicação tem lugar quando um objeto não mais é referenciado por qualquer variável.  Portanto, devemos liberar o espaço por ele ocupado. Outras linguagens de programação,  como Java, possuem funcionalidades equivalentes. No caso do PHP, a utilização de métodos  destrutores não é obrigatória.</a:t>
            </a:r>
            <a:endParaRPr sz="1900" dirty="0">
              <a:latin typeface="Arial Black"/>
              <a:cs typeface="Arial Black"/>
            </a:endParaRPr>
          </a:p>
          <a:p>
            <a:pPr marL="12700" marR="6985" algn="just">
              <a:lnSpc>
                <a:spcPct val="150000"/>
              </a:lnSpc>
              <a:spcBef>
                <a:spcPts val="1920"/>
              </a:spcBef>
            </a:pPr>
            <a:r>
              <a:rPr sz="1900" dirty="0">
                <a:solidFill>
                  <a:srgbClr val="7E7E7E"/>
                </a:solidFill>
                <a:latin typeface="Arial Black"/>
                <a:cs typeface="Arial Black"/>
              </a:rPr>
              <a:t>O comportamento do método destrutor é semelhante ao método construtor: ambos serão  automaticamente acionados no instante da criação do objeto. Para criarmos um método  destrutor, devemos usar a palavra reservada</a:t>
            </a:r>
            <a:r>
              <a:rPr sz="1900" u="heavy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Arial Black"/>
                <a:cs typeface="Arial Black"/>
              </a:rPr>
              <a:t> </a:t>
            </a:r>
            <a:r>
              <a:rPr sz="1900" i="1" dirty="0">
                <a:solidFill>
                  <a:srgbClr val="7E7E7E"/>
                </a:solidFill>
                <a:latin typeface="Arial"/>
                <a:cs typeface="Arial"/>
              </a:rPr>
              <a:t>destruct</a:t>
            </a:r>
            <a:r>
              <a:rPr sz="1900" dirty="0">
                <a:solidFill>
                  <a:srgbClr val="7E7E7E"/>
                </a:solidFill>
                <a:latin typeface="Arial Black"/>
                <a:cs typeface="Arial Black"/>
              </a:rPr>
              <a:t>().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533664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Exemplo</a:t>
            </a:r>
          </a:p>
        </p:txBody>
      </p:sp>
      <p:sp>
        <p:nvSpPr>
          <p:cNvPr id="3" name="object 3"/>
          <p:cNvSpPr/>
          <p:nvPr/>
        </p:nvSpPr>
        <p:spPr>
          <a:xfrm>
            <a:off x="42778" y="1333498"/>
            <a:ext cx="12149221" cy="5524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958086"/>
            <a:ext cx="9751061" cy="268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Sua execução resultará em: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Maria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Rua Lima de Castro</a:t>
            </a:r>
            <a:endParaRPr sz="2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Elemento destruído: Maria</a:t>
            </a:r>
            <a:endParaRPr sz="2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1356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 e métodos abstratos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616176"/>
            <a:ext cx="10594340" cy="2978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Os métodos abstratos são métodos construídos para serem herdados por outras classes. Essa  é outra das importantes inovações do PHP5.</a:t>
            </a:r>
            <a:endParaRPr sz="20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  <a:spcBef>
                <a:spcPts val="192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ideia das classes abstratas está relacionada ao conceito de resolução de problemas em  modo genérico, desprezando detalhes e concentrando recursos apenas nos aspectos mais  relevantes. Essa concepção é recorrente no mundo dos objetos físicos.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965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Georgia</vt:lpstr>
      <vt:lpstr>Times New Roman</vt:lpstr>
      <vt:lpstr>Office Theme</vt:lpstr>
      <vt:lpstr>Apresentação do PowerPoint</vt:lpstr>
      <vt:lpstr>Inovações em POO no PHP5</vt:lpstr>
      <vt:lpstr>Métodos construtores em PHP</vt:lpstr>
      <vt:lpstr>Exemplo</vt:lpstr>
      <vt:lpstr>Observe que o identificador da função é escrito com dois sublinhados. O código anterior  exemplifica o processo. Sua estrutura e resultado são idênticos ao programa anterior, à  exceção da utilização da cláusula construct.</vt:lpstr>
      <vt:lpstr>Métodos destrutores em PHP</vt:lpstr>
      <vt:lpstr>Exemplo</vt:lpstr>
      <vt:lpstr>Apresentação do PowerPoint</vt:lpstr>
      <vt:lpstr>Classes e métodos abstratos</vt:lpstr>
      <vt:lpstr>Alguns aspectos importantes:</vt:lpstr>
      <vt:lpstr>Sintaxe Básica</vt:lpstr>
      <vt:lpstr>Exemplo</vt:lpstr>
      <vt:lpstr>Exercício 1</vt:lpstr>
      <vt:lpstr>Apresentação do PowerPoint</vt:lpstr>
      <vt:lpstr>Apresentação do PowerPoint</vt:lpstr>
      <vt:lpstr>Antes de qualquer coisa...</vt:lpstr>
      <vt:lpstr>1º passo: Crie um arquivo dentro da sua hospedagem  com o conteúdo abaixo e nomeie-o como upload.html</vt:lpstr>
      <vt:lpstr>O atributo enctype</vt:lpstr>
      <vt:lpstr>2º passo: No mesmo diretório, crie um arquivo  chamado upload.php com o conteúdo abaixo:</vt:lpstr>
      <vt:lpstr>Upload de arquivos com validação e filtro de extensões  e tamanho de arquivo – Primeiros passos</vt:lpstr>
      <vt:lpstr>Apresentação do PowerPoint</vt:lpstr>
      <vt:lpstr>Próxima etapa</vt:lpstr>
      <vt:lpstr>Apresentação do PowerPoint</vt:lpstr>
      <vt:lpstr>Finalizando...</vt:lpstr>
      <vt:lpstr>Apresentação do PowerPoint</vt:lpstr>
      <vt:lpstr>Exercício 2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Berwanger</dc:creator>
  <cp:lastModifiedBy>Rene Berwanger</cp:lastModifiedBy>
  <cp:revision>3</cp:revision>
  <dcterms:created xsi:type="dcterms:W3CDTF">2018-09-10T17:21:25Z</dcterms:created>
  <dcterms:modified xsi:type="dcterms:W3CDTF">2018-09-10T17:31:18Z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Creator">
    <vt:lpwstr>PDFium</vt:lpwstr>
  </property>
  <property fmtid="{D5CDD505-2E9C-101B-9397-08002B2CF9AE}" pid="4" name="LastSaved">
    <vt:filetime>2018-09-10T00:00:00Z</vt:filetime>
  </property>
</Properties>
</file>