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19327" y="1630405"/>
            <a:ext cx="9953345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7E7E7E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97051" y="4267433"/>
            <a:ext cx="9797897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03-Sep-18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7E7E7E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03-Sep-18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03-Sep-18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03-Sep-18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03-Sep-18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1333500"/>
          </a:xfrm>
          <a:custGeom>
            <a:avLst/>
            <a:gdLst/>
            <a:ahLst/>
            <a:cxnLst/>
            <a:rect l="l" t="t" r="r" b="b"/>
            <a:pathLst>
              <a:path w="12192000" h="1333500">
                <a:moveTo>
                  <a:pt x="0" y="1333500"/>
                </a:moveTo>
                <a:lnTo>
                  <a:pt x="12192000" y="1333500"/>
                </a:lnTo>
                <a:lnTo>
                  <a:pt x="12192000" y="0"/>
                </a:lnTo>
                <a:lnTo>
                  <a:pt x="0" y="0"/>
                </a:lnTo>
                <a:lnTo>
                  <a:pt x="0" y="1333500"/>
                </a:lnTo>
                <a:close/>
              </a:path>
            </a:pathLst>
          </a:custGeom>
          <a:solidFill>
            <a:srgbClr val="D246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0382" y="178053"/>
            <a:ext cx="11051235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3158" y="1639522"/>
            <a:ext cx="7494270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7E7E7E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03-Sep-18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4866640"/>
          </a:xfrm>
          <a:custGeom>
            <a:avLst/>
            <a:gdLst/>
            <a:ahLst/>
            <a:cxnLst/>
            <a:rect l="l" t="t" r="r" b="b"/>
            <a:pathLst>
              <a:path w="12192000" h="4866640">
                <a:moveTo>
                  <a:pt x="0" y="4866132"/>
                </a:moveTo>
                <a:lnTo>
                  <a:pt x="12192000" y="4866132"/>
                </a:lnTo>
                <a:lnTo>
                  <a:pt x="12192000" y="0"/>
                </a:lnTo>
                <a:lnTo>
                  <a:pt x="0" y="0"/>
                </a:lnTo>
                <a:lnTo>
                  <a:pt x="0" y="4866132"/>
                </a:lnTo>
                <a:close/>
              </a:path>
            </a:pathLst>
          </a:custGeom>
          <a:solidFill>
            <a:srgbClr val="D246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5319" y="3270503"/>
            <a:ext cx="6858000" cy="982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14754" y="1562247"/>
            <a:ext cx="6298565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dirty="0">
                <a:solidFill>
                  <a:srgbClr val="FFFFFF"/>
                </a:solidFill>
                <a:latin typeface="Arial Black"/>
                <a:cs typeface="Arial Black"/>
              </a:rPr>
              <a:t>Linguagem de Programação Web</a:t>
            </a:r>
            <a:endParaRPr sz="35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dirty="0" smtClean="0">
                <a:solidFill>
                  <a:srgbClr val="FFFFFF"/>
                </a:solidFill>
                <a:latin typeface="Arial Black"/>
                <a:cs typeface="Arial Black"/>
              </a:rPr>
              <a:t>PHP </a:t>
            </a:r>
            <a:r>
              <a:rPr sz="3000" dirty="0">
                <a:solidFill>
                  <a:srgbClr val="FFFFFF"/>
                </a:solidFill>
                <a:latin typeface="Arial Black"/>
                <a:cs typeface="Arial Black"/>
              </a:rPr>
              <a:t>Orientado a Objetos</a:t>
            </a:r>
            <a:endParaRPr sz="30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4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0382" y="178053"/>
            <a:ext cx="11051235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Classe Cliente implementada em linguagem php com a  utilização do método construtor</a:t>
            </a:r>
          </a:p>
        </p:txBody>
      </p:sp>
      <p:sp>
        <p:nvSpPr>
          <p:cNvPr id="3" name="object 3"/>
          <p:cNvSpPr/>
          <p:nvPr/>
        </p:nvSpPr>
        <p:spPr>
          <a:xfrm>
            <a:off x="678351" y="1646303"/>
            <a:ext cx="6203323" cy="3831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05054" y="1610929"/>
            <a:ext cx="4117133" cy="49349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158" y="1342110"/>
            <a:ext cx="10593705" cy="40652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&lt;?php</a:t>
            </a:r>
            <a:endParaRPr sz="20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include_once</a:t>
            </a:r>
            <a:r>
              <a:rPr sz="2000" spc="-1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'Cliente.class.php';</a:t>
            </a:r>
            <a:endParaRPr sz="2000">
              <a:latin typeface="Courier New"/>
              <a:cs typeface="Courier New"/>
            </a:endParaRPr>
          </a:p>
          <a:p>
            <a:pPr marL="413384" marR="5080" algn="just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/*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Instanciando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um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objeto chamado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$cli a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partir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da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classe Cliente.  Note que foi utilizado passagem de parametros através do método  Construtor</a:t>
            </a:r>
            <a:r>
              <a:rPr sz="2000" spc="-1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*/</a:t>
            </a:r>
            <a:endParaRPr sz="20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$cli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new Cliente('1',’Jonatas',</a:t>
            </a:r>
            <a:r>
              <a:rPr sz="2000" spc="-1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‘1234567890');</a:t>
            </a:r>
            <a:endParaRPr sz="20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//Exibindo valores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na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 tela.</a:t>
            </a:r>
            <a:endParaRPr sz="2000">
              <a:latin typeface="Courier New"/>
              <a:cs typeface="Courier New"/>
            </a:endParaRPr>
          </a:p>
          <a:p>
            <a:pPr marL="413384" marR="264160">
              <a:lnSpc>
                <a:spcPct val="125000"/>
              </a:lnSpc>
              <a:spcBef>
                <a:spcPts val="5"/>
              </a:spcBef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echo '&lt;p&gt;Código do cliente: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' .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$cli-&gt;getIdCliente()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.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'&lt;br /&gt;'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. 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'Nome: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' .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$cli-&gt;getNome()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.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'&lt;br /&gt;'</a:t>
            </a:r>
            <a:r>
              <a:rPr sz="2000" spc="-2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.</a:t>
            </a:r>
            <a:endParaRPr sz="20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'rg: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' .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$cli-&gt;getRg()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.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'&lt;/p&gt;'</a:t>
            </a:r>
            <a:r>
              <a:rPr sz="2000" spc="-2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?&gt;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1659" y="1905000"/>
            <a:ext cx="11661242" cy="31706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728980" algn="l"/>
                <a:tab pos="1314450" algn="l"/>
                <a:tab pos="1964689" algn="l"/>
                <a:tab pos="2870200" algn="l"/>
                <a:tab pos="3157220" algn="l"/>
                <a:tab pos="3972560" algn="l"/>
                <a:tab pos="5985510" algn="l"/>
                <a:tab pos="6546850" algn="l"/>
                <a:tab pos="7966075" algn="l"/>
                <a:tab pos="8804275" algn="l"/>
                <a:tab pos="9285605" algn="l"/>
                <a:tab pos="9738360" algn="l"/>
              </a:tabLst>
            </a:pPr>
            <a:r>
              <a:rPr dirty="0">
                <a:solidFill>
                  <a:srgbClr val="7E7E7E"/>
                </a:solidFill>
                <a:latin typeface="Arial Black"/>
                <a:cs typeface="Arial Black"/>
              </a:rPr>
              <a:t>Note	que	para	utilizar	a	classe	Cliente.class.php	nós	precisamos	incluir	</a:t>
            </a:r>
            <a:r>
              <a:rPr dirty="0" err="1" smtClean="0">
                <a:solidFill>
                  <a:srgbClr val="7E7E7E"/>
                </a:solidFill>
                <a:latin typeface="Arial Black"/>
                <a:cs typeface="Arial Black"/>
              </a:rPr>
              <a:t>ela</a:t>
            </a:r>
            <a:r>
              <a:rPr lang="pt-BR" dirty="0" smtClean="0">
                <a:solidFill>
                  <a:srgbClr val="7E7E7E"/>
                </a:solidFill>
                <a:latin typeface="Arial Black"/>
                <a:cs typeface="Arial Black"/>
              </a:rPr>
              <a:t> </a:t>
            </a:r>
            <a:r>
              <a:rPr dirty="0" smtClean="0">
                <a:solidFill>
                  <a:srgbClr val="7E7E7E"/>
                </a:solidFill>
                <a:latin typeface="Arial Black"/>
                <a:cs typeface="Arial Black"/>
              </a:rPr>
              <a:t>no</a:t>
            </a:r>
            <a:r>
              <a:rPr dirty="0">
                <a:solidFill>
                  <a:srgbClr val="7E7E7E"/>
                </a:solidFill>
                <a:latin typeface="Arial Black"/>
                <a:cs typeface="Arial Black"/>
              </a:rPr>
              <a:t>	arquivo  ClienteControle.php. Para incluir uma Classe no php podemos utilizar 4 comandos, são eles:</a:t>
            </a:r>
            <a:endParaRPr dirty="0">
              <a:latin typeface="Arial Black"/>
              <a:cs typeface="Arial Black"/>
            </a:endParaRPr>
          </a:p>
          <a:p>
            <a:pPr marL="12700" marR="8957310">
              <a:lnSpc>
                <a:spcPct val="229999"/>
              </a:lnSpc>
            </a:pPr>
            <a:r>
              <a:rPr dirty="0">
                <a:solidFill>
                  <a:srgbClr val="7E7E7E"/>
                </a:solidFill>
                <a:latin typeface="Arial Black"/>
                <a:cs typeface="Arial Black"/>
              </a:rPr>
              <a:t>include()  require()  </a:t>
            </a:r>
            <a:r>
              <a:rPr dirty="0" err="1" smtClean="0">
                <a:solidFill>
                  <a:srgbClr val="7E7E7E"/>
                </a:solidFill>
                <a:latin typeface="Arial Black"/>
                <a:cs typeface="Arial Black"/>
              </a:rPr>
              <a:t>include_once</a:t>
            </a:r>
            <a:r>
              <a:rPr dirty="0" smtClean="0">
                <a:solidFill>
                  <a:srgbClr val="7E7E7E"/>
                </a:solidFill>
                <a:latin typeface="Arial Black"/>
                <a:cs typeface="Arial Black"/>
              </a:rPr>
              <a:t>()  </a:t>
            </a:r>
            <a:r>
              <a:rPr dirty="0" err="1" smtClean="0">
                <a:solidFill>
                  <a:srgbClr val="7E7E7E"/>
                </a:solidFill>
                <a:latin typeface="Arial Black"/>
                <a:cs typeface="Arial Black"/>
              </a:rPr>
              <a:t>require_once</a:t>
            </a:r>
            <a:r>
              <a:rPr dirty="0">
                <a:solidFill>
                  <a:srgbClr val="7E7E7E"/>
                </a:solidFill>
                <a:latin typeface="Arial Black"/>
                <a:cs typeface="Arial Black"/>
              </a:rPr>
              <a:t>()</a:t>
            </a:r>
            <a:endParaRPr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158" y="589915"/>
            <a:ext cx="510804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 Black"/>
                <a:cs typeface="Arial Black"/>
              </a:rPr>
              <a:t>include( )</a:t>
            </a:r>
            <a:endParaRPr sz="360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89455"/>
            <a:ext cx="10357485" cy="1535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100"/>
              </a:spcBef>
            </a:pPr>
            <a:r>
              <a:rPr sz="2200" dirty="0">
                <a:solidFill>
                  <a:srgbClr val="7E7E7E"/>
                </a:solidFill>
                <a:latin typeface="Arial Black"/>
                <a:cs typeface="Arial Black"/>
              </a:rPr>
              <a:t>O include tenta incluir um arquivo, se por ventura ele não conseguir ocorrerá um  erro no script e retornará um aviso do tipo </a:t>
            </a:r>
            <a:r>
              <a:rPr sz="2200" b="1" dirty="0">
                <a:solidFill>
                  <a:srgbClr val="7E7E7E"/>
                </a:solidFill>
                <a:latin typeface="Trebuchet MS"/>
                <a:cs typeface="Trebuchet MS"/>
              </a:rPr>
              <a:t>“WARNING”. </a:t>
            </a:r>
            <a:r>
              <a:rPr sz="2200" dirty="0">
                <a:solidFill>
                  <a:srgbClr val="7E7E7E"/>
                </a:solidFill>
                <a:latin typeface="Arial Black"/>
                <a:cs typeface="Arial Black"/>
              </a:rPr>
              <a:t>Ele continua executando  a aplicação.</a:t>
            </a:r>
            <a:endParaRPr sz="22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58" y="589915"/>
            <a:ext cx="1749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80" dirty="0"/>
              <a:t>require(</a:t>
            </a:r>
            <a:r>
              <a:rPr spc="-320" dirty="0"/>
              <a:t> </a:t>
            </a:r>
            <a:r>
              <a:rPr spc="-385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89455"/>
            <a:ext cx="10358755" cy="32541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50100"/>
              </a:lnSpc>
              <a:spcBef>
                <a:spcPts val="100"/>
              </a:spcBef>
            </a:pPr>
            <a:r>
              <a:rPr sz="2200" dirty="0">
                <a:solidFill>
                  <a:srgbClr val="7E7E7E"/>
                </a:solidFill>
                <a:latin typeface="Arial Black"/>
                <a:cs typeface="Arial Black"/>
              </a:rPr>
              <a:t>O require assim como o include tenta incluir um arquivo, porém caso ocorra um  erro no seu código haverá um </a:t>
            </a:r>
            <a:r>
              <a:rPr sz="2200" b="1" dirty="0">
                <a:solidFill>
                  <a:srgbClr val="7E7E7E"/>
                </a:solidFill>
                <a:latin typeface="Trebuchet MS"/>
                <a:cs typeface="Trebuchet MS"/>
              </a:rPr>
              <a:t>"FATAL ERROR"</a:t>
            </a:r>
            <a:r>
              <a:rPr sz="2200" dirty="0">
                <a:solidFill>
                  <a:srgbClr val="7E7E7E"/>
                </a:solidFill>
                <a:latin typeface="Arial Black"/>
                <a:cs typeface="Arial Black"/>
              </a:rPr>
              <a:t>, erro fatal. Quando ocorrem erros  fatais todo o seu script será interrompido.</a:t>
            </a:r>
            <a:endParaRPr sz="2200" dirty="0">
              <a:latin typeface="Arial Black"/>
              <a:cs typeface="Arial Black"/>
            </a:endParaRPr>
          </a:p>
          <a:p>
            <a:pPr marL="12700" marR="5080" algn="just">
              <a:lnSpc>
                <a:spcPct val="150000"/>
              </a:lnSpc>
              <a:spcBef>
                <a:spcPts val="1995"/>
              </a:spcBef>
            </a:pPr>
            <a:r>
              <a:rPr sz="2200" b="1" dirty="0">
                <a:solidFill>
                  <a:srgbClr val="7E7E7E"/>
                </a:solidFill>
                <a:latin typeface="Trebuchet MS"/>
                <a:cs typeface="Trebuchet MS"/>
              </a:rPr>
              <a:t>Obs: O require faz mais verificações que o método include, logo o sistema  pode perder um pouco de desempenho na interpretação do código.</a:t>
            </a:r>
            <a:endParaRPr sz="2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58" y="589915"/>
            <a:ext cx="929904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include_once( ) e require_once( 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158" y="1517040"/>
            <a:ext cx="10594975" cy="24993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200" dirty="0">
                <a:solidFill>
                  <a:srgbClr val="7E7E7E"/>
                </a:solidFill>
                <a:latin typeface="Arial Black"/>
                <a:cs typeface="Arial Black"/>
              </a:rPr>
              <a:t>Funcionam da mesma forma que os comuns, porém o _once (que em inglês significa  uma vez) é para evitar dupla chamada de um determinado arquivo. Caso você tente  chamar duas vezes o mesmo arquivo o primeiro será chamado normalmente e o  segundo apenas retornará false.</a:t>
            </a:r>
            <a:endParaRPr sz="22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51" y="1379396"/>
            <a:ext cx="11403174" cy="4978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58" y="589915"/>
            <a:ext cx="6359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15" dirty="0"/>
              <a:t>Atividade </a:t>
            </a:r>
            <a:r>
              <a:rPr spc="-490" dirty="0"/>
              <a:t>de </a:t>
            </a:r>
            <a:r>
              <a:rPr spc="-570" dirty="0"/>
              <a:t>pesquisa </a:t>
            </a:r>
            <a:r>
              <a:rPr spc="-585" dirty="0"/>
              <a:t>e</a:t>
            </a:r>
            <a:r>
              <a:rPr spc="-680" dirty="0"/>
              <a:t> </a:t>
            </a:r>
            <a:r>
              <a:rPr spc="-440" dirty="0"/>
              <a:t>prática!!!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158" y="1466469"/>
            <a:ext cx="10594340" cy="4937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1.Faça um programa que calcule o desconto do imposto de renda. O programa deve pedir:  nome do contribuinte, valor do salário, calcular e apresentar o valor do desconto e demais  dados em um relatório baseado na seguinte informação:</a:t>
            </a:r>
            <a:endParaRPr sz="2000" dirty="0">
              <a:latin typeface="Arial Black"/>
              <a:cs typeface="Arial Black"/>
            </a:endParaRPr>
          </a:p>
          <a:p>
            <a:pPr marL="355600" indent="-342900" algn="just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6235" algn="l"/>
              </a:tabLst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Salário até R$ 900,00 é isento (Não paga imposto de renda)</a:t>
            </a:r>
            <a:endParaRPr sz="2000" dirty="0">
              <a:latin typeface="Arial Black"/>
              <a:cs typeface="Arial Black"/>
            </a:endParaRPr>
          </a:p>
          <a:p>
            <a:pPr marL="355600" indent="-342900" algn="just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6235" algn="l"/>
              </a:tabLst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Salário acima de R$ 900,00 até R$ 1.800,00 paga 15% de imposto de renda</a:t>
            </a:r>
            <a:endParaRPr sz="2000" dirty="0">
              <a:latin typeface="Arial Black"/>
              <a:cs typeface="Arial Black"/>
            </a:endParaRPr>
          </a:p>
          <a:p>
            <a:pPr marL="355600" indent="-342900" algn="just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6235" algn="l"/>
              </a:tabLst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Salário acima de R$ 1.800,00 paga 27% de imposto de renda</a:t>
            </a:r>
            <a:endParaRPr sz="2000" dirty="0">
              <a:latin typeface="Arial Black"/>
              <a:cs typeface="Arial Black"/>
            </a:endParaRPr>
          </a:p>
          <a:p>
            <a:pPr marL="355600" indent="-342900" algn="just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6235" algn="l"/>
              </a:tabLst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Utilize um formulário de dados para que usuário possa inserir as informações.</a:t>
            </a:r>
            <a:endParaRPr sz="2000" dirty="0">
              <a:latin typeface="Arial Black"/>
              <a:cs typeface="Arial Black"/>
            </a:endParaRPr>
          </a:p>
          <a:p>
            <a:pPr marL="355600" indent="-342900" algn="just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6235" algn="l"/>
              </a:tabLst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Crie uma classe e seu construtor.</a:t>
            </a:r>
            <a:endParaRPr sz="2000" dirty="0">
              <a:latin typeface="Arial Black"/>
              <a:cs typeface="Arial Black"/>
            </a:endParaRPr>
          </a:p>
          <a:p>
            <a:pPr marL="355600" indent="-342900" algn="just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6235" algn="l"/>
              </a:tabLst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Desenvolva os métodos get e set para cada atributo.</a:t>
            </a:r>
            <a:endParaRPr sz="2000" dirty="0">
              <a:latin typeface="Arial Black"/>
              <a:cs typeface="Arial Black"/>
            </a:endParaRPr>
          </a:p>
          <a:p>
            <a:pPr marL="355600" indent="-342900" algn="just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6235" algn="l"/>
              </a:tabLst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Desenvolva um método para exibir/apresentar os dados.</a:t>
            </a:r>
            <a:endParaRPr sz="2000" dirty="0">
              <a:latin typeface="Arial Black"/>
              <a:cs typeface="Arial Black"/>
            </a:endParaRPr>
          </a:p>
          <a:p>
            <a:pPr marL="355600" indent="-342900" algn="just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6235" algn="l"/>
              </a:tabLst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Desenvolva um método para calcular o imposto de renda do contribuinte.</a:t>
            </a:r>
            <a:endParaRPr sz="20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58" y="589915"/>
            <a:ext cx="139065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158" y="1783566"/>
            <a:ext cx="11432642" cy="502406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105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Um Classe contem as especificações básicas de um objeto, tais como: Características  (atributos) e Ações (métodos). No php as classes são automaticamente definidas com  visibilidade pública, não necessitando inserir a visibilidade antes do sufixo class. Os  atributos no php admitem 3 possíveis visibilidades, são elas:</a:t>
            </a:r>
            <a:endParaRPr sz="20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public – Acessível de qualquer arquivo</a:t>
            </a:r>
            <a:endParaRPr sz="2000" dirty="0">
              <a:latin typeface="Arial Black"/>
              <a:cs typeface="Arial Black"/>
            </a:endParaRPr>
          </a:p>
          <a:p>
            <a:pPr marL="12700" marR="2950210">
              <a:lnSpc>
                <a:spcPct val="225500"/>
              </a:lnSpc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protected – Acessível em classes herdadas (</a:t>
            </a:r>
            <a:r>
              <a:rPr sz="2000" dirty="0" err="1">
                <a:solidFill>
                  <a:srgbClr val="7E7E7E"/>
                </a:solidFill>
                <a:latin typeface="Arial Black"/>
                <a:cs typeface="Arial Black"/>
              </a:rPr>
              <a:t>herança</a:t>
            </a: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 </a:t>
            </a:r>
            <a:r>
              <a:rPr sz="2000" dirty="0" smtClean="0">
                <a:solidFill>
                  <a:srgbClr val="7E7E7E"/>
                </a:solidFill>
                <a:latin typeface="Arial Black"/>
                <a:cs typeface="Arial Black"/>
              </a:rPr>
              <a:t>extends</a:t>
            </a: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)  </a:t>
            </a:r>
            <a:endParaRPr lang="pt-BR" sz="2000" dirty="0" smtClean="0">
              <a:solidFill>
                <a:srgbClr val="7E7E7E"/>
              </a:solidFill>
              <a:latin typeface="Arial Black"/>
              <a:cs typeface="Arial Black"/>
            </a:endParaRPr>
          </a:p>
          <a:p>
            <a:pPr marL="12700" marR="2950210">
              <a:lnSpc>
                <a:spcPct val="225500"/>
              </a:lnSpc>
            </a:pPr>
            <a:r>
              <a:rPr sz="2000" dirty="0" smtClean="0">
                <a:solidFill>
                  <a:srgbClr val="7E7E7E"/>
                </a:solidFill>
                <a:latin typeface="Arial Black"/>
                <a:cs typeface="Arial Black"/>
              </a:rPr>
              <a:t>private </a:t>
            </a: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– Acessível somente na Classe de origem.</a:t>
            </a:r>
            <a:endParaRPr sz="20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313" y="1457401"/>
            <a:ext cx="10871200" cy="46224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31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Para definir uma classe, utilizamos a palavra reservada </a:t>
            </a:r>
            <a:r>
              <a:rPr sz="2000" b="1" i="1" dirty="0">
                <a:solidFill>
                  <a:srgbClr val="7E7E7E"/>
                </a:solidFill>
                <a:latin typeface="Trebuchet MS"/>
                <a:cs typeface="Trebuchet MS"/>
              </a:rPr>
              <a:t>class</a:t>
            </a:r>
            <a:r>
              <a:rPr sz="2000" i="1" dirty="0">
                <a:solidFill>
                  <a:srgbClr val="7E7E7E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310"/>
              </a:lnSpc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&lt;?php</a:t>
            </a:r>
            <a:endParaRPr sz="2000" dirty="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class Cliente{</a:t>
            </a:r>
            <a:endParaRPr sz="2000" dirty="0">
              <a:latin typeface="Courier New"/>
              <a:cs typeface="Courier New"/>
            </a:endParaRPr>
          </a:p>
          <a:p>
            <a:pPr marL="812800">
              <a:lnSpc>
                <a:spcPct val="100000"/>
              </a:lnSpc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//comandos;</a:t>
            </a:r>
            <a:endParaRPr sz="2000" dirty="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?&gt;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Os atributos são definidos no início da classe, precedidos pelo tipo de visibilidade que será  aplicado a ele.</a:t>
            </a:r>
            <a:endParaRPr sz="2000" dirty="0">
              <a:latin typeface="Arial Black"/>
              <a:cs typeface="Arial Black"/>
            </a:endParaRPr>
          </a:p>
          <a:p>
            <a:pPr marL="12700">
              <a:lnSpc>
                <a:spcPts val="2220"/>
              </a:lnSpc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&lt;?php</a:t>
            </a:r>
            <a:endParaRPr sz="2000" dirty="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class Cliente{</a:t>
            </a:r>
            <a:endParaRPr sz="2000" dirty="0">
              <a:latin typeface="Courier New"/>
              <a:cs typeface="Courier New"/>
            </a:endParaRPr>
          </a:p>
          <a:p>
            <a:pPr marL="812800" marR="6849109">
              <a:lnSpc>
                <a:spcPct val="100000"/>
              </a:lnSpc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private $nomeCliente;  private $rg;</a:t>
            </a:r>
            <a:endParaRPr sz="2000" dirty="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?&gt;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119327" y="1630405"/>
            <a:ext cx="9953345" cy="20149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69515" marR="5080" indent="-2457450">
              <a:lnSpc>
                <a:spcPct val="150000"/>
              </a:lnSpc>
              <a:spcBef>
                <a:spcPts val="95"/>
              </a:spcBef>
            </a:pPr>
            <a:r>
              <a:rPr dirty="0"/>
              <a:t>Em seguida, já podemos inserir os métodos da classe, por  exemplo, os </a:t>
            </a:r>
            <a:r>
              <a:rPr i="1" dirty="0">
                <a:latin typeface="Arial"/>
                <a:cs typeface="Arial"/>
              </a:rPr>
              <a:t>getters </a:t>
            </a:r>
            <a:r>
              <a:rPr dirty="0"/>
              <a:t>e </a:t>
            </a:r>
            <a:r>
              <a:rPr i="1" dirty="0">
                <a:latin typeface="Arial"/>
                <a:cs typeface="Arial"/>
              </a:rPr>
              <a:t>setters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7051" y="4267433"/>
            <a:ext cx="9559925" cy="20149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94485" marR="5080" indent="-1582420">
              <a:lnSpc>
                <a:spcPct val="150000"/>
              </a:lnSpc>
              <a:spcBef>
                <a:spcPts val="95"/>
              </a:spcBef>
            </a:pPr>
            <a:r>
              <a:rPr sz="3000" dirty="0">
                <a:solidFill>
                  <a:srgbClr val="7E7E7E"/>
                </a:solidFill>
                <a:latin typeface="Arial Black"/>
                <a:cs typeface="Arial Black"/>
              </a:rPr>
              <a:t>Em PHP, para criar um método, seja com ou sem retorno,  utiliza-se a palavra reservada </a:t>
            </a:r>
            <a:r>
              <a:rPr sz="3000" i="1" dirty="0">
                <a:solidFill>
                  <a:srgbClr val="7E7E7E"/>
                </a:solidFill>
                <a:latin typeface="Arial"/>
                <a:cs typeface="Arial"/>
              </a:rPr>
              <a:t>function</a:t>
            </a:r>
            <a:r>
              <a:rPr sz="3000" dirty="0">
                <a:solidFill>
                  <a:srgbClr val="7E7E7E"/>
                </a:solidFill>
                <a:latin typeface="Arial Black"/>
                <a:cs typeface="Arial Black"/>
              </a:rPr>
              <a:t>.</a:t>
            </a:r>
            <a:endParaRPr sz="30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71559"/>
            <a:ext cx="940625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Sintaxe para declarar Métodos (Funções) em 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56421" y="1790826"/>
            <a:ext cx="20072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$argumento2){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pc="-5" dirty="0"/>
              <a:t>&lt;&lt;visibilidade&gt;&gt; function</a:t>
            </a:r>
            <a:r>
              <a:rPr spc="-10" dirty="0"/>
              <a:t> </a:t>
            </a:r>
            <a:r>
              <a:rPr spc="-5" dirty="0"/>
              <a:t>nomeFuncao($argumento1,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pc="-5" dirty="0"/>
              <a:t>//comandos;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/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3158" y="3015948"/>
            <a:ext cx="10595610" cy="372024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90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Os argumentos são opcionais, e assim como a visibilidade, que se não for especificada é  definida automaticamente como public. Para acessar qualquer atributo ou método da classe,  usa-se a pseudo-variável $this, com a seguinte sintaxe:</a:t>
            </a:r>
            <a:endParaRPr sz="20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 marL="12700" marR="7373620">
              <a:lnSpc>
                <a:spcPct val="150000"/>
              </a:lnSpc>
              <a:spcBef>
                <a:spcPts val="5"/>
              </a:spcBef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$this-&gt;nomeDoAtributo  ou</a:t>
            </a:r>
            <a:endParaRPr sz="2000" dirty="0">
              <a:latin typeface="Courier New"/>
              <a:cs typeface="Courier New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7E7E7E"/>
                </a:solidFill>
                <a:latin typeface="Courier New"/>
                <a:cs typeface="Courier New"/>
              </a:rPr>
              <a:t>$this-&gt;nomeDaFuncao()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58" y="1661007"/>
            <a:ext cx="10594340" cy="13481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solidFill>
                  <a:srgbClr val="7E7E7E"/>
                </a:solidFill>
              </a:rPr>
              <a:t>O uso do </a:t>
            </a:r>
            <a:r>
              <a:rPr sz="2000" b="1" dirty="0">
                <a:solidFill>
                  <a:srgbClr val="7E7E7E"/>
                </a:solidFill>
                <a:latin typeface="Trebuchet MS"/>
                <a:cs typeface="Trebuchet MS"/>
              </a:rPr>
              <a:t>$this </a:t>
            </a:r>
            <a:r>
              <a:rPr sz="2000" dirty="0">
                <a:solidFill>
                  <a:srgbClr val="7E7E7E"/>
                </a:solidFill>
              </a:rPr>
              <a:t>dentro da classe é obrigatório. O exemplo a seguir, ilustra o código de uma  classe Cliente, conforme o diagrama de Classes logo abaixo: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0469" y="3395431"/>
            <a:ext cx="2439284" cy="3021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7578090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Classe Cliente implementada em linguagem PHP  sem a utilização do método construtor</a:t>
            </a:r>
          </a:p>
        </p:txBody>
      </p:sp>
      <p:sp>
        <p:nvSpPr>
          <p:cNvPr id="3" name="object 3"/>
          <p:cNvSpPr/>
          <p:nvPr/>
        </p:nvSpPr>
        <p:spPr>
          <a:xfrm>
            <a:off x="8392668" y="0"/>
            <a:ext cx="3799331" cy="6787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58" y="589915"/>
            <a:ext cx="693684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Instanciando 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158" y="1677345"/>
            <a:ext cx="10594975" cy="40299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5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O exemplo a seguir instância a classe Cliente, recebe os valores fixos (não estamos recebendo  esses valores do usuário ainda) e imprime os mesmos. Para receber e buscar os valores da  memória foram utilizados os métodos gets() e sets(). No exemplo a seguir foram informados 3  dados, são eles:</a:t>
            </a:r>
            <a:endParaRPr sz="20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Código do cliente: 1</a:t>
            </a:r>
            <a:endParaRPr sz="20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Nome: Jonatas</a:t>
            </a:r>
            <a:endParaRPr sz="20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Rg: 1234567890.</a:t>
            </a:r>
            <a:endParaRPr sz="20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5129" y="1343025"/>
            <a:ext cx="50526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&lt;?php</a:t>
            </a:r>
            <a:endParaRPr sz="18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</a:pP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include_once</a:t>
            </a:r>
            <a:r>
              <a:rPr sz="1800" spc="-3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'Cliente.class.php';</a:t>
            </a:r>
            <a:endParaRPr sz="18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</a:pPr>
            <a:r>
              <a:rPr sz="1800" spc="-5" dirty="0">
                <a:solidFill>
                  <a:srgbClr val="7E7E7E"/>
                </a:solidFill>
                <a:latin typeface="Courier New"/>
                <a:cs typeface="Courier New"/>
              </a:rPr>
              <a:t>/*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Instanciando </a:t>
            </a:r>
            <a:r>
              <a:rPr sz="1800" spc="-5" dirty="0">
                <a:solidFill>
                  <a:srgbClr val="7E7E7E"/>
                </a:solidFill>
                <a:latin typeface="Courier New"/>
                <a:cs typeface="Courier New"/>
              </a:rPr>
              <a:t>um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objeto</a:t>
            </a:r>
            <a:r>
              <a:rPr sz="1800" spc="87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chamado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99582" y="1891360"/>
            <a:ext cx="58331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$cli</a:t>
            </a:r>
            <a:r>
              <a:rPr sz="1800" spc="22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800" spc="22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partir</a:t>
            </a:r>
            <a:r>
              <a:rPr sz="1800" spc="22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da</a:t>
            </a:r>
            <a:r>
              <a:rPr sz="1800" spc="22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classe</a:t>
            </a:r>
            <a:r>
              <a:rPr sz="1800" spc="22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Cliente.</a:t>
            </a:r>
            <a:r>
              <a:rPr sz="1800" spc="22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Note</a:t>
            </a:r>
            <a:r>
              <a:rPr sz="1800" spc="22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que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129" y="2166365"/>
            <a:ext cx="10252710" cy="414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7E7E7E"/>
                </a:solidFill>
                <a:latin typeface="Courier New"/>
                <a:cs typeface="Courier New"/>
              </a:rPr>
              <a:t>não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foi utilizado passagem </a:t>
            </a:r>
            <a:r>
              <a:rPr sz="1800" spc="-5" dirty="0">
                <a:solidFill>
                  <a:srgbClr val="7E7E7E"/>
                </a:solidFill>
                <a:latin typeface="Courier New"/>
                <a:cs typeface="Courier New"/>
              </a:rPr>
              <a:t>de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parametros através </a:t>
            </a:r>
            <a:r>
              <a:rPr sz="1800" spc="-5" dirty="0">
                <a:solidFill>
                  <a:srgbClr val="7E7E7E"/>
                </a:solidFill>
                <a:latin typeface="Courier New"/>
                <a:cs typeface="Courier New"/>
              </a:rPr>
              <a:t>do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método Construtor</a:t>
            </a:r>
            <a:r>
              <a:rPr sz="1800" spc="-5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7E7E7E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</a:pP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$cli </a:t>
            </a:r>
            <a:r>
              <a:rPr sz="1800" dirty="0">
                <a:solidFill>
                  <a:srgbClr val="7E7E7E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new</a:t>
            </a:r>
            <a:r>
              <a:rPr sz="1800" spc="-4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Cliente();</a:t>
            </a:r>
            <a:endParaRPr sz="18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</a:pP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//Recebendo valores através dos métodos</a:t>
            </a:r>
            <a:r>
              <a:rPr sz="1800" spc="-1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sets()</a:t>
            </a:r>
            <a:endParaRPr sz="18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</a:pP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$cli-&gt;setIdCliente(1);</a:t>
            </a:r>
            <a:endParaRPr sz="18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</a:pP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$cli-&gt;setNome(‘Jonatas');</a:t>
            </a:r>
            <a:endParaRPr sz="18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</a:pP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$cli-&gt;setRg(‘1234567890');</a:t>
            </a:r>
            <a:endParaRPr sz="18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</a:pPr>
            <a:r>
              <a:rPr sz="1800" b="1" spc="-5" dirty="0">
                <a:solidFill>
                  <a:srgbClr val="7E7E7E"/>
                </a:solidFill>
                <a:latin typeface="Courier New"/>
                <a:cs typeface="Courier New"/>
              </a:rPr>
              <a:t>//1ª </a:t>
            </a:r>
            <a:r>
              <a:rPr sz="1800" b="1" spc="-10" dirty="0">
                <a:solidFill>
                  <a:srgbClr val="7E7E7E"/>
                </a:solidFill>
                <a:latin typeface="Courier New"/>
                <a:cs typeface="Courier New"/>
              </a:rPr>
              <a:t>maneira para exibição. Utilizando </a:t>
            </a:r>
            <a:r>
              <a:rPr sz="1800" b="1" dirty="0">
                <a:solidFill>
                  <a:srgbClr val="7E7E7E"/>
                </a:solidFill>
                <a:latin typeface="Courier New"/>
                <a:cs typeface="Courier New"/>
              </a:rPr>
              <a:t>3</a:t>
            </a:r>
            <a:r>
              <a:rPr sz="1800" b="1" spc="-2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7E7E7E"/>
                </a:solidFill>
                <a:latin typeface="Courier New"/>
                <a:cs typeface="Courier New"/>
              </a:rPr>
              <a:t>echos.</a:t>
            </a:r>
            <a:endParaRPr sz="1800">
              <a:latin typeface="Courier New"/>
              <a:cs typeface="Courier New"/>
            </a:endParaRPr>
          </a:p>
          <a:p>
            <a:pPr marL="413384" marR="957580">
              <a:lnSpc>
                <a:spcPct val="100000"/>
              </a:lnSpc>
            </a:pP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echo '&lt;p&gt;Código </a:t>
            </a:r>
            <a:r>
              <a:rPr sz="1800" spc="-5" dirty="0">
                <a:solidFill>
                  <a:srgbClr val="7E7E7E"/>
                </a:solidFill>
                <a:latin typeface="Courier New"/>
                <a:cs typeface="Courier New"/>
              </a:rPr>
              <a:t>do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cliente: </a:t>
            </a:r>
            <a:r>
              <a:rPr sz="1800" dirty="0">
                <a:solidFill>
                  <a:srgbClr val="7E7E7E"/>
                </a:solidFill>
                <a:latin typeface="Courier New"/>
                <a:cs typeface="Courier New"/>
              </a:rPr>
              <a:t>' .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$cli-&gt;getIdCliente() </a:t>
            </a:r>
            <a:r>
              <a:rPr sz="1800" dirty="0">
                <a:solidFill>
                  <a:srgbClr val="7E7E7E"/>
                </a:solidFill>
                <a:latin typeface="Courier New"/>
                <a:cs typeface="Courier New"/>
              </a:rPr>
              <a:t>.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'&lt;br </a:t>
            </a:r>
            <a:r>
              <a:rPr sz="1800" spc="-5" dirty="0">
                <a:solidFill>
                  <a:srgbClr val="7E7E7E"/>
                </a:solidFill>
                <a:latin typeface="Courier New"/>
                <a:cs typeface="Courier New"/>
              </a:rPr>
              <a:t>/&gt;' </a:t>
            </a:r>
            <a:r>
              <a:rPr sz="1800" dirty="0">
                <a:solidFill>
                  <a:srgbClr val="7E7E7E"/>
                </a:solidFill>
                <a:latin typeface="Courier New"/>
                <a:cs typeface="Courier New"/>
              </a:rPr>
              <a:t>; 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echo 'Nome: </a:t>
            </a:r>
            <a:r>
              <a:rPr sz="1800" dirty="0">
                <a:solidFill>
                  <a:srgbClr val="7E7E7E"/>
                </a:solidFill>
                <a:latin typeface="Courier New"/>
                <a:cs typeface="Courier New"/>
              </a:rPr>
              <a:t>' .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$cli-&gt;getNome() </a:t>
            </a:r>
            <a:r>
              <a:rPr sz="1800" dirty="0">
                <a:solidFill>
                  <a:srgbClr val="7E7E7E"/>
                </a:solidFill>
                <a:latin typeface="Courier New"/>
                <a:cs typeface="Courier New"/>
              </a:rPr>
              <a:t>.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'&lt;br /&gt;'</a:t>
            </a:r>
            <a:r>
              <a:rPr sz="1800" spc="-8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7E7E7E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</a:pP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echo </a:t>
            </a:r>
            <a:r>
              <a:rPr sz="1800" spc="-5" dirty="0">
                <a:solidFill>
                  <a:srgbClr val="7E7E7E"/>
                </a:solidFill>
                <a:latin typeface="Courier New"/>
                <a:cs typeface="Courier New"/>
              </a:rPr>
              <a:t>'rg: </a:t>
            </a:r>
            <a:r>
              <a:rPr sz="1800" dirty="0">
                <a:solidFill>
                  <a:srgbClr val="7E7E7E"/>
                </a:solidFill>
                <a:latin typeface="Courier New"/>
                <a:cs typeface="Courier New"/>
              </a:rPr>
              <a:t>' .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$cli-&gt;getRg() </a:t>
            </a:r>
            <a:r>
              <a:rPr sz="1800" dirty="0">
                <a:solidFill>
                  <a:srgbClr val="7E7E7E"/>
                </a:solidFill>
                <a:latin typeface="Courier New"/>
                <a:cs typeface="Courier New"/>
              </a:rPr>
              <a:t>.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'&lt;/p&gt;'</a:t>
            </a:r>
            <a:r>
              <a:rPr sz="1800" spc="-10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7E7E7E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7E7E7E"/>
                </a:solidFill>
                <a:latin typeface="Courier New"/>
                <a:cs typeface="Courier New"/>
              </a:rPr>
              <a:t>//2ª </a:t>
            </a:r>
            <a:r>
              <a:rPr sz="1800" b="1" spc="-10" dirty="0">
                <a:solidFill>
                  <a:srgbClr val="7E7E7E"/>
                </a:solidFill>
                <a:latin typeface="Courier New"/>
                <a:cs typeface="Courier New"/>
              </a:rPr>
              <a:t>maneira para exibição. Utilizando apenas </a:t>
            </a:r>
            <a:r>
              <a:rPr sz="1800" b="1" dirty="0">
                <a:solidFill>
                  <a:srgbClr val="7E7E7E"/>
                </a:solidFill>
                <a:latin typeface="Courier New"/>
                <a:cs typeface="Courier New"/>
              </a:rPr>
              <a:t>1</a:t>
            </a:r>
            <a:r>
              <a:rPr sz="1800" b="1" spc="-10" dirty="0">
                <a:solidFill>
                  <a:srgbClr val="7E7E7E"/>
                </a:solidFill>
                <a:latin typeface="Courier New"/>
                <a:cs typeface="Courier New"/>
              </a:rPr>
              <a:t> echo.</a:t>
            </a:r>
            <a:endParaRPr sz="1800">
              <a:latin typeface="Courier New"/>
              <a:cs typeface="Courier New"/>
            </a:endParaRPr>
          </a:p>
          <a:p>
            <a:pPr marL="413384" marR="957580">
              <a:lnSpc>
                <a:spcPct val="100000"/>
              </a:lnSpc>
            </a:pP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echo '&lt;p&gt;Código </a:t>
            </a:r>
            <a:r>
              <a:rPr sz="1800" spc="-5" dirty="0">
                <a:solidFill>
                  <a:srgbClr val="7E7E7E"/>
                </a:solidFill>
                <a:latin typeface="Courier New"/>
                <a:cs typeface="Courier New"/>
              </a:rPr>
              <a:t>do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cliente: </a:t>
            </a:r>
            <a:r>
              <a:rPr sz="1800" dirty="0">
                <a:solidFill>
                  <a:srgbClr val="7E7E7E"/>
                </a:solidFill>
                <a:latin typeface="Courier New"/>
                <a:cs typeface="Courier New"/>
              </a:rPr>
              <a:t>' .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$cli-&gt;getIdCliente() </a:t>
            </a:r>
            <a:r>
              <a:rPr sz="1800" dirty="0">
                <a:solidFill>
                  <a:srgbClr val="7E7E7E"/>
                </a:solidFill>
                <a:latin typeface="Courier New"/>
                <a:cs typeface="Courier New"/>
              </a:rPr>
              <a:t>.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'&lt;br </a:t>
            </a:r>
            <a:r>
              <a:rPr sz="1800" spc="-5" dirty="0">
                <a:solidFill>
                  <a:srgbClr val="7E7E7E"/>
                </a:solidFill>
                <a:latin typeface="Courier New"/>
                <a:cs typeface="Courier New"/>
              </a:rPr>
              <a:t>/&gt;' </a:t>
            </a:r>
            <a:r>
              <a:rPr sz="1800" dirty="0">
                <a:solidFill>
                  <a:srgbClr val="7E7E7E"/>
                </a:solidFill>
                <a:latin typeface="Courier New"/>
                <a:cs typeface="Courier New"/>
              </a:rPr>
              <a:t>. 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'Nome: </a:t>
            </a:r>
            <a:r>
              <a:rPr sz="1800" dirty="0">
                <a:solidFill>
                  <a:srgbClr val="7E7E7E"/>
                </a:solidFill>
                <a:latin typeface="Courier New"/>
                <a:cs typeface="Courier New"/>
              </a:rPr>
              <a:t>' .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$cli-&gt;getNome() </a:t>
            </a:r>
            <a:r>
              <a:rPr sz="1800" dirty="0">
                <a:solidFill>
                  <a:srgbClr val="7E7E7E"/>
                </a:solidFill>
                <a:latin typeface="Courier New"/>
                <a:cs typeface="Courier New"/>
              </a:rPr>
              <a:t>.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'&lt;br /&gt;'</a:t>
            </a:r>
            <a:r>
              <a:rPr sz="1800" spc="-7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7E7E7E"/>
                </a:solidFill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</a:pP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'rg: </a:t>
            </a:r>
            <a:r>
              <a:rPr sz="1800" dirty="0">
                <a:solidFill>
                  <a:srgbClr val="7E7E7E"/>
                </a:solidFill>
                <a:latin typeface="Courier New"/>
                <a:cs typeface="Courier New"/>
              </a:rPr>
              <a:t>' .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$cli-&gt;getRg() </a:t>
            </a:r>
            <a:r>
              <a:rPr sz="1800" dirty="0">
                <a:solidFill>
                  <a:srgbClr val="7E7E7E"/>
                </a:solidFill>
                <a:latin typeface="Courier New"/>
                <a:cs typeface="Courier New"/>
              </a:rPr>
              <a:t>. </a:t>
            </a:r>
            <a:r>
              <a:rPr sz="1800" spc="-10" dirty="0">
                <a:solidFill>
                  <a:srgbClr val="7E7E7E"/>
                </a:solidFill>
                <a:latin typeface="Courier New"/>
                <a:cs typeface="Courier New"/>
              </a:rPr>
              <a:t>'&lt;/p&gt;'</a:t>
            </a:r>
            <a:r>
              <a:rPr sz="1800" spc="-6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7E7E7E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7E7E7E"/>
                </a:solidFill>
                <a:latin typeface="Courier New"/>
                <a:cs typeface="Courier New"/>
              </a:rPr>
              <a:t>?&gt;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969</Words>
  <Application>Microsoft Office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Calibri</vt:lpstr>
      <vt:lpstr>Courier New</vt:lpstr>
      <vt:lpstr>Times New Roman</vt:lpstr>
      <vt:lpstr>Trebuchet MS</vt:lpstr>
      <vt:lpstr>Office Theme</vt:lpstr>
      <vt:lpstr>Apresentação do PowerPoint</vt:lpstr>
      <vt:lpstr>Classes</vt:lpstr>
      <vt:lpstr>Apresentação do PowerPoint</vt:lpstr>
      <vt:lpstr>Em seguida, já podemos inserir os métodos da classe, por  exemplo, os getters e setters.</vt:lpstr>
      <vt:lpstr>Sintaxe para declarar Métodos (Funções) em php</vt:lpstr>
      <vt:lpstr>O uso do $this dentro da classe é obrigatório. O exemplo a seguir, ilustra o código de uma  classe Cliente, conforme o diagrama de Classes logo abaixo:</vt:lpstr>
      <vt:lpstr>Classe Cliente implementada em linguagem PHP  sem a utilização do método construtor</vt:lpstr>
      <vt:lpstr>Instanciando Classes</vt:lpstr>
      <vt:lpstr>Apresentação do PowerPoint</vt:lpstr>
      <vt:lpstr>Classe Cliente implementada em linguagem php com a  utilização do método construtor</vt:lpstr>
      <vt:lpstr>Apresentação do PowerPoint</vt:lpstr>
      <vt:lpstr>Apresentação do PowerPoint</vt:lpstr>
      <vt:lpstr>Apresentação do PowerPoint</vt:lpstr>
      <vt:lpstr>require( )</vt:lpstr>
      <vt:lpstr>include_once( ) e require_once( )</vt:lpstr>
      <vt:lpstr>Apresentação do PowerPoint</vt:lpstr>
      <vt:lpstr>Atividade de pesquisa e prática!!!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Rene Berwanger</cp:lastModifiedBy>
  <cp:revision>5</cp:revision>
  <dcterms:created xsi:type="dcterms:W3CDTF">2018-09-03T16:11:20Z</dcterms:created>
  <dcterms:modified xsi:type="dcterms:W3CDTF">2018-09-03T16:18:42Z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2018-09-03T00:00:00Z</vt:filetime>
  </property>
  <property fmtid="{D5CDD505-2E9C-101B-9397-08002B2CF9AE}" pid="3" name="Creator">
    <vt:lpwstr>PDFium</vt:lpwstr>
  </property>
  <property fmtid="{D5CDD505-2E9C-101B-9397-08002B2CF9AE}" pid="4" name="LastSaved">
    <vt:filetime>2018-09-03T00:00:00Z</vt:filetime>
  </property>
</Properties>
</file>