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311" r:id="rId2"/>
    <p:sldId id="257" r:id="rId3"/>
    <p:sldId id="258" r:id="rId4"/>
    <p:sldId id="259" r:id="rId5"/>
    <p:sldId id="260" r:id="rId6"/>
    <p:sldId id="261" r:id="rId7"/>
    <p:sldId id="274" r:id="rId8"/>
    <p:sldId id="275"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7" r:id="rId35"/>
    <p:sldId id="308" r:id="rId36"/>
    <p:sldId id="309" r:id="rId37"/>
    <p:sldId id="310" r:id="rId3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D8BD707-D9CF-40AE-B4C6-C98DA3205C09}" type="datetimeFigureOut">
              <a:rPr lang="en-US" smtClean="0"/>
              <a:t>27-Aug-18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6F15528-21DE-4FAA-801E-634DDDAF4B2B}" type="slidenum">
              <a:rPr lang="en-US" smtClean="0"/>
              <a:t>‹nº›</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5745573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27-Aug-18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‹nº›</a:t>
            </a:fld>
            <a:endParaRPr lang="en-US"/>
          </a:p>
        </p:txBody>
      </p:sp>
    </p:spTree>
    <p:extLst>
      <p:ext uri="{BB962C8B-B14F-4D97-AF65-F5344CB8AC3E}">
        <p14:creationId xmlns:p14="http://schemas.microsoft.com/office/powerpoint/2010/main" val="1069322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27-Aug-18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‹nº›</a:t>
            </a:fld>
            <a:endParaRPr lang="en-US"/>
          </a:p>
        </p:txBody>
      </p:sp>
    </p:spTree>
    <p:extLst>
      <p:ext uri="{BB962C8B-B14F-4D97-AF65-F5344CB8AC3E}">
        <p14:creationId xmlns:p14="http://schemas.microsoft.com/office/powerpoint/2010/main" val="4222834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27-Aug-18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2152806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FF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27-Aug-18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456231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27-Aug-18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‹nº›</a:t>
            </a:fld>
            <a:endParaRPr lang="en-US"/>
          </a:p>
        </p:txBody>
      </p:sp>
    </p:spTree>
    <p:extLst>
      <p:ext uri="{BB962C8B-B14F-4D97-AF65-F5344CB8AC3E}">
        <p14:creationId xmlns:p14="http://schemas.microsoft.com/office/powerpoint/2010/main" val="599638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D8BD707-D9CF-40AE-B4C6-C98DA3205C09}" type="datetimeFigureOut">
              <a:rPr lang="en-US" smtClean="0"/>
              <a:t>27-Aug-18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6F15528-21DE-4FAA-801E-634DDDAF4B2B}" type="slidenum">
              <a:rPr lang="en-US" smtClean="0"/>
              <a:t>‹nº›</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468365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BR" smtClean="0"/>
              <a:t>Clique para editar o título mestre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27-Aug-18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‹nº›</a:t>
            </a:fld>
            <a:endParaRPr lang="en-US"/>
          </a:p>
        </p:txBody>
      </p:sp>
    </p:spTree>
    <p:extLst>
      <p:ext uri="{BB962C8B-B14F-4D97-AF65-F5344CB8AC3E}">
        <p14:creationId xmlns:p14="http://schemas.microsoft.com/office/powerpoint/2010/main" val="451162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27-Aug-18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‹nº›</a:t>
            </a:fld>
            <a:endParaRPr lang="en-US"/>
          </a:p>
        </p:txBody>
      </p:sp>
    </p:spTree>
    <p:extLst>
      <p:ext uri="{BB962C8B-B14F-4D97-AF65-F5344CB8AC3E}">
        <p14:creationId xmlns:p14="http://schemas.microsoft.com/office/powerpoint/2010/main" val="68636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27-Aug-18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‹nº›</a:t>
            </a:fld>
            <a:endParaRPr lang="en-US"/>
          </a:p>
        </p:txBody>
      </p:sp>
    </p:spTree>
    <p:extLst>
      <p:ext uri="{BB962C8B-B14F-4D97-AF65-F5344CB8AC3E}">
        <p14:creationId xmlns:p14="http://schemas.microsoft.com/office/powerpoint/2010/main" val="779756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27-Aug-18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‹nº›</a:t>
            </a:fld>
            <a:endParaRPr lang="en-US"/>
          </a:p>
        </p:txBody>
      </p:sp>
    </p:spTree>
    <p:extLst>
      <p:ext uri="{BB962C8B-B14F-4D97-AF65-F5344CB8AC3E}">
        <p14:creationId xmlns:p14="http://schemas.microsoft.com/office/powerpoint/2010/main" val="3627735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8BD707-D9CF-40AE-B4C6-C98DA3205C09}" type="datetimeFigureOut">
              <a:rPr lang="en-US" smtClean="0"/>
              <a:t>27-Aug-18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6F15528-21DE-4FAA-801E-634DDDAF4B2B}" type="slidenum">
              <a:rPr lang="en-US" smtClean="0"/>
              <a:t>‹nº›</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8215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8BD707-D9CF-40AE-B4C6-C98DA3205C09}" type="datetimeFigureOut">
              <a:rPr lang="en-US" smtClean="0"/>
              <a:t>27-Aug-18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6F15528-21DE-4FAA-801E-634DDDAF4B2B}" type="slidenum">
              <a:rPr lang="en-US" smtClean="0"/>
              <a:t>‹nº›</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402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D8BD707-D9CF-40AE-B4C6-C98DA3205C09}" type="datetimeFigureOut">
              <a:rPr lang="en-US" smtClean="0"/>
              <a:t>27-Aug-18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6F15528-21DE-4FAA-801E-634DDDAF4B2B}" type="slidenum">
              <a:rPr lang="en-US" smtClean="0"/>
              <a:t>‹nº›</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2776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www.php.n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$_</a:t>
            </a:r>
            <a:r>
              <a:rPr lang="pt-BR" dirty="0" err="1"/>
              <a:t>Get</a:t>
            </a:r>
            <a:r>
              <a:rPr lang="pt-BR" dirty="0"/>
              <a:t>, $_POST, $_REQUEST</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04325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09600"/>
            <a:ext cx="8077200" cy="566822"/>
          </a:xfrm>
          <a:prstGeom prst="rect">
            <a:avLst/>
          </a:prstGeom>
        </p:spPr>
        <p:txBody>
          <a:bodyPr vert="horz" wrap="square" lIns="0" tIns="12700" rIns="0" bIns="0" rtlCol="0">
            <a:spAutoFit/>
          </a:bodyPr>
          <a:lstStyle/>
          <a:p>
            <a:pPr marL="12700">
              <a:lnSpc>
                <a:spcPct val="100000"/>
              </a:lnSpc>
              <a:spcBef>
                <a:spcPts val="100"/>
              </a:spcBef>
            </a:pPr>
            <a:r>
              <a:rPr sz="3600" b="0" dirty="0">
                <a:solidFill>
                  <a:schemeClr val="tx1"/>
                </a:solidFill>
                <a:latin typeface="Arial Black"/>
                <a:cs typeface="Arial Black"/>
              </a:rPr>
              <a:t>Exemplo 3: o PHP é </a:t>
            </a:r>
            <a:r>
              <a:rPr sz="3600" b="0" i="1" dirty="0">
                <a:solidFill>
                  <a:schemeClr val="tx1"/>
                </a:solidFill>
              </a:rPr>
              <a:t>case sensitive</a:t>
            </a:r>
            <a:endParaRPr sz="3600" dirty="0">
              <a:solidFill>
                <a:schemeClr val="tx1"/>
              </a:solidFill>
            </a:endParaRPr>
          </a:p>
        </p:txBody>
      </p:sp>
      <p:sp>
        <p:nvSpPr>
          <p:cNvPr id="3" name="object 3"/>
          <p:cNvSpPr/>
          <p:nvPr/>
        </p:nvSpPr>
        <p:spPr>
          <a:xfrm>
            <a:off x="1810511" y="1463039"/>
            <a:ext cx="8337804" cy="490182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7351" y="1600200"/>
            <a:ext cx="6278880" cy="1802481"/>
          </a:xfrm>
          <a:prstGeom prst="rect">
            <a:avLst/>
          </a:prstGeom>
        </p:spPr>
        <p:txBody>
          <a:bodyPr vert="horz" wrap="square" lIns="0" tIns="12700" rIns="0" bIns="0" rtlCol="0">
            <a:spAutoFit/>
          </a:bodyPr>
          <a:lstStyle/>
          <a:p>
            <a:pPr marL="12700" marR="5080" algn="just">
              <a:lnSpc>
                <a:spcPct val="150000"/>
              </a:lnSpc>
              <a:spcBef>
                <a:spcPts val="100"/>
              </a:spcBef>
            </a:pPr>
            <a:r>
              <a:rPr sz="2000" dirty="0">
                <a:latin typeface="Arial" panose="020B0604020202020204" pitchFamily="34" charset="0"/>
                <a:cs typeface="Arial" panose="020B0604020202020204" pitchFamily="34" charset="0"/>
              </a:rPr>
              <a:t>Quando a variável é declarada dentro de uma  função, ela só estará disponível para o código  desta função. Para evitar este tipo de problema,  deve-se definir a variável como global.</a:t>
            </a:r>
          </a:p>
        </p:txBody>
      </p:sp>
      <p:sp>
        <p:nvSpPr>
          <p:cNvPr id="3" name="object 3"/>
          <p:cNvSpPr/>
          <p:nvPr/>
        </p:nvSpPr>
        <p:spPr>
          <a:xfrm>
            <a:off x="7234428" y="0"/>
            <a:ext cx="4957572" cy="685799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066800" y="685800"/>
            <a:ext cx="4650842" cy="566822"/>
          </a:xfrm>
          <a:prstGeom prst="rect">
            <a:avLst/>
          </a:prstGeom>
        </p:spPr>
        <p:txBody>
          <a:bodyPr vert="horz" wrap="square" lIns="0" tIns="12700" rIns="0" bIns="0" rtlCol="0">
            <a:spAutoFit/>
          </a:bodyPr>
          <a:lstStyle/>
          <a:p>
            <a:pPr marL="12700">
              <a:lnSpc>
                <a:spcPct val="100000"/>
              </a:lnSpc>
              <a:spcBef>
                <a:spcPts val="100"/>
              </a:spcBef>
            </a:pPr>
            <a:r>
              <a:rPr sz="3600" b="0" dirty="0" err="1" smtClean="0">
                <a:solidFill>
                  <a:schemeClr val="tx1"/>
                </a:solidFill>
                <a:latin typeface="Arial Black"/>
                <a:cs typeface="Arial Black"/>
              </a:rPr>
              <a:t>Exemplo</a:t>
            </a:r>
            <a:r>
              <a:rPr sz="3600" b="0" dirty="0" smtClean="0">
                <a:solidFill>
                  <a:schemeClr val="tx1"/>
                </a:solidFill>
                <a:latin typeface="Arial Black"/>
                <a:cs typeface="Arial Black"/>
              </a:rPr>
              <a:t>: </a:t>
            </a:r>
            <a:r>
              <a:rPr sz="3600" b="0" i="1" dirty="0">
                <a:solidFill>
                  <a:schemeClr val="tx1"/>
                </a:solidFill>
                <a:latin typeface="Arial"/>
                <a:cs typeface="Arial"/>
              </a:rPr>
              <a:t>functions</a:t>
            </a:r>
            <a:endParaRPr sz="3600" dirty="0">
              <a:solidFill>
                <a:schemeClr val="tx1"/>
              </a:solidFill>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00"/>
            <a:ext cx="3812642" cy="566822"/>
          </a:xfrm>
          <a:prstGeom prst="rect">
            <a:avLst/>
          </a:prstGeom>
        </p:spPr>
        <p:txBody>
          <a:bodyPr vert="horz" wrap="square" lIns="0" tIns="12700" rIns="0" bIns="0" rtlCol="0">
            <a:spAutoFit/>
          </a:bodyPr>
          <a:lstStyle/>
          <a:p>
            <a:pPr marL="12700">
              <a:lnSpc>
                <a:spcPct val="100000"/>
              </a:lnSpc>
              <a:spcBef>
                <a:spcPts val="100"/>
              </a:spcBef>
            </a:pPr>
            <a:r>
              <a:rPr sz="3600" b="0" dirty="0">
                <a:solidFill>
                  <a:schemeClr val="tx1"/>
                </a:solidFill>
                <a:latin typeface="Arial" panose="020B0604020202020204" pitchFamily="34" charset="0"/>
                <a:cs typeface="Arial" panose="020B0604020202020204" pitchFamily="34" charset="0"/>
              </a:rPr>
              <a:t>Tipos de dados</a:t>
            </a:r>
            <a:endParaRPr sz="3600" dirty="0">
              <a:solidFill>
                <a:schemeClr val="tx1"/>
              </a:solidFill>
              <a:latin typeface="Arial" panose="020B0604020202020204" pitchFamily="34" charset="0"/>
              <a:cs typeface="Arial" panose="020B0604020202020204" pitchFamily="34" charset="0"/>
            </a:endParaRPr>
          </a:p>
        </p:txBody>
      </p:sp>
      <p:sp>
        <p:nvSpPr>
          <p:cNvPr id="3" name="object 3"/>
          <p:cNvSpPr txBox="1"/>
          <p:nvPr/>
        </p:nvSpPr>
        <p:spPr>
          <a:xfrm>
            <a:off x="916939" y="1699234"/>
            <a:ext cx="10359390" cy="4446905"/>
          </a:xfrm>
          <a:prstGeom prst="rect">
            <a:avLst/>
          </a:prstGeom>
        </p:spPr>
        <p:txBody>
          <a:bodyPr vert="horz" wrap="square" lIns="0" tIns="165100" rIns="0" bIns="0" rtlCol="0">
            <a:spAutoFit/>
          </a:bodyPr>
          <a:lstStyle/>
          <a:p>
            <a:pPr marL="12700">
              <a:lnSpc>
                <a:spcPct val="100000"/>
              </a:lnSpc>
              <a:spcBef>
                <a:spcPts val="1300"/>
              </a:spcBef>
            </a:pPr>
            <a:r>
              <a:rPr sz="2000" dirty="0">
                <a:latin typeface="Arial" panose="020B0604020202020204" pitchFamily="34" charset="0"/>
                <a:cs typeface="Arial" panose="020B0604020202020204" pitchFamily="34" charset="0"/>
              </a:rPr>
              <a:t>O PHP suporta vários tipos de dados:</a:t>
            </a:r>
          </a:p>
          <a:p>
            <a:pPr marL="12700">
              <a:lnSpc>
                <a:spcPct val="100000"/>
              </a:lnSpc>
              <a:spcBef>
                <a:spcPts val="1205"/>
              </a:spcBef>
            </a:pPr>
            <a:r>
              <a:rPr sz="2000" dirty="0">
                <a:latin typeface="Arial" panose="020B0604020202020204" pitchFamily="34" charset="0"/>
                <a:cs typeface="Arial" panose="020B0604020202020204" pitchFamily="34" charset="0"/>
              </a:rPr>
              <a:t>Inteiro – Números inteiros (isto é, números sem ponto decimal)</a:t>
            </a:r>
          </a:p>
          <a:p>
            <a:pPr marL="12700" marR="5080">
              <a:lnSpc>
                <a:spcPct val="100000"/>
              </a:lnSpc>
              <a:spcBef>
                <a:spcPts val="1200"/>
              </a:spcBef>
              <a:tabLst>
                <a:tab pos="1183005" algn="l"/>
                <a:tab pos="1605280" algn="l"/>
                <a:tab pos="2378075" algn="l"/>
                <a:tab pos="3451225" algn="l"/>
                <a:tab pos="3717925" algn="l"/>
                <a:tab pos="4886960" algn="l"/>
                <a:tab pos="5543550" algn="l"/>
                <a:tab pos="6162675" algn="l"/>
                <a:tab pos="6490335" algn="l"/>
                <a:tab pos="7614920" algn="l"/>
                <a:tab pos="8181975" algn="l"/>
                <a:tab pos="9168130" algn="l"/>
                <a:tab pos="9671050" algn="l"/>
              </a:tabLst>
            </a:pPr>
            <a:r>
              <a:rPr sz="2000" dirty="0">
                <a:latin typeface="Arial" panose="020B0604020202020204" pitchFamily="34" charset="0"/>
                <a:cs typeface="Arial" panose="020B0604020202020204" pitchFamily="34" charset="0"/>
              </a:rPr>
              <a:t>Números	de	dupla	precisão	–	Números	reais	(isto	é,	números	que	contêm	um	ponto  decimal)</a:t>
            </a:r>
          </a:p>
          <a:p>
            <a:pPr marL="12700">
              <a:lnSpc>
                <a:spcPct val="100000"/>
              </a:lnSpc>
              <a:spcBef>
                <a:spcPts val="1200"/>
              </a:spcBef>
            </a:pPr>
            <a:r>
              <a:rPr sz="2000" i="1" dirty="0">
                <a:latin typeface="Arial" panose="020B0604020202020204" pitchFamily="34" charset="0"/>
                <a:cs typeface="Arial" panose="020B0604020202020204" pitchFamily="34" charset="0"/>
              </a:rPr>
              <a:t>String </a:t>
            </a:r>
            <a:r>
              <a:rPr sz="2000" dirty="0">
                <a:latin typeface="Arial" panose="020B0604020202020204" pitchFamily="34" charset="0"/>
                <a:cs typeface="Arial" panose="020B0604020202020204" pitchFamily="34" charset="0"/>
              </a:rPr>
              <a:t>– Texto entre aspas simples (´ ´) ou duplas (“ “)</a:t>
            </a:r>
          </a:p>
          <a:p>
            <a:pPr marL="12700">
              <a:lnSpc>
                <a:spcPct val="100000"/>
              </a:lnSpc>
              <a:spcBef>
                <a:spcPts val="1200"/>
              </a:spcBef>
            </a:pPr>
            <a:r>
              <a:rPr sz="2000" dirty="0">
                <a:latin typeface="Arial" panose="020B0604020202020204" pitchFamily="34" charset="0"/>
                <a:cs typeface="Arial" panose="020B0604020202020204" pitchFamily="34" charset="0"/>
              </a:rPr>
              <a:t>Booleanos – armazenam valores verdadeiros ou falsos, usados em testes de condições</a:t>
            </a:r>
          </a:p>
          <a:p>
            <a:pPr marL="12700">
              <a:lnSpc>
                <a:spcPct val="100000"/>
              </a:lnSpc>
              <a:spcBef>
                <a:spcPts val="1200"/>
              </a:spcBef>
            </a:pPr>
            <a:r>
              <a:rPr sz="2000" i="1" dirty="0">
                <a:latin typeface="Arial" panose="020B0604020202020204" pitchFamily="34" charset="0"/>
                <a:cs typeface="Arial" panose="020B0604020202020204" pitchFamily="34" charset="0"/>
              </a:rPr>
              <a:t>Array </a:t>
            </a:r>
            <a:r>
              <a:rPr sz="2000" dirty="0">
                <a:latin typeface="Arial" panose="020B0604020202020204" pitchFamily="34" charset="0"/>
                <a:cs typeface="Arial" panose="020B0604020202020204" pitchFamily="34" charset="0"/>
              </a:rPr>
              <a:t>– Grupo de elementos do mesmo tipo</a:t>
            </a:r>
          </a:p>
          <a:p>
            <a:pPr marL="12700">
              <a:lnSpc>
                <a:spcPct val="100000"/>
              </a:lnSpc>
              <a:spcBef>
                <a:spcPts val="1200"/>
              </a:spcBef>
            </a:pPr>
            <a:r>
              <a:rPr sz="2000" dirty="0">
                <a:latin typeface="Arial" panose="020B0604020202020204" pitchFamily="34" charset="0"/>
                <a:cs typeface="Arial" panose="020B0604020202020204" pitchFamily="34" charset="0"/>
              </a:rPr>
              <a:t>Objeto – Grupo de atributos e métodos</a:t>
            </a:r>
          </a:p>
          <a:p>
            <a:pPr marL="12700" marR="5782945">
              <a:lnSpc>
                <a:spcPct val="150000"/>
              </a:lnSpc>
              <a:spcBef>
                <a:spcPts val="5"/>
              </a:spcBef>
            </a:pPr>
            <a:r>
              <a:rPr sz="2000" dirty="0">
                <a:latin typeface="Arial" panose="020B0604020202020204" pitchFamily="34" charset="0"/>
                <a:cs typeface="Arial" panose="020B0604020202020204" pitchFamily="34" charset="0"/>
              </a:rPr>
              <a:t>Recurso – Uma origem de dados externa  Nulo – Nenhum valor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609600"/>
            <a:ext cx="4879442" cy="566822"/>
          </a:xfrm>
          <a:prstGeom prst="rect">
            <a:avLst/>
          </a:prstGeom>
        </p:spPr>
        <p:txBody>
          <a:bodyPr vert="horz" wrap="square" lIns="0" tIns="12700" rIns="0" bIns="0" rtlCol="0">
            <a:spAutoFit/>
          </a:bodyPr>
          <a:lstStyle/>
          <a:p>
            <a:pPr marL="12700">
              <a:lnSpc>
                <a:spcPct val="100000"/>
              </a:lnSpc>
              <a:spcBef>
                <a:spcPts val="100"/>
              </a:spcBef>
            </a:pPr>
            <a:r>
              <a:rPr sz="3600" b="0" dirty="0" err="1">
                <a:solidFill>
                  <a:schemeClr val="tx1"/>
                </a:solidFill>
                <a:latin typeface="Arial Black"/>
                <a:cs typeface="Arial Black"/>
              </a:rPr>
              <a:t>Exemplo</a:t>
            </a:r>
            <a:r>
              <a:rPr sz="3600" b="0" dirty="0">
                <a:solidFill>
                  <a:schemeClr val="tx1"/>
                </a:solidFill>
                <a:latin typeface="Arial Black"/>
                <a:cs typeface="Arial Black"/>
              </a:rPr>
              <a:t> </a:t>
            </a:r>
            <a:r>
              <a:rPr sz="3600" b="0" dirty="0" smtClean="0">
                <a:solidFill>
                  <a:schemeClr val="tx1"/>
                </a:solidFill>
                <a:latin typeface="Arial Black"/>
                <a:cs typeface="Arial Black"/>
              </a:rPr>
              <a:t>: </a:t>
            </a:r>
            <a:r>
              <a:rPr sz="3600" b="0" dirty="0">
                <a:solidFill>
                  <a:schemeClr val="tx1"/>
                </a:solidFill>
                <a:latin typeface="Arial Black"/>
                <a:cs typeface="Arial Black"/>
              </a:rPr>
              <a:t>boolean</a:t>
            </a:r>
            <a:endParaRPr sz="3600" dirty="0">
              <a:solidFill>
                <a:schemeClr val="tx1"/>
              </a:solidFill>
              <a:latin typeface="Arial Black"/>
              <a:cs typeface="Arial Black"/>
            </a:endParaRPr>
          </a:p>
        </p:txBody>
      </p:sp>
      <p:sp>
        <p:nvSpPr>
          <p:cNvPr id="3" name="object 3"/>
          <p:cNvSpPr/>
          <p:nvPr/>
        </p:nvSpPr>
        <p:spPr>
          <a:xfrm>
            <a:off x="6335267" y="0"/>
            <a:ext cx="5856732" cy="678789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3317" y="1676400"/>
            <a:ext cx="4108450" cy="1349344"/>
          </a:xfrm>
          <a:prstGeom prst="rect">
            <a:avLst/>
          </a:prstGeom>
        </p:spPr>
        <p:txBody>
          <a:bodyPr vert="horz" wrap="square" lIns="0" tIns="12065" rIns="0" bIns="0" rtlCol="0">
            <a:spAutoFit/>
          </a:bodyPr>
          <a:lstStyle/>
          <a:p>
            <a:pPr marL="12700" marR="5080">
              <a:lnSpc>
                <a:spcPct val="150100"/>
              </a:lnSpc>
              <a:spcBef>
                <a:spcPts val="95"/>
              </a:spcBef>
            </a:pPr>
            <a:r>
              <a:rPr sz="2000" dirty="0">
                <a:latin typeface="Arial" panose="020B0604020202020204" pitchFamily="34" charset="0"/>
                <a:cs typeface="Arial" panose="020B0604020202020204" pitchFamily="34" charset="0"/>
              </a:rPr>
              <a:t>As strings são armazenadas dentro  de aspas duplas ( “ ) ou simples </a:t>
            </a:r>
            <a:endParaRPr lang="pt-BR" sz="2000" dirty="0" smtClean="0">
              <a:latin typeface="Arial" panose="020B0604020202020204" pitchFamily="34" charset="0"/>
              <a:cs typeface="Arial" panose="020B0604020202020204" pitchFamily="34" charset="0"/>
            </a:endParaRPr>
          </a:p>
          <a:p>
            <a:pPr marL="12700" marR="5080">
              <a:lnSpc>
                <a:spcPct val="150100"/>
              </a:lnSpc>
              <a:spcBef>
                <a:spcPts val="95"/>
              </a:spcBef>
            </a:pPr>
            <a:r>
              <a:rPr sz="2000" dirty="0" smtClean="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 ).</a:t>
            </a:r>
          </a:p>
        </p:txBody>
      </p:sp>
      <p:sp>
        <p:nvSpPr>
          <p:cNvPr id="3" name="object 3"/>
          <p:cNvSpPr/>
          <p:nvPr/>
        </p:nvSpPr>
        <p:spPr>
          <a:xfrm>
            <a:off x="5001767" y="1744513"/>
            <a:ext cx="6882384" cy="51134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83158" y="589915"/>
            <a:ext cx="6632042" cy="566822"/>
          </a:xfrm>
          <a:prstGeom prst="rect">
            <a:avLst/>
          </a:prstGeom>
        </p:spPr>
        <p:txBody>
          <a:bodyPr vert="horz" wrap="square" lIns="0" tIns="12700" rIns="0" bIns="0" rtlCol="0">
            <a:spAutoFit/>
          </a:bodyPr>
          <a:lstStyle/>
          <a:p>
            <a:pPr marL="12700">
              <a:lnSpc>
                <a:spcPct val="100000"/>
              </a:lnSpc>
              <a:spcBef>
                <a:spcPts val="100"/>
              </a:spcBef>
            </a:pPr>
            <a:r>
              <a:rPr sz="3600" dirty="0" err="1" smtClean="0">
                <a:latin typeface="Arial Black"/>
                <a:cs typeface="Arial Black"/>
              </a:rPr>
              <a:t>Exemplo</a:t>
            </a:r>
            <a:r>
              <a:rPr sz="3600" dirty="0" smtClean="0">
                <a:latin typeface="Arial Black"/>
                <a:cs typeface="Arial Black"/>
              </a:rPr>
              <a:t>: </a:t>
            </a:r>
            <a:r>
              <a:rPr sz="3600" dirty="0">
                <a:latin typeface="Arial Black"/>
                <a:cs typeface="Arial Black"/>
              </a:rPr>
              <a:t>uso de </a:t>
            </a:r>
            <a:r>
              <a:rPr sz="3600" i="1" dirty="0">
                <a:latin typeface="Arial"/>
                <a:cs typeface="Arial"/>
              </a:rPr>
              <a:t>Strings</a:t>
            </a:r>
            <a:endParaRPr sz="36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171" y="1703417"/>
            <a:ext cx="4966970" cy="1802481"/>
          </a:xfrm>
          <a:prstGeom prst="rect">
            <a:avLst/>
          </a:prstGeom>
        </p:spPr>
        <p:txBody>
          <a:bodyPr vert="horz" wrap="square" lIns="0" tIns="12700" rIns="0" bIns="0" rtlCol="0">
            <a:spAutoFit/>
          </a:bodyPr>
          <a:lstStyle/>
          <a:p>
            <a:pPr marL="12700" marR="5080" algn="just">
              <a:lnSpc>
                <a:spcPct val="150000"/>
              </a:lnSpc>
              <a:spcBef>
                <a:spcPts val="100"/>
              </a:spcBef>
            </a:pPr>
            <a:r>
              <a:rPr sz="2000" dirty="0">
                <a:latin typeface="Arial" panose="020B0604020202020204" pitchFamily="34" charset="0"/>
                <a:cs typeface="Arial" panose="020B0604020202020204" pitchFamily="34" charset="0"/>
              </a:rPr>
              <a:t>As variáveis do tipo matriz ou array  permitem o armazenamento de diversos  elementos referenciados por uma mesma  referência.</a:t>
            </a:r>
          </a:p>
        </p:txBody>
      </p:sp>
      <p:sp>
        <p:nvSpPr>
          <p:cNvPr id="3" name="object 3"/>
          <p:cNvSpPr/>
          <p:nvPr/>
        </p:nvSpPr>
        <p:spPr>
          <a:xfrm>
            <a:off x="6408841" y="1703417"/>
            <a:ext cx="5762687" cy="470242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990600" y="609600"/>
            <a:ext cx="6705600" cy="566822"/>
          </a:xfrm>
          <a:prstGeom prst="rect">
            <a:avLst/>
          </a:prstGeom>
        </p:spPr>
        <p:txBody>
          <a:bodyPr vert="horz" wrap="square" lIns="0" tIns="12700" rIns="0" bIns="0" rtlCol="0">
            <a:spAutoFit/>
          </a:bodyPr>
          <a:lstStyle/>
          <a:p>
            <a:pPr marL="12700">
              <a:lnSpc>
                <a:spcPct val="100000"/>
              </a:lnSpc>
              <a:spcBef>
                <a:spcPts val="100"/>
              </a:spcBef>
            </a:pPr>
            <a:r>
              <a:rPr sz="3600" b="0" dirty="0" err="1">
                <a:solidFill>
                  <a:schemeClr val="tx1"/>
                </a:solidFill>
                <a:latin typeface="Arial Black"/>
                <a:cs typeface="Arial Black"/>
              </a:rPr>
              <a:t>Exemplo</a:t>
            </a:r>
            <a:r>
              <a:rPr sz="3600" b="0" dirty="0">
                <a:solidFill>
                  <a:schemeClr val="tx1"/>
                </a:solidFill>
                <a:latin typeface="Arial Black"/>
                <a:cs typeface="Arial Black"/>
              </a:rPr>
              <a:t> </a:t>
            </a:r>
            <a:r>
              <a:rPr sz="3600" b="0" dirty="0" smtClean="0">
                <a:solidFill>
                  <a:schemeClr val="tx1"/>
                </a:solidFill>
                <a:latin typeface="Arial Black"/>
                <a:cs typeface="Arial Black"/>
              </a:rPr>
              <a:t>: </a:t>
            </a:r>
            <a:r>
              <a:rPr sz="3600" b="0" dirty="0">
                <a:solidFill>
                  <a:schemeClr val="tx1"/>
                </a:solidFill>
                <a:latin typeface="Arial Black"/>
                <a:cs typeface="Arial Black"/>
              </a:rPr>
              <a:t>Arrays no PHP</a:t>
            </a:r>
            <a:endParaRPr sz="3600" dirty="0">
              <a:solidFill>
                <a:schemeClr val="tx1"/>
              </a:solidFill>
              <a:latin typeface="Arial Black"/>
              <a:cs typeface="Arial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333" y="627311"/>
            <a:ext cx="5260442" cy="566822"/>
          </a:xfrm>
          <a:prstGeom prst="rect">
            <a:avLst/>
          </a:prstGeom>
        </p:spPr>
        <p:txBody>
          <a:bodyPr vert="horz" wrap="square" lIns="0" tIns="12700" rIns="0" bIns="0" rtlCol="0">
            <a:spAutoFit/>
          </a:bodyPr>
          <a:lstStyle/>
          <a:p>
            <a:pPr marL="12700">
              <a:lnSpc>
                <a:spcPct val="100000"/>
              </a:lnSpc>
              <a:spcBef>
                <a:spcPts val="100"/>
              </a:spcBef>
            </a:pPr>
            <a:r>
              <a:rPr sz="3600" dirty="0" err="1">
                <a:latin typeface="Arial" panose="020B0604020202020204" pitchFamily="34" charset="0"/>
                <a:cs typeface="Arial" panose="020B0604020202020204" pitchFamily="34" charset="0"/>
              </a:rPr>
              <a:t>Exemplo</a:t>
            </a:r>
            <a:r>
              <a:rPr sz="3600" dirty="0">
                <a:latin typeface="Arial" panose="020B0604020202020204" pitchFamily="34" charset="0"/>
                <a:cs typeface="Arial" panose="020B0604020202020204" pitchFamily="34" charset="0"/>
              </a:rPr>
              <a:t> </a:t>
            </a:r>
            <a:r>
              <a:rPr sz="3600" dirty="0" smtClean="0">
                <a:latin typeface="Arial" panose="020B0604020202020204" pitchFamily="34" charset="0"/>
                <a:cs typeface="Arial" panose="020B0604020202020204" pitchFamily="34" charset="0"/>
              </a:rPr>
              <a:t>: </a:t>
            </a:r>
            <a:r>
              <a:rPr sz="3600" dirty="0">
                <a:latin typeface="Arial" panose="020B0604020202020204" pitchFamily="34" charset="0"/>
                <a:cs typeface="Arial" panose="020B0604020202020204" pitchFamily="34" charset="0"/>
              </a:rPr>
              <a:t>Constantes</a:t>
            </a:r>
          </a:p>
        </p:txBody>
      </p:sp>
      <p:sp>
        <p:nvSpPr>
          <p:cNvPr id="3" name="object 3"/>
          <p:cNvSpPr txBox="1"/>
          <p:nvPr/>
        </p:nvSpPr>
        <p:spPr>
          <a:xfrm>
            <a:off x="916939" y="1795246"/>
            <a:ext cx="10434955" cy="1340816"/>
          </a:xfrm>
          <a:prstGeom prst="rect">
            <a:avLst/>
          </a:prstGeom>
        </p:spPr>
        <p:txBody>
          <a:bodyPr vert="horz" wrap="square" lIns="0" tIns="12700" rIns="0" bIns="0" rtlCol="0">
            <a:spAutoFit/>
          </a:bodyPr>
          <a:lstStyle/>
          <a:p>
            <a:pPr marL="12700" marR="5080" algn="just">
              <a:lnSpc>
                <a:spcPct val="150100"/>
              </a:lnSpc>
              <a:spcBef>
                <a:spcPts val="100"/>
              </a:spcBef>
            </a:pPr>
            <a:r>
              <a:rPr sz="2000" dirty="0">
                <a:latin typeface="Arial" panose="020B0604020202020204" pitchFamily="34" charset="0"/>
                <a:cs typeface="Arial" panose="020B0604020202020204" pitchFamily="34" charset="0"/>
              </a:rPr>
              <a:t>Constantes são identificadores para valores simples. O seu conteúdo não muda durante a  execução do código. Elas são criadas com a função define e, por convenção, são escritas  com letras maiúsculas e não usam o cifrão no início.</a:t>
            </a:r>
          </a:p>
        </p:txBody>
      </p:sp>
      <p:sp>
        <p:nvSpPr>
          <p:cNvPr id="4" name="object 4"/>
          <p:cNvSpPr/>
          <p:nvPr/>
        </p:nvSpPr>
        <p:spPr>
          <a:xfrm>
            <a:off x="1771180" y="4020586"/>
            <a:ext cx="9482336" cy="187358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6927" y="533400"/>
            <a:ext cx="10061042" cy="566822"/>
          </a:xfrm>
          <a:prstGeom prst="rect">
            <a:avLst/>
          </a:prstGeom>
        </p:spPr>
        <p:txBody>
          <a:bodyPr vert="horz" wrap="square" lIns="0" tIns="12700" rIns="0" bIns="0" rtlCol="0">
            <a:spAutoFit/>
          </a:bodyPr>
          <a:lstStyle/>
          <a:p>
            <a:pPr marL="12700">
              <a:lnSpc>
                <a:spcPct val="100000"/>
              </a:lnSpc>
              <a:spcBef>
                <a:spcPts val="100"/>
              </a:spcBef>
            </a:pPr>
            <a:r>
              <a:rPr sz="3600" b="0" dirty="0" err="1" smtClean="0">
                <a:solidFill>
                  <a:schemeClr val="tx1"/>
                </a:solidFill>
                <a:latin typeface="Arial Black"/>
                <a:cs typeface="Arial Black"/>
              </a:rPr>
              <a:t>Exemplo</a:t>
            </a:r>
            <a:r>
              <a:rPr sz="3600" b="0" dirty="0" smtClean="0">
                <a:solidFill>
                  <a:schemeClr val="tx1"/>
                </a:solidFill>
                <a:latin typeface="Arial Black"/>
                <a:cs typeface="Arial Black"/>
              </a:rPr>
              <a:t>: </a:t>
            </a:r>
            <a:r>
              <a:rPr sz="3600" b="0" dirty="0">
                <a:solidFill>
                  <a:schemeClr val="tx1"/>
                </a:solidFill>
                <a:latin typeface="Arial Black"/>
                <a:cs typeface="Arial Black"/>
              </a:rPr>
              <a:t>Constantes matemáticas</a:t>
            </a:r>
            <a:endParaRPr sz="3600" dirty="0">
              <a:solidFill>
                <a:schemeClr val="tx1"/>
              </a:solidFill>
              <a:latin typeface="Arial Black"/>
              <a:cs typeface="Arial Black"/>
            </a:endParaRPr>
          </a:p>
        </p:txBody>
      </p:sp>
      <p:sp>
        <p:nvSpPr>
          <p:cNvPr id="8" name="object 8"/>
          <p:cNvSpPr/>
          <p:nvPr/>
        </p:nvSpPr>
        <p:spPr>
          <a:xfrm>
            <a:off x="2895600" y="1752600"/>
            <a:ext cx="5449125" cy="379388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09600"/>
            <a:ext cx="6400800" cy="566822"/>
          </a:xfrm>
          <a:prstGeom prst="rect">
            <a:avLst/>
          </a:prstGeom>
        </p:spPr>
        <p:txBody>
          <a:bodyPr vert="horz" wrap="square" lIns="0" tIns="12700" rIns="0" bIns="0" rtlCol="0">
            <a:spAutoFit/>
          </a:bodyPr>
          <a:lstStyle/>
          <a:p>
            <a:pPr marL="12700">
              <a:lnSpc>
                <a:spcPct val="100000"/>
              </a:lnSpc>
              <a:spcBef>
                <a:spcPts val="100"/>
              </a:spcBef>
            </a:pPr>
            <a:r>
              <a:rPr sz="3600" b="0" dirty="0">
                <a:solidFill>
                  <a:schemeClr val="tx1"/>
                </a:solidFill>
                <a:latin typeface="Arial Black"/>
                <a:cs typeface="Arial Black"/>
              </a:rPr>
              <a:t>Estruturas de Controle</a:t>
            </a:r>
            <a:endParaRPr sz="3600" dirty="0">
              <a:solidFill>
                <a:schemeClr val="tx1"/>
              </a:solidFill>
              <a:latin typeface="Arial Black"/>
              <a:cs typeface="Arial Black"/>
            </a:endParaRPr>
          </a:p>
        </p:txBody>
      </p:sp>
      <p:sp>
        <p:nvSpPr>
          <p:cNvPr id="3" name="object 3"/>
          <p:cNvSpPr txBox="1">
            <a:spLocks noGrp="1"/>
          </p:cNvSpPr>
          <p:nvPr>
            <p:ph idx="1"/>
          </p:nvPr>
        </p:nvSpPr>
        <p:spPr>
          <a:xfrm>
            <a:off x="1371600" y="2286000"/>
            <a:ext cx="9601200" cy="3751733"/>
          </a:xfrm>
          <a:prstGeom prst="rect">
            <a:avLst/>
          </a:prstGeom>
        </p:spPr>
        <p:txBody>
          <a:bodyPr vert="horz" wrap="square" lIns="0" tIns="12700" rIns="0" bIns="0" rtlCol="0">
            <a:spAutoFit/>
          </a:bodyPr>
          <a:lstStyle/>
          <a:p>
            <a:pPr marL="12700" marR="5080" algn="just">
              <a:lnSpc>
                <a:spcPct val="150100"/>
              </a:lnSpc>
              <a:spcBef>
                <a:spcPts val="100"/>
              </a:spcBef>
            </a:pPr>
            <a:r>
              <a:rPr dirty="0">
                <a:latin typeface="Arial" panose="020B0604020202020204" pitchFamily="34" charset="0"/>
                <a:cs typeface="Arial" panose="020B0604020202020204" pitchFamily="34" charset="0"/>
              </a:rPr>
              <a:t>No PHP, as estruturas de controle são formadas por declarações condicionais e de  looping:</a:t>
            </a:r>
          </a:p>
          <a:p>
            <a:pPr marL="12700" marR="6985" algn="just">
              <a:lnSpc>
                <a:spcPct val="150100"/>
              </a:lnSpc>
              <a:spcBef>
                <a:spcPts val="1989"/>
              </a:spcBef>
            </a:pPr>
            <a:r>
              <a:rPr dirty="0">
                <a:latin typeface="Arial" panose="020B0604020202020204" pitchFamily="34" charset="0"/>
                <a:cs typeface="Arial" panose="020B0604020202020204" pitchFamily="34" charset="0"/>
              </a:rPr>
              <a:t>if – executa uma ação se uma condição for atendida. O bloco de comandos a ser  executado deve ser escrito entre chaves;</a:t>
            </a:r>
          </a:p>
          <a:p>
            <a:pPr marL="12700" marR="6350" algn="just">
              <a:lnSpc>
                <a:spcPct val="150000"/>
              </a:lnSpc>
              <a:spcBef>
                <a:spcPts val="1989"/>
              </a:spcBef>
            </a:pPr>
            <a:r>
              <a:rPr dirty="0">
                <a:latin typeface="Arial" panose="020B0604020202020204" pitchFamily="34" charset="0"/>
                <a:cs typeface="Arial" panose="020B0604020202020204" pitchFamily="34" charset="0"/>
              </a:rPr>
              <a:t>else – pode-se colocar um conjunto de comandos alternativos caso o teste do if  seja negativo. A declaração else deve vir logo após o bloco de código relacionado  ao if. O comando if também pode ser usado após a declaração else.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5440" y="609600"/>
            <a:ext cx="5690160" cy="566822"/>
          </a:xfrm>
          <a:prstGeom prst="rect">
            <a:avLst/>
          </a:prstGeom>
        </p:spPr>
        <p:txBody>
          <a:bodyPr vert="horz" wrap="square" lIns="0" tIns="12700" rIns="0" bIns="0" rtlCol="0">
            <a:spAutoFit/>
          </a:bodyPr>
          <a:lstStyle/>
          <a:p>
            <a:pPr marL="12700">
              <a:lnSpc>
                <a:spcPct val="100000"/>
              </a:lnSpc>
              <a:spcBef>
                <a:spcPts val="100"/>
              </a:spcBef>
            </a:pPr>
            <a:r>
              <a:rPr sz="3600" b="0" dirty="0" err="1">
                <a:solidFill>
                  <a:schemeClr val="tx1"/>
                </a:solidFill>
                <a:latin typeface="Arial" panose="020B0604020202020204" pitchFamily="34" charset="0"/>
                <a:cs typeface="Arial" panose="020B0604020202020204" pitchFamily="34" charset="0"/>
              </a:rPr>
              <a:t>Exemplo</a:t>
            </a:r>
            <a:r>
              <a:rPr sz="3600" b="0" dirty="0">
                <a:solidFill>
                  <a:schemeClr val="tx1"/>
                </a:solidFill>
                <a:latin typeface="Arial" panose="020B0604020202020204" pitchFamily="34" charset="0"/>
                <a:cs typeface="Arial" panose="020B0604020202020204" pitchFamily="34" charset="0"/>
              </a:rPr>
              <a:t> </a:t>
            </a:r>
            <a:r>
              <a:rPr sz="3600" b="0" dirty="0" smtClean="0">
                <a:solidFill>
                  <a:schemeClr val="tx1"/>
                </a:solidFill>
                <a:latin typeface="Arial" panose="020B0604020202020204" pitchFamily="34" charset="0"/>
                <a:cs typeface="Arial" panose="020B0604020202020204" pitchFamily="34" charset="0"/>
              </a:rPr>
              <a:t>: </a:t>
            </a:r>
            <a:r>
              <a:rPr sz="3600" b="0" dirty="0">
                <a:solidFill>
                  <a:schemeClr val="tx1"/>
                </a:solidFill>
                <a:latin typeface="Arial" panose="020B0604020202020204" pitchFamily="34" charset="0"/>
                <a:cs typeface="Arial" panose="020B0604020202020204" pitchFamily="34" charset="0"/>
              </a:rPr>
              <a:t>Condições</a:t>
            </a:r>
            <a:endParaRPr sz="3600" dirty="0">
              <a:solidFill>
                <a:schemeClr val="tx1"/>
              </a:solidFill>
              <a:latin typeface="Arial" panose="020B0604020202020204" pitchFamily="34" charset="0"/>
              <a:cs typeface="Arial" panose="020B0604020202020204" pitchFamily="34" charset="0"/>
            </a:endParaRPr>
          </a:p>
        </p:txBody>
      </p:sp>
      <p:sp>
        <p:nvSpPr>
          <p:cNvPr id="3" name="object 3"/>
          <p:cNvSpPr/>
          <p:nvPr/>
        </p:nvSpPr>
        <p:spPr>
          <a:xfrm>
            <a:off x="1045010" y="1837663"/>
            <a:ext cx="9606783" cy="302707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685800"/>
            <a:ext cx="4574642" cy="566822"/>
          </a:xfrm>
          <a:prstGeom prst="rect">
            <a:avLst/>
          </a:prstGeom>
        </p:spPr>
        <p:txBody>
          <a:bodyPr vert="horz" wrap="square" lIns="0" tIns="12700" rIns="0" bIns="0" rtlCol="0">
            <a:spAutoFit/>
          </a:bodyPr>
          <a:lstStyle/>
          <a:p>
            <a:pPr marL="12700">
              <a:lnSpc>
                <a:spcPct val="100000"/>
              </a:lnSpc>
              <a:spcBef>
                <a:spcPts val="100"/>
              </a:spcBef>
            </a:pPr>
            <a:r>
              <a:rPr sz="3600" b="0" dirty="0">
                <a:solidFill>
                  <a:schemeClr val="tx1"/>
                </a:solidFill>
                <a:latin typeface="Arial Black"/>
                <a:cs typeface="Arial Black"/>
              </a:rPr>
              <a:t>Relembrando!!!</a:t>
            </a:r>
            <a:endParaRPr sz="3600" dirty="0">
              <a:solidFill>
                <a:schemeClr val="tx1"/>
              </a:solidFill>
              <a:latin typeface="Arial Black"/>
              <a:cs typeface="Arial Black"/>
            </a:endParaRPr>
          </a:p>
        </p:txBody>
      </p:sp>
      <p:sp>
        <p:nvSpPr>
          <p:cNvPr id="3" name="object 3"/>
          <p:cNvSpPr txBox="1"/>
          <p:nvPr/>
        </p:nvSpPr>
        <p:spPr>
          <a:xfrm>
            <a:off x="1015621" y="1676400"/>
            <a:ext cx="10595610" cy="4347985"/>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r>
              <a:rPr sz="2000" dirty="0">
                <a:latin typeface="Arial" panose="020B0604020202020204" pitchFamily="34" charset="0"/>
                <a:cs typeface="Arial" panose="020B0604020202020204" pitchFamily="34" charset="0"/>
              </a:rPr>
              <a:t>PHP é a linguagem mais utilizada na internet nos dias de hoje.</a:t>
            </a:r>
          </a:p>
          <a:p>
            <a:pPr marL="355600" marR="5080" indent="-342900">
              <a:lnSpc>
                <a:spcPct val="150000"/>
              </a:lnSpc>
              <a:spcBef>
                <a:spcPts val="1920"/>
              </a:spcBef>
              <a:buFont typeface="Arial"/>
              <a:buChar char="•"/>
              <a:tabLst>
                <a:tab pos="354965" algn="l"/>
                <a:tab pos="355600" algn="l"/>
              </a:tabLst>
            </a:pPr>
            <a:r>
              <a:rPr sz="2000" dirty="0">
                <a:latin typeface="Arial" panose="020B0604020202020204" pitchFamily="34" charset="0"/>
                <a:cs typeface="Arial" panose="020B0604020202020204" pitchFamily="34" charset="0"/>
              </a:rPr>
              <a:t>PHP é uma boa escolha? Sim!!! É uma linguagem excepcional e de fácil compreensão e  sintaxe.</a:t>
            </a:r>
          </a:p>
          <a:p>
            <a:pPr marL="355600" marR="5080" indent="-342900" algn="just">
              <a:lnSpc>
                <a:spcPct val="150000"/>
              </a:lnSpc>
              <a:spcBef>
                <a:spcPts val="1920"/>
              </a:spcBef>
              <a:buFont typeface="Arial"/>
              <a:buChar char="•"/>
              <a:tabLst>
                <a:tab pos="355600" algn="l"/>
              </a:tabLst>
            </a:pPr>
            <a:r>
              <a:rPr sz="2000" dirty="0">
                <a:latin typeface="Arial" panose="020B0604020202020204" pitchFamily="34" charset="0"/>
                <a:cs typeface="Arial" panose="020B0604020202020204" pitchFamily="34" charset="0"/>
              </a:rPr>
              <a:t>O PHP nasceu na década de 90 e significa Personal Home Page (hoje em dia é um  trocadilho para Hypertext Preprocessor), ou seja, foi criada como intuito de criar scripts  pessoais. Teve algumas evoluções.</a:t>
            </a:r>
          </a:p>
          <a:p>
            <a:pPr>
              <a:lnSpc>
                <a:spcPct val="100000"/>
              </a:lnSpc>
              <a:spcBef>
                <a:spcPts val="15"/>
              </a:spcBef>
              <a:buClr>
                <a:srgbClr val="7E7E7E"/>
              </a:buClr>
              <a:buFont typeface="Arial"/>
              <a:buChar char="•"/>
            </a:pPr>
            <a:endParaRPr sz="2000" dirty="0">
              <a:latin typeface="Arial" panose="020B0604020202020204" pitchFamily="34" charset="0"/>
              <a:cs typeface="Arial" panose="020B0604020202020204" pitchFamily="34" charset="0"/>
            </a:endParaRPr>
          </a:p>
          <a:p>
            <a:pPr marL="355600" indent="-342900">
              <a:lnSpc>
                <a:spcPct val="100000"/>
              </a:lnSpc>
              <a:spcBef>
                <a:spcPts val="5"/>
              </a:spcBef>
              <a:buFont typeface="Arial"/>
              <a:buChar char="•"/>
              <a:tabLst>
                <a:tab pos="354965" algn="l"/>
                <a:tab pos="355600" algn="l"/>
              </a:tabLst>
            </a:pPr>
            <a:r>
              <a:rPr sz="2000" dirty="0">
                <a:latin typeface="Arial" panose="020B0604020202020204" pitchFamily="34" charset="0"/>
                <a:cs typeface="Arial" panose="020B0604020202020204" pitchFamily="34" charset="0"/>
              </a:rPr>
              <a:t>É uma linguagem extremamente documentada. Vide </a:t>
            </a:r>
            <a:r>
              <a:rPr sz="2000" dirty="0">
                <a:latin typeface="Arial" panose="020B0604020202020204" pitchFamily="34" charset="0"/>
                <a:cs typeface="Arial" panose="020B0604020202020204" pitchFamily="34" charset="0"/>
                <a:hlinkClick r:id="rId2"/>
              </a:rPr>
              <a:t>www.php.net</a:t>
            </a:r>
            <a:endParaRPr sz="2000" dirty="0">
              <a:latin typeface="Arial" panose="020B0604020202020204" pitchFamily="34" charset="0"/>
              <a:cs typeface="Arial" panose="020B0604020202020204" pitchFamily="34" charset="0"/>
            </a:endParaRPr>
          </a:p>
          <a:p>
            <a:pPr>
              <a:lnSpc>
                <a:spcPct val="100000"/>
              </a:lnSpc>
              <a:spcBef>
                <a:spcPts val="10"/>
              </a:spcBef>
              <a:buClr>
                <a:srgbClr val="7E7E7E"/>
              </a:buClr>
              <a:buFont typeface="Arial"/>
              <a:buChar char="•"/>
            </a:pPr>
            <a:endParaRPr sz="2000" dirty="0">
              <a:latin typeface="Arial" panose="020B0604020202020204" pitchFamily="34" charset="0"/>
              <a:cs typeface="Arial" panose="020B0604020202020204" pitchFamily="34" charset="0"/>
            </a:endParaRPr>
          </a:p>
          <a:p>
            <a:pPr marL="355600" indent="-342900">
              <a:lnSpc>
                <a:spcPct val="100000"/>
              </a:lnSpc>
              <a:spcBef>
                <a:spcPts val="5"/>
              </a:spcBef>
              <a:buFont typeface="Arial"/>
              <a:buChar char="•"/>
              <a:tabLst>
                <a:tab pos="354965" algn="l"/>
                <a:tab pos="355600" algn="l"/>
              </a:tabLst>
            </a:pPr>
            <a:r>
              <a:rPr sz="2000" dirty="0">
                <a:latin typeface="Arial" panose="020B0604020202020204" pitchFamily="34" charset="0"/>
                <a:cs typeface="Arial" panose="020B0604020202020204" pitchFamily="34" charset="0"/>
              </a:rPr>
              <a:t>Grandes servidores e frameworks utilizam PHP, como Joomla e Wordpress, por exemplo.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09600"/>
            <a:ext cx="8305800" cy="566822"/>
          </a:xfrm>
          <a:prstGeom prst="rect">
            <a:avLst/>
          </a:prstGeom>
        </p:spPr>
        <p:txBody>
          <a:bodyPr vert="horz" wrap="square" lIns="0" tIns="12700" rIns="0" bIns="0" rtlCol="0">
            <a:spAutoFit/>
          </a:bodyPr>
          <a:lstStyle/>
          <a:p>
            <a:pPr marL="12700">
              <a:lnSpc>
                <a:spcPct val="100000"/>
              </a:lnSpc>
              <a:spcBef>
                <a:spcPts val="100"/>
              </a:spcBef>
            </a:pPr>
            <a:r>
              <a:rPr sz="3600" dirty="0" err="1" smtClean="0">
                <a:solidFill>
                  <a:schemeClr val="tx1"/>
                </a:solidFill>
                <a:latin typeface="Arial" panose="020B0604020202020204" pitchFamily="34" charset="0"/>
                <a:cs typeface="Arial" panose="020B0604020202020204" pitchFamily="34" charset="0"/>
              </a:rPr>
              <a:t>Exemplo</a:t>
            </a:r>
            <a:r>
              <a:rPr sz="3600" dirty="0" smtClean="0">
                <a:solidFill>
                  <a:schemeClr val="tx1"/>
                </a:solidFill>
                <a:latin typeface="Arial" panose="020B0604020202020204" pitchFamily="34" charset="0"/>
                <a:cs typeface="Arial" panose="020B0604020202020204" pitchFamily="34" charset="0"/>
              </a:rPr>
              <a:t>: </a:t>
            </a:r>
            <a:r>
              <a:rPr sz="3600" dirty="0" err="1" smtClean="0">
                <a:solidFill>
                  <a:schemeClr val="tx1"/>
                </a:solidFill>
                <a:latin typeface="Arial" panose="020B0604020202020204" pitchFamily="34" charset="0"/>
                <a:cs typeface="Arial" panose="020B0604020202020204" pitchFamily="34" charset="0"/>
              </a:rPr>
              <a:t>Condições</a:t>
            </a:r>
            <a:r>
              <a:rPr sz="3600" dirty="0" smtClean="0">
                <a:solidFill>
                  <a:schemeClr val="tx1"/>
                </a:solidFill>
                <a:latin typeface="Arial" panose="020B0604020202020204" pitchFamily="34" charset="0"/>
                <a:cs typeface="Arial" panose="020B0604020202020204" pitchFamily="34" charset="0"/>
              </a:rPr>
              <a:t> (if-else)</a:t>
            </a:r>
            <a:endParaRPr sz="3600" dirty="0">
              <a:solidFill>
                <a:schemeClr val="tx1"/>
              </a:solidFill>
              <a:latin typeface="Arial" panose="020B0604020202020204" pitchFamily="34" charset="0"/>
              <a:cs typeface="Arial" panose="020B0604020202020204" pitchFamily="34" charset="0"/>
            </a:endParaRPr>
          </a:p>
        </p:txBody>
      </p:sp>
      <p:sp>
        <p:nvSpPr>
          <p:cNvPr id="3" name="object 3"/>
          <p:cNvSpPr/>
          <p:nvPr/>
        </p:nvSpPr>
        <p:spPr>
          <a:xfrm>
            <a:off x="1503450" y="1895418"/>
            <a:ext cx="8486915" cy="404419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609600"/>
            <a:ext cx="3888842" cy="566822"/>
          </a:xfrm>
          <a:prstGeom prst="rect">
            <a:avLst/>
          </a:prstGeom>
        </p:spPr>
        <p:txBody>
          <a:bodyPr vert="horz" wrap="square" lIns="0" tIns="12700" rIns="0" bIns="0" rtlCol="0">
            <a:spAutoFit/>
          </a:bodyPr>
          <a:lstStyle/>
          <a:p>
            <a:pPr marL="12700">
              <a:lnSpc>
                <a:spcPct val="100000"/>
              </a:lnSpc>
              <a:spcBef>
                <a:spcPts val="100"/>
              </a:spcBef>
            </a:pPr>
            <a:r>
              <a:rPr sz="3600" dirty="0">
                <a:latin typeface="Arial Black"/>
                <a:cs typeface="Arial Black"/>
              </a:rPr>
              <a:t>Switch / case</a:t>
            </a:r>
          </a:p>
        </p:txBody>
      </p:sp>
      <p:sp>
        <p:nvSpPr>
          <p:cNvPr id="3" name="object 3"/>
          <p:cNvSpPr txBox="1"/>
          <p:nvPr/>
        </p:nvSpPr>
        <p:spPr>
          <a:xfrm>
            <a:off x="916939" y="1789455"/>
            <a:ext cx="10360025" cy="1473545"/>
          </a:xfrm>
          <a:prstGeom prst="rect">
            <a:avLst/>
          </a:prstGeom>
        </p:spPr>
        <p:txBody>
          <a:bodyPr vert="horz" wrap="square" lIns="0" tIns="12700" rIns="0" bIns="0" rtlCol="0">
            <a:spAutoFit/>
          </a:bodyPr>
          <a:lstStyle/>
          <a:p>
            <a:pPr marL="12700" marR="5080" algn="just">
              <a:lnSpc>
                <a:spcPct val="150100"/>
              </a:lnSpc>
              <a:spcBef>
                <a:spcPts val="100"/>
              </a:spcBef>
            </a:pPr>
            <a:r>
              <a:rPr sz="2200" dirty="0">
                <a:latin typeface="Arial" panose="020B0604020202020204" pitchFamily="34" charset="0"/>
                <a:cs typeface="Arial" panose="020B0604020202020204" pitchFamily="34" charset="0"/>
              </a:rPr>
              <a:t>Forma de testar uma dentre várias possibilidades. A declaração default executa  caso nenhuma das opções for verdadeira. A declaração break faz com que o  restante do código não seja executado caso o teste seja verdadeiro.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3158" y="589915"/>
            <a:ext cx="9146642" cy="566822"/>
          </a:xfrm>
          <a:prstGeom prst="rect">
            <a:avLst/>
          </a:prstGeom>
        </p:spPr>
        <p:txBody>
          <a:bodyPr vert="horz" wrap="square" lIns="0" tIns="12700" rIns="0" bIns="0" rtlCol="0">
            <a:spAutoFit/>
          </a:bodyPr>
          <a:lstStyle/>
          <a:p>
            <a:pPr marL="12700">
              <a:lnSpc>
                <a:spcPct val="100000"/>
              </a:lnSpc>
              <a:spcBef>
                <a:spcPts val="100"/>
              </a:spcBef>
            </a:pPr>
            <a:r>
              <a:rPr sz="3600" b="0" dirty="0" err="1">
                <a:solidFill>
                  <a:schemeClr val="tx1"/>
                </a:solidFill>
                <a:latin typeface="Arial Black"/>
                <a:cs typeface="Arial Black"/>
              </a:rPr>
              <a:t>Exemplo</a:t>
            </a:r>
            <a:r>
              <a:rPr sz="3600" b="0" dirty="0">
                <a:solidFill>
                  <a:schemeClr val="tx1"/>
                </a:solidFill>
                <a:latin typeface="Arial Black"/>
                <a:cs typeface="Arial Black"/>
              </a:rPr>
              <a:t> </a:t>
            </a:r>
            <a:r>
              <a:rPr lang="pt-BR" sz="3600" b="0" dirty="0">
                <a:solidFill>
                  <a:schemeClr val="tx1"/>
                </a:solidFill>
                <a:latin typeface="Arial Black"/>
                <a:cs typeface="Arial Black"/>
              </a:rPr>
              <a:t>:</a:t>
            </a:r>
            <a:r>
              <a:rPr sz="3600" b="0" dirty="0" smtClean="0">
                <a:solidFill>
                  <a:schemeClr val="tx1"/>
                </a:solidFill>
                <a:latin typeface="Arial Black"/>
                <a:cs typeface="Arial Black"/>
              </a:rPr>
              <a:t> </a:t>
            </a:r>
            <a:r>
              <a:rPr sz="3600" b="0" dirty="0">
                <a:solidFill>
                  <a:schemeClr val="tx1"/>
                </a:solidFill>
                <a:latin typeface="Arial Black"/>
                <a:cs typeface="Arial Black"/>
              </a:rPr>
              <a:t>Condições (switch-case)</a:t>
            </a:r>
            <a:endParaRPr sz="3600" dirty="0">
              <a:solidFill>
                <a:schemeClr val="tx1"/>
              </a:solidFill>
              <a:latin typeface="Arial Black"/>
              <a:cs typeface="Arial Black"/>
            </a:endParaRPr>
          </a:p>
        </p:txBody>
      </p:sp>
      <p:sp>
        <p:nvSpPr>
          <p:cNvPr id="3" name="object 3"/>
          <p:cNvSpPr/>
          <p:nvPr/>
        </p:nvSpPr>
        <p:spPr>
          <a:xfrm>
            <a:off x="3212786" y="1496926"/>
            <a:ext cx="7105082" cy="526476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7411" y="609600"/>
            <a:ext cx="2822042" cy="566822"/>
          </a:xfrm>
          <a:prstGeom prst="rect">
            <a:avLst/>
          </a:prstGeom>
        </p:spPr>
        <p:txBody>
          <a:bodyPr vert="horz" wrap="square" lIns="0" tIns="12700" rIns="0" bIns="0" rtlCol="0">
            <a:spAutoFit/>
          </a:bodyPr>
          <a:lstStyle/>
          <a:p>
            <a:pPr marL="12700">
              <a:lnSpc>
                <a:spcPct val="100000"/>
              </a:lnSpc>
              <a:spcBef>
                <a:spcPts val="100"/>
              </a:spcBef>
            </a:pPr>
            <a:r>
              <a:rPr sz="3600" dirty="0">
                <a:latin typeface="Arial Black"/>
                <a:cs typeface="Arial Black"/>
              </a:rPr>
              <a:t>For</a:t>
            </a:r>
          </a:p>
        </p:txBody>
      </p:sp>
      <p:sp>
        <p:nvSpPr>
          <p:cNvPr id="3" name="object 3"/>
          <p:cNvSpPr txBox="1"/>
          <p:nvPr/>
        </p:nvSpPr>
        <p:spPr>
          <a:xfrm>
            <a:off x="916939" y="1789455"/>
            <a:ext cx="10357485" cy="1473545"/>
          </a:xfrm>
          <a:prstGeom prst="rect">
            <a:avLst/>
          </a:prstGeom>
        </p:spPr>
        <p:txBody>
          <a:bodyPr vert="horz" wrap="square" lIns="0" tIns="12700" rIns="0" bIns="0" rtlCol="0">
            <a:spAutoFit/>
          </a:bodyPr>
          <a:lstStyle/>
          <a:p>
            <a:pPr marL="12700" marR="5080" algn="just">
              <a:lnSpc>
                <a:spcPct val="150100"/>
              </a:lnSpc>
              <a:spcBef>
                <a:spcPts val="100"/>
              </a:spcBef>
            </a:pPr>
            <a:r>
              <a:rPr sz="2200" dirty="0">
                <a:latin typeface="Arial" panose="020B0604020202020204" pitchFamily="34" charset="0"/>
                <a:cs typeface="Arial" panose="020B0604020202020204" pitchFamily="34" charset="0"/>
              </a:rPr>
              <a:t>Estrutura de looping que executa um bloco de código quantas vezes for indicado  em uma variável. Deve-se definir a variável que será testada no looping, uma  condição de teste e o incremento (ou decremento) da variável de controle.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609600"/>
            <a:ext cx="10365842" cy="566822"/>
          </a:xfrm>
          <a:prstGeom prst="rect">
            <a:avLst/>
          </a:prstGeom>
        </p:spPr>
        <p:txBody>
          <a:bodyPr vert="horz" wrap="square" lIns="0" tIns="12700" rIns="0" bIns="0" rtlCol="0">
            <a:spAutoFit/>
          </a:bodyPr>
          <a:lstStyle/>
          <a:p>
            <a:pPr marL="12700">
              <a:lnSpc>
                <a:spcPct val="100000"/>
              </a:lnSpc>
              <a:spcBef>
                <a:spcPts val="100"/>
              </a:spcBef>
            </a:pPr>
            <a:r>
              <a:rPr sz="3600" b="0" dirty="0" err="1">
                <a:solidFill>
                  <a:schemeClr val="tx1"/>
                </a:solidFill>
                <a:latin typeface="Arial Black"/>
                <a:cs typeface="Arial Black"/>
              </a:rPr>
              <a:t>Exemplo</a:t>
            </a:r>
            <a:r>
              <a:rPr sz="3600" b="0" dirty="0">
                <a:solidFill>
                  <a:schemeClr val="tx1"/>
                </a:solidFill>
                <a:latin typeface="Arial Black"/>
                <a:cs typeface="Arial Black"/>
              </a:rPr>
              <a:t> </a:t>
            </a:r>
            <a:r>
              <a:rPr sz="3600" b="0" dirty="0" smtClean="0">
                <a:solidFill>
                  <a:schemeClr val="tx1"/>
                </a:solidFill>
                <a:latin typeface="Arial Black"/>
                <a:cs typeface="Arial Black"/>
              </a:rPr>
              <a:t> </a:t>
            </a:r>
            <a:r>
              <a:rPr sz="3600" b="0" dirty="0">
                <a:solidFill>
                  <a:schemeClr val="tx1"/>
                </a:solidFill>
                <a:latin typeface="Arial Black"/>
                <a:cs typeface="Arial Black"/>
              </a:rPr>
              <a:t>Estruturas de repetição (for)</a:t>
            </a:r>
            <a:endParaRPr sz="3600" dirty="0">
              <a:solidFill>
                <a:schemeClr val="tx1"/>
              </a:solidFill>
              <a:latin typeface="Arial Black"/>
              <a:cs typeface="Arial Black"/>
            </a:endParaRPr>
          </a:p>
        </p:txBody>
      </p:sp>
      <p:sp>
        <p:nvSpPr>
          <p:cNvPr id="3" name="object 3"/>
          <p:cNvSpPr/>
          <p:nvPr/>
        </p:nvSpPr>
        <p:spPr>
          <a:xfrm>
            <a:off x="3112836" y="2157597"/>
            <a:ext cx="6668522" cy="35780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00"/>
            <a:ext cx="2060042" cy="566822"/>
          </a:xfrm>
          <a:prstGeom prst="rect">
            <a:avLst/>
          </a:prstGeom>
        </p:spPr>
        <p:txBody>
          <a:bodyPr vert="horz" wrap="square" lIns="0" tIns="12700" rIns="0" bIns="0" rtlCol="0">
            <a:spAutoFit/>
          </a:bodyPr>
          <a:lstStyle/>
          <a:p>
            <a:pPr marL="12700">
              <a:lnSpc>
                <a:spcPct val="100000"/>
              </a:lnSpc>
              <a:spcBef>
                <a:spcPts val="100"/>
              </a:spcBef>
            </a:pPr>
            <a:r>
              <a:rPr sz="3600" b="0" dirty="0">
                <a:solidFill>
                  <a:schemeClr val="tx1"/>
                </a:solidFill>
                <a:latin typeface="Arial Black"/>
                <a:cs typeface="Arial Black"/>
              </a:rPr>
              <a:t>While</a:t>
            </a:r>
            <a:endParaRPr sz="3600" dirty="0">
              <a:solidFill>
                <a:schemeClr val="tx1"/>
              </a:solidFill>
              <a:latin typeface="Arial Black"/>
              <a:cs typeface="Arial Black"/>
            </a:endParaRPr>
          </a:p>
        </p:txBody>
      </p:sp>
      <p:sp>
        <p:nvSpPr>
          <p:cNvPr id="3" name="object 3"/>
          <p:cNvSpPr txBox="1"/>
          <p:nvPr/>
        </p:nvSpPr>
        <p:spPr>
          <a:xfrm>
            <a:off x="916939" y="1958086"/>
            <a:ext cx="10025380" cy="1466427"/>
          </a:xfrm>
          <a:prstGeom prst="rect">
            <a:avLst/>
          </a:prstGeom>
        </p:spPr>
        <p:txBody>
          <a:bodyPr vert="horz" wrap="square" lIns="0" tIns="12065" rIns="0" bIns="0" rtlCol="0">
            <a:spAutoFit/>
          </a:bodyPr>
          <a:lstStyle/>
          <a:p>
            <a:pPr marL="12700">
              <a:lnSpc>
                <a:spcPct val="100000"/>
              </a:lnSpc>
              <a:spcBef>
                <a:spcPts val="95"/>
              </a:spcBef>
            </a:pPr>
            <a:r>
              <a:rPr sz="2200" dirty="0">
                <a:latin typeface="Arial" panose="020B0604020202020204" pitchFamily="34" charset="0"/>
                <a:cs typeface="Arial" panose="020B0604020202020204" pitchFamily="34" charset="0"/>
              </a:rPr>
              <a:t>Estrutura de looping que não necessita de um número determinado de iterações.</a:t>
            </a:r>
          </a:p>
          <a:p>
            <a:pPr>
              <a:lnSpc>
                <a:spcPct val="100000"/>
              </a:lnSpc>
              <a:spcBef>
                <a:spcPts val="35"/>
              </a:spcBef>
            </a:pPr>
            <a:endParaRPr sz="2850" dirty="0">
              <a:latin typeface="Arial" panose="020B0604020202020204" pitchFamily="34" charset="0"/>
              <a:cs typeface="Arial" panose="020B0604020202020204" pitchFamily="34" charset="0"/>
            </a:endParaRPr>
          </a:p>
          <a:p>
            <a:pPr marL="12700">
              <a:lnSpc>
                <a:spcPct val="100000"/>
              </a:lnSpc>
            </a:pPr>
            <a:r>
              <a:rPr sz="2200" dirty="0">
                <a:latin typeface="Arial" panose="020B0604020202020204" pitchFamily="34" charset="0"/>
                <a:cs typeface="Arial" panose="020B0604020202020204" pitchFamily="34" charset="0"/>
              </a:rPr>
              <a:t>Ele é executado enquanto uma condição for verdadeira.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3580" y="533400"/>
            <a:ext cx="11051642" cy="566822"/>
          </a:xfrm>
          <a:prstGeom prst="rect">
            <a:avLst/>
          </a:prstGeom>
        </p:spPr>
        <p:txBody>
          <a:bodyPr vert="horz" wrap="square" lIns="0" tIns="12700" rIns="0" bIns="0" rtlCol="0">
            <a:spAutoFit/>
          </a:bodyPr>
          <a:lstStyle/>
          <a:p>
            <a:pPr marL="12700">
              <a:lnSpc>
                <a:spcPct val="100000"/>
              </a:lnSpc>
              <a:spcBef>
                <a:spcPts val="100"/>
              </a:spcBef>
            </a:pPr>
            <a:r>
              <a:rPr sz="3600" b="0" dirty="0" err="1">
                <a:solidFill>
                  <a:schemeClr val="tx1"/>
                </a:solidFill>
                <a:latin typeface="Arial Black"/>
                <a:cs typeface="Arial Black"/>
              </a:rPr>
              <a:t>Exemplo</a:t>
            </a:r>
            <a:r>
              <a:rPr sz="3600" b="0" dirty="0">
                <a:solidFill>
                  <a:schemeClr val="tx1"/>
                </a:solidFill>
                <a:latin typeface="Arial Black"/>
                <a:cs typeface="Arial Black"/>
              </a:rPr>
              <a:t> </a:t>
            </a:r>
            <a:r>
              <a:rPr sz="3600" b="0" dirty="0" smtClean="0">
                <a:solidFill>
                  <a:schemeClr val="tx1"/>
                </a:solidFill>
                <a:latin typeface="Arial Black"/>
                <a:cs typeface="Arial Black"/>
              </a:rPr>
              <a:t>: </a:t>
            </a:r>
            <a:r>
              <a:rPr sz="3600" b="0" dirty="0">
                <a:solidFill>
                  <a:schemeClr val="tx1"/>
                </a:solidFill>
                <a:latin typeface="Arial Black"/>
                <a:cs typeface="Arial Black"/>
              </a:rPr>
              <a:t>Estruturas de repetição (while)</a:t>
            </a:r>
            <a:endParaRPr sz="3600" dirty="0">
              <a:solidFill>
                <a:schemeClr val="tx1"/>
              </a:solidFill>
              <a:latin typeface="Arial Black"/>
              <a:cs typeface="Arial Black"/>
            </a:endParaRPr>
          </a:p>
        </p:txBody>
      </p:sp>
      <p:sp>
        <p:nvSpPr>
          <p:cNvPr id="3" name="object 3"/>
          <p:cNvSpPr/>
          <p:nvPr/>
        </p:nvSpPr>
        <p:spPr>
          <a:xfrm>
            <a:off x="2935203" y="2012695"/>
            <a:ext cx="7348396" cy="39847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3999" y="609600"/>
            <a:ext cx="3050642" cy="566822"/>
          </a:xfrm>
          <a:prstGeom prst="rect">
            <a:avLst/>
          </a:prstGeom>
        </p:spPr>
        <p:txBody>
          <a:bodyPr vert="horz" wrap="square" lIns="0" tIns="12700" rIns="0" bIns="0" rtlCol="0">
            <a:spAutoFit/>
          </a:bodyPr>
          <a:lstStyle/>
          <a:p>
            <a:pPr marL="12700">
              <a:lnSpc>
                <a:spcPct val="100000"/>
              </a:lnSpc>
              <a:spcBef>
                <a:spcPts val="100"/>
              </a:spcBef>
            </a:pPr>
            <a:r>
              <a:rPr sz="3600" dirty="0">
                <a:latin typeface="Arial Black"/>
                <a:cs typeface="Arial Black"/>
              </a:rPr>
              <a:t>Do - While</a:t>
            </a:r>
          </a:p>
        </p:txBody>
      </p:sp>
      <p:sp>
        <p:nvSpPr>
          <p:cNvPr id="3" name="object 3"/>
          <p:cNvSpPr txBox="1"/>
          <p:nvPr/>
        </p:nvSpPr>
        <p:spPr>
          <a:xfrm>
            <a:off x="916939" y="1789455"/>
            <a:ext cx="10357485" cy="975845"/>
          </a:xfrm>
          <a:prstGeom prst="rect">
            <a:avLst/>
          </a:prstGeom>
        </p:spPr>
        <p:txBody>
          <a:bodyPr vert="horz" wrap="square" lIns="0" tIns="12700" rIns="0" bIns="0" rtlCol="0">
            <a:spAutoFit/>
          </a:bodyPr>
          <a:lstStyle/>
          <a:p>
            <a:pPr marL="12700" marR="5080">
              <a:lnSpc>
                <a:spcPct val="150100"/>
              </a:lnSpc>
              <a:spcBef>
                <a:spcPts val="100"/>
              </a:spcBef>
            </a:pPr>
            <a:r>
              <a:rPr sz="2200" dirty="0">
                <a:latin typeface="Arial" panose="020B0604020202020204" pitchFamily="34" charset="0"/>
                <a:cs typeface="Arial" panose="020B0604020202020204" pitchFamily="34" charset="0"/>
              </a:rPr>
              <a:t>Outra forma de looping que executa um bloco de código, testa uma condição e  repete novamente o bloco de código (ou não).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6161" y="643656"/>
            <a:ext cx="11353800" cy="1120820"/>
          </a:xfrm>
          <a:prstGeom prst="rect">
            <a:avLst/>
          </a:prstGeom>
        </p:spPr>
        <p:txBody>
          <a:bodyPr vert="horz" wrap="square" lIns="0" tIns="12700" rIns="0" bIns="0" rtlCol="0">
            <a:spAutoFit/>
          </a:bodyPr>
          <a:lstStyle/>
          <a:p>
            <a:pPr marL="12700">
              <a:lnSpc>
                <a:spcPct val="100000"/>
              </a:lnSpc>
              <a:spcBef>
                <a:spcPts val="100"/>
              </a:spcBef>
            </a:pPr>
            <a:r>
              <a:rPr sz="3600" b="0" dirty="0">
                <a:solidFill>
                  <a:schemeClr val="tx1"/>
                </a:solidFill>
                <a:latin typeface="Arial Black"/>
                <a:cs typeface="Arial Black"/>
              </a:rPr>
              <a:t>Exemplo 14: Estruturas de </a:t>
            </a:r>
            <a:r>
              <a:rPr sz="3600" b="0" dirty="0" err="1">
                <a:solidFill>
                  <a:schemeClr val="tx1"/>
                </a:solidFill>
                <a:latin typeface="Arial Black"/>
                <a:cs typeface="Arial Black"/>
              </a:rPr>
              <a:t>repetição</a:t>
            </a:r>
            <a:r>
              <a:rPr sz="3600" b="0" dirty="0">
                <a:solidFill>
                  <a:schemeClr val="tx1"/>
                </a:solidFill>
                <a:latin typeface="Arial Black"/>
                <a:cs typeface="Arial Black"/>
              </a:rPr>
              <a:t> </a:t>
            </a:r>
            <a:r>
              <a:rPr lang="pt-BR" sz="3600" b="0" dirty="0" smtClean="0">
                <a:solidFill>
                  <a:schemeClr val="tx1"/>
                </a:solidFill>
                <a:latin typeface="Arial Black"/>
                <a:cs typeface="Arial Black"/>
              </a:rPr>
              <a:t/>
            </a:r>
            <a:br>
              <a:rPr lang="pt-BR" sz="3600" b="0" dirty="0" smtClean="0">
                <a:solidFill>
                  <a:schemeClr val="tx1"/>
                </a:solidFill>
                <a:latin typeface="Arial Black"/>
                <a:cs typeface="Arial Black"/>
              </a:rPr>
            </a:br>
            <a:r>
              <a:rPr sz="3600" b="0" dirty="0" smtClean="0">
                <a:solidFill>
                  <a:schemeClr val="tx1"/>
                </a:solidFill>
                <a:latin typeface="Arial Black"/>
                <a:cs typeface="Arial Black"/>
              </a:rPr>
              <a:t>(</a:t>
            </a:r>
            <a:r>
              <a:rPr sz="3600" b="0" dirty="0">
                <a:solidFill>
                  <a:schemeClr val="tx1"/>
                </a:solidFill>
                <a:latin typeface="Arial Black"/>
                <a:cs typeface="Arial Black"/>
              </a:rPr>
              <a:t>do-while)</a:t>
            </a:r>
            <a:endParaRPr sz="3600" dirty="0">
              <a:solidFill>
                <a:schemeClr val="tx1"/>
              </a:solidFill>
              <a:latin typeface="Arial Black"/>
              <a:cs typeface="Arial Black"/>
            </a:endParaRPr>
          </a:p>
        </p:txBody>
      </p:sp>
      <p:sp>
        <p:nvSpPr>
          <p:cNvPr id="3" name="object 3"/>
          <p:cNvSpPr/>
          <p:nvPr/>
        </p:nvSpPr>
        <p:spPr>
          <a:xfrm>
            <a:off x="4133156" y="1774712"/>
            <a:ext cx="5787895" cy="467283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609600"/>
            <a:ext cx="8384642" cy="566822"/>
          </a:xfrm>
          <a:prstGeom prst="rect">
            <a:avLst/>
          </a:prstGeom>
        </p:spPr>
        <p:txBody>
          <a:bodyPr vert="horz" wrap="square" lIns="0" tIns="12700" rIns="0" bIns="0" rtlCol="0">
            <a:spAutoFit/>
          </a:bodyPr>
          <a:lstStyle/>
          <a:p>
            <a:pPr marL="12700">
              <a:lnSpc>
                <a:spcPct val="100000"/>
              </a:lnSpc>
              <a:spcBef>
                <a:spcPts val="100"/>
              </a:spcBef>
            </a:pPr>
            <a:r>
              <a:rPr sz="3600" b="0" dirty="0" err="1">
                <a:solidFill>
                  <a:schemeClr val="tx1"/>
                </a:solidFill>
                <a:latin typeface="Arial Black"/>
                <a:cs typeface="Arial Black"/>
              </a:rPr>
              <a:t>Exemplo</a:t>
            </a:r>
            <a:r>
              <a:rPr sz="3600" b="0" dirty="0">
                <a:solidFill>
                  <a:schemeClr val="tx1"/>
                </a:solidFill>
                <a:latin typeface="Arial Black"/>
                <a:cs typeface="Arial Black"/>
              </a:rPr>
              <a:t> </a:t>
            </a:r>
            <a:r>
              <a:rPr sz="3600" b="0" dirty="0" smtClean="0">
                <a:solidFill>
                  <a:schemeClr val="tx1"/>
                </a:solidFill>
                <a:latin typeface="Arial Black"/>
                <a:cs typeface="Arial Black"/>
              </a:rPr>
              <a:t>: </a:t>
            </a:r>
            <a:r>
              <a:rPr sz="3600" b="0" dirty="0">
                <a:solidFill>
                  <a:schemeClr val="tx1"/>
                </a:solidFill>
                <a:latin typeface="Arial Black"/>
                <a:cs typeface="Arial Black"/>
              </a:rPr>
              <a:t>Soma de valores</a:t>
            </a:r>
            <a:endParaRPr sz="3600" dirty="0">
              <a:solidFill>
                <a:schemeClr val="tx1"/>
              </a:solidFill>
              <a:latin typeface="Arial Black"/>
              <a:cs typeface="Arial Black"/>
            </a:endParaRPr>
          </a:p>
        </p:txBody>
      </p:sp>
      <p:sp>
        <p:nvSpPr>
          <p:cNvPr id="3" name="object 3"/>
          <p:cNvSpPr txBox="1"/>
          <p:nvPr/>
        </p:nvSpPr>
        <p:spPr>
          <a:xfrm>
            <a:off x="990600" y="1447800"/>
            <a:ext cx="10594340" cy="4273606"/>
          </a:xfrm>
          <a:prstGeom prst="rect">
            <a:avLst/>
          </a:prstGeom>
        </p:spPr>
        <p:txBody>
          <a:bodyPr vert="horz" wrap="square" lIns="0" tIns="165735" rIns="0" bIns="0" rtlCol="0">
            <a:spAutoFit/>
          </a:bodyPr>
          <a:lstStyle/>
          <a:p>
            <a:pPr marL="12700">
              <a:lnSpc>
                <a:spcPct val="100000"/>
              </a:lnSpc>
              <a:spcBef>
                <a:spcPts val="1305"/>
              </a:spcBef>
            </a:pPr>
            <a:r>
              <a:rPr sz="2000" dirty="0">
                <a:latin typeface="Arial" panose="020B0604020202020204" pitchFamily="34" charset="0"/>
                <a:cs typeface="Arial" panose="020B0604020202020204" pitchFamily="34" charset="0"/>
              </a:rPr>
              <a:t>Nesse script, exemplificado abaixo, faremos um código relativamente simples, como a soma</a:t>
            </a:r>
          </a:p>
          <a:p>
            <a:pPr marL="12700">
              <a:lnSpc>
                <a:spcPct val="100000"/>
              </a:lnSpc>
              <a:spcBef>
                <a:spcPts val="1200"/>
              </a:spcBef>
            </a:pPr>
            <a:r>
              <a:rPr sz="2000" dirty="0">
                <a:latin typeface="Arial" panose="020B0604020202020204" pitchFamily="34" charset="0"/>
                <a:cs typeface="Arial" panose="020B0604020202020204" pitchFamily="34" charset="0"/>
              </a:rPr>
              <a:t>de dois valores.</a:t>
            </a:r>
          </a:p>
          <a:p>
            <a:pPr marL="12700" marR="6350">
              <a:lnSpc>
                <a:spcPct val="150100"/>
              </a:lnSpc>
              <a:spcBef>
                <a:spcPts val="1920"/>
              </a:spcBef>
            </a:pPr>
            <a:r>
              <a:rPr sz="2000" dirty="0">
                <a:latin typeface="Arial" panose="020B0604020202020204" pitchFamily="34" charset="0"/>
                <a:cs typeface="Arial" panose="020B0604020202020204" pitchFamily="34" charset="0"/>
              </a:rPr>
              <a:t>No exemplo a seguir, temos a criação desse script, e logo após uma breve explicação sobre o  mesmo.</a:t>
            </a:r>
          </a:p>
          <a:p>
            <a:pPr>
              <a:lnSpc>
                <a:spcPct val="100000"/>
              </a:lnSpc>
              <a:spcBef>
                <a:spcPts val="15"/>
              </a:spcBef>
            </a:pPr>
            <a:endParaRPr sz="2700" dirty="0">
              <a:latin typeface="Arial" panose="020B0604020202020204" pitchFamily="34" charset="0"/>
              <a:cs typeface="Arial" panose="020B0604020202020204" pitchFamily="34" charset="0"/>
            </a:endParaRPr>
          </a:p>
          <a:p>
            <a:pPr marL="299085" indent="-286385">
              <a:lnSpc>
                <a:spcPct val="100000"/>
              </a:lnSpc>
              <a:buFont typeface="Arial"/>
              <a:buChar char="•"/>
              <a:tabLst>
                <a:tab pos="299085" algn="l"/>
                <a:tab pos="299720" algn="l"/>
              </a:tabLst>
            </a:pPr>
            <a:r>
              <a:rPr sz="2000" dirty="0">
                <a:latin typeface="Arial" panose="020B0604020202020204" pitchFamily="34" charset="0"/>
                <a:cs typeface="Arial" panose="020B0604020202020204" pitchFamily="34" charset="0"/>
              </a:rPr>
              <a:t>Operadores matemáticos</a:t>
            </a:r>
          </a:p>
          <a:p>
            <a:pPr>
              <a:lnSpc>
                <a:spcPct val="100000"/>
              </a:lnSpc>
              <a:spcBef>
                <a:spcPts val="15"/>
              </a:spcBef>
              <a:buClr>
                <a:srgbClr val="7E7E7E"/>
              </a:buClr>
              <a:buFont typeface="Arial"/>
              <a:buChar char="•"/>
            </a:pPr>
            <a:endParaRPr sz="2700" dirty="0">
              <a:latin typeface="Arial" panose="020B0604020202020204" pitchFamily="34" charset="0"/>
              <a:cs typeface="Arial" panose="020B0604020202020204" pitchFamily="34" charset="0"/>
            </a:endParaRPr>
          </a:p>
          <a:p>
            <a:pPr marL="299085" indent="-286385">
              <a:lnSpc>
                <a:spcPct val="100000"/>
              </a:lnSpc>
              <a:spcBef>
                <a:spcPts val="5"/>
              </a:spcBef>
              <a:buFont typeface="Arial"/>
              <a:buChar char="•"/>
              <a:tabLst>
                <a:tab pos="299085" algn="l"/>
                <a:tab pos="299720" algn="l"/>
              </a:tabLst>
            </a:pPr>
            <a:r>
              <a:rPr sz="2000" dirty="0">
                <a:latin typeface="Arial" panose="020B0604020202020204" pitchFamily="34" charset="0"/>
                <a:cs typeface="Arial" panose="020B0604020202020204" pitchFamily="34" charset="0"/>
              </a:rPr>
              <a:t>Case sensitive</a:t>
            </a:r>
          </a:p>
          <a:p>
            <a:pPr>
              <a:lnSpc>
                <a:spcPct val="100000"/>
              </a:lnSpc>
              <a:spcBef>
                <a:spcPts val="10"/>
              </a:spcBef>
              <a:buClr>
                <a:srgbClr val="7E7E7E"/>
              </a:buClr>
              <a:buFont typeface="Arial"/>
              <a:buChar char="•"/>
            </a:pPr>
            <a:endParaRPr sz="2700" dirty="0">
              <a:latin typeface="Arial" panose="020B0604020202020204" pitchFamily="34" charset="0"/>
              <a:cs typeface="Arial" panose="020B0604020202020204" pitchFamily="34" charset="0"/>
            </a:endParaRPr>
          </a:p>
          <a:p>
            <a:pPr marL="299085" indent="-286385">
              <a:lnSpc>
                <a:spcPct val="100000"/>
              </a:lnSpc>
              <a:spcBef>
                <a:spcPts val="5"/>
              </a:spcBef>
              <a:buFont typeface="Arial"/>
              <a:buChar char="•"/>
              <a:tabLst>
                <a:tab pos="299085" algn="l"/>
                <a:tab pos="299720" algn="l"/>
              </a:tabLst>
            </a:pPr>
            <a:r>
              <a:rPr sz="2000" dirty="0">
                <a:latin typeface="Arial" panose="020B0604020202020204" pitchFamily="34" charset="0"/>
                <a:cs typeface="Arial" panose="020B0604020202020204" pitchFamily="34" charset="0"/>
              </a:rPr>
              <a:t>Quando o script é executado, o que retorna do servidor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609600"/>
            <a:ext cx="8537042" cy="566822"/>
          </a:xfrm>
          <a:prstGeom prst="rect">
            <a:avLst/>
          </a:prstGeom>
        </p:spPr>
        <p:txBody>
          <a:bodyPr vert="horz" wrap="square" lIns="0" tIns="12700" rIns="0" bIns="0" rtlCol="0">
            <a:spAutoFit/>
          </a:bodyPr>
          <a:lstStyle/>
          <a:p>
            <a:pPr marL="12700">
              <a:lnSpc>
                <a:spcPct val="100000"/>
              </a:lnSpc>
              <a:spcBef>
                <a:spcPts val="100"/>
              </a:spcBef>
            </a:pPr>
            <a:r>
              <a:rPr sz="3600" b="0" dirty="0">
                <a:solidFill>
                  <a:schemeClr val="tx1"/>
                </a:solidFill>
                <a:latin typeface="Arial Black"/>
                <a:cs typeface="Arial Black"/>
              </a:rPr>
              <a:t>Diferenças entre as versões</a:t>
            </a:r>
            <a:endParaRPr sz="3600" dirty="0">
              <a:solidFill>
                <a:schemeClr val="tx1"/>
              </a:solidFill>
              <a:latin typeface="Arial Black"/>
              <a:cs typeface="Arial Black"/>
            </a:endParaRPr>
          </a:p>
        </p:txBody>
      </p:sp>
      <p:sp>
        <p:nvSpPr>
          <p:cNvPr id="3" name="object 3"/>
          <p:cNvSpPr txBox="1"/>
          <p:nvPr/>
        </p:nvSpPr>
        <p:spPr>
          <a:xfrm>
            <a:off x="990600" y="1676400"/>
            <a:ext cx="10594975" cy="3025828"/>
          </a:xfrm>
          <a:prstGeom prst="rect">
            <a:avLst/>
          </a:prstGeom>
        </p:spPr>
        <p:txBody>
          <a:bodyPr vert="horz" wrap="square" lIns="0" tIns="164465" rIns="0" bIns="0" rtlCol="0">
            <a:spAutoFit/>
          </a:bodyPr>
          <a:lstStyle/>
          <a:p>
            <a:pPr marL="355600" indent="-342900">
              <a:lnSpc>
                <a:spcPct val="100000"/>
              </a:lnSpc>
              <a:spcBef>
                <a:spcPts val="1295"/>
              </a:spcBef>
              <a:buFont typeface="Arial"/>
              <a:buChar char="•"/>
              <a:tabLst>
                <a:tab pos="354965" algn="l"/>
                <a:tab pos="355600" algn="l"/>
              </a:tabLst>
            </a:pPr>
            <a:r>
              <a:rPr sz="2000" dirty="0">
                <a:latin typeface="Arial" panose="020B0604020202020204" pitchFamily="34" charset="0"/>
                <a:cs typeface="Arial" panose="020B0604020202020204" pitchFamily="34" charset="0"/>
              </a:rPr>
              <a:t>O PHP 3 foi um divisor de águas no PHP pois se tornou mais popular. No PHP 4 foram</a:t>
            </a:r>
          </a:p>
          <a:p>
            <a:pPr marL="355600">
              <a:lnSpc>
                <a:spcPct val="100000"/>
              </a:lnSpc>
              <a:spcBef>
                <a:spcPts val="1200"/>
              </a:spcBef>
            </a:pPr>
            <a:r>
              <a:rPr sz="2000" dirty="0">
                <a:latin typeface="Arial" panose="020B0604020202020204" pitchFamily="34" charset="0"/>
                <a:cs typeface="Arial" panose="020B0604020202020204" pitchFamily="34" charset="0"/>
              </a:rPr>
              <a:t>corrigidas inúmeras falhas de segurança existentes.</a:t>
            </a:r>
          </a:p>
          <a:p>
            <a:pPr marL="355600" marR="5080" indent="-342900">
              <a:lnSpc>
                <a:spcPct val="150000"/>
              </a:lnSpc>
              <a:spcBef>
                <a:spcPts val="1920"/>
              </a:spcBef>
              <a:buFont typeface="Arial"/>
              <a:buChar char="•"/>
              <a:tabLst>
                <a:tab pos="354965" algn="l"/>
                <a:tab pos="355600" algn="l"/>
              </a:tabLst>
            </a:pPr>
            <a:r>
              <a:rPr sz="2000" dirty="0">
                <a:latin typeface="Arial" panose="020B0604020202020204" pitchFamily="34" charset="0"/>
                <a:cs typeface="Arial" panose="020B0604020202020204" pitchFamily="34" charset="0"/>
              </a:rPr>
              <a:t>O PHP 5 implementou a orientação a objetos (o 4 já tinha, mas não era popularizada).  Foram feitas várias melhorias.</a:t>
            </a:r>
          </a:p>
          <a:p>
            <a:pPr>
              <a:lnSpc>
                <a:spcPct val="100000"/>
              </a:lnSpc>
              <a:spcBef>
                <a:spcPts val="15"/>
              </a:spcBef>
              <a:buClr>
                <a:srgbClr val="7E7E7E"/>
              </a:buClr>
              <a:buFont typeface="Arial"/>
              <a:buChar char="•"/>
            </a:pPr>
            <a:endParaRPr sz="2000" dirty="0">
              <a:latin typeface="Arial" panose="020B0604020202020204" pitchFamily="34" charset="0"/>
              <a:cs typeface="Arial" panose="020B0604020202020204" pitchFamily="34" charset="0"/>
            </a:endParaRPr>
          </a:p>
          <a:p>
            <a:pPr marL="355600" indent="-342900">
              <a:lnSpc>
                <a:spcPct val="100000"/>
              </a:lnSpc>
              <a:spcBef>
                <a:spcPts val="5"/>
              </a:spcBef>
              <a:buFont typeface="Arial"/>
              <a:buChar char="•"/>
              <a:tabLst>
                <a:tab pos="354965" algn="l"/>
                <a:tab pos="355600" algn="l"/>
              </a:tabLst>
            </a:pPr>
            <a:r>
              <a:rPr sz="2000" dirty="0">
                <a:latin typeface="Arial" panose="020B0604020202020204" pitchFamily="34" charset="0"/>
                <a:cs typeface="Arial" panose="020B0604020202020204" pitchFamily="34" charset="0"/>
              </a:rPr>
              <a:t>A partir do PHP 5.3 é um “tira-gosto” do PHP 6. Ele tem recursos a mais do que o PHP 5.2.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79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3000" y="1066800"/>
            <a:ext cx="10594340" cy="4763484"/>
          </a:xfrm>
          <a:prstGeom prst="rect">
            <a:avLst/>
          </a:prstGeom>
        </p:spPr>
        <p:txBody>
          <a:bodyPr vert="horz" wrap="square" lIns="0" tIns="13335" rIns="0" bIns="0" rtlCol="0">
            <a:spAutoFit/>
          </a:bodyPr>
          <a:lstStyle/>
          <a:p>
            <a:pPr marL="12700">
              <a:lnSpc>
                <a:spcPct val="100000"/>
              </a:lnSpc>
              <a:spcBef>
                <a:spcPts val="105"/>
              </a:spcBef>
            </a:pPr>
            <a:r>
              <a:rPr sz="2000" dirty="0">
                <a:latin typeface="Arial" panose="020B0604020202020204" pitchFamily="34" charset="0"/>
                <a:cs typeface="Arial" panose="020B0604020202020204" pitchFamily="34" charset="0"/>
              </a:rPr>
              <a:t>Nas linhas 1 e 8 temos os delimitadores de scripts PHP.</a:t>
            </a:r>
          </a:p>
          <a:p>
            <a:pPr marL="12700" marR="5080" algn="just">
              <a:lnSpc>
                <a:spcPct val="150000"/>
              </a:lnSpc>
              <a:spcBef>
                <a:spcPts val="1920"/>
              </a:spcBef>
            </a:pPr>
            <a:r>
              <a:rPr sz="2000" dirty="0">
                <a:latin typeface="Arial" panose="020B0604020202020204" pitchFamily="34" charset="0"/>
                <a:cs typeface="Arial" panose="020B0604020202020204" pitchFamily="34" charset="0"/>
              </a:rPr>
              <a:t>Na linha número 3 temos a criação e atribuição, através do sinal de “igual” (=), de um valor a  variável chamada de “valor1”. Conforme o php.net, variáveis devem ser precedidas de um “$”,  de forma que o interpretador saberá que nessa linha haverá uma variável, e não outra  instrução.</a:t>
            </a:r>
          </a:p>
          <a:p>
            <a:pPr marL="12700" marR="6350" algn="just">
              <a:lnSpc>
                <a:spcPct val="150000"/>
              </a:lnSpc>
              <a:spcBef>
                <a:spcPts val="1920"/>
              </a:spcBef>
            </a:pPr>
            <a:r>
              <a:rPr sz="2000" dirty="0">
                <a:latin typeface="Arial" panose="020B0604020202020204" pitchFamily="34" charset="0"/>
                <a:cs typeface="Arial" panose="020B0604020202020204" pitchFamily="34" charset="0"/>
              </a:rPr>
              <a:t>No PHP as variáveis têm os seus valores estabelecidos no momento da atribuição, de forma  que, no exemplo acima, teremos dois valores sendo somados, através da operação  matemática de soma, exemplificada na linha 6.</a:t>
            </a:r>
          </a:p>
          <a:p>
            <a:pPr>
              <a:lnSpc>
                <a:spcPct val="100000"/>
              </a:lnSpc>
              <a:spcBef>
                <a:spcPts val="15"/>
              </a:spcBef>
            </a:pPr>
            <a:endParaRPr sz="2700" dirty="0">
              <a:latin typeface="Arial" panose="020B0604020202020204" pitchFamily="34" charset="0"/>
              <a:cs typeface="Arial" panose="020B0604020202020204" pitchFamily="34" charset="0"/>
            </a:endParaRPr>
          </a:p>
          <a:p>
            <a:pPr marL="12700" algn="just">
              <a:lnSpc>
                <a:spcPct val="100000"/>
              </a:lnSpc>
            </a:pPr>
            <a:r>
              <a:rPr sz="2000" dirty="0">
                <a:latin typeface="Arial" panose="020B0604020202020204" pitchFamily="34" charset="0"/>
                <a:cs typeface="Arial" panose="020B0604020202020204" pitchFamily="34" charset="0"/>
              </a:rPr>
              <a:t>Uma variável “$soma” recebe o resultado dessa operação, o valor 35.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5000" y="381000"/>
            <a:ext cx="8194675" cy="6199774"/>
          </a:xfrm>
          <a:prstGeom prst="rect">
            <a:avLst/>
          </a:prstGeom>
        </p:spPr>
        <p:txBody>
          <a:bodyPr vert="horz" wrap="square" lIns="0" tIns="13335" rIns="0" bIns="0" rtlCol="0">
            <a:spAutoFit/>
          </a:bodyPr>
          <a:lstStyle/>
          <a:p>
            <a:pPr marL="12700">
              <a:lnSpc>
                <a:spcPct val="100000"/>
              </a:lnSpc>
              <a:spcBef>
                <a:spcPts val="105"/>
              </a:spcBef>
            </a:pPr>
            <a:r>
              <a:rPr sz="2000" dirty="0">
                <a:latin typeface="Arial" panose="020B0604020202020204" pitchFamily="34" charset="0"/>
                <a:cs typeface="Arial" panose="020B0604020202020204" pitchFamily="34" charset="0"/>
              </a:rPr>
              <a:t>Os operadores matemáticos, em PHP, são os mesmos da linguagem Java:</a:t>
            </a:r>
          </a:p>
          <a:p>
            <a:pPr marL="12700" marR="3940175">
              <a:lnSpc>
                <a:spcPct val="225000"/>
              </a:lnSpc>
            </a:pPr>
            <a:r>
              <a:rPr sz="2000" dirty="0">
                <a:latin typeface="Arial" panose="020B0604020202020204" pitchFamily="34" charset="0"/>
                <a:cs typeface="Arial" panose="020B0604020202020204" pitchFamily="34" charset="0"/>
              </a:rPr>
              <a:t>Potenciação, através da função </a:t>
            </a:r>
            <a:r>
              <a:rPr sz="2000" i="1" dirty="0">
                <a:latin typeface="Arial" panose="020B0604020202020204" pitchFamily="34" charset="0"/>
                <a:cs typeface="Arial" panose="020B0604020202020204" pitchFamily="34" charset="0"/>
              </a:rPr>
              <a:t>pow</a:t>
            </a:r>
            <a:r>
              <a:rPr sz="2000" dirty="0">
                <a:latin typeface="Arial" panose="020B0604020202020204" pitchFamily="34" charset="0"/>
                <a:cs typeface="Arial" panose="020B0604020202020204" pitchFamily="34" charset="0"/>
              </a:rPr>
              <a:t>.  Raiz quadrada, através da função </a:t>
            </a:r>
            <a:r>
              <a:rPr sz="2000" i="1" dirty="0">
                <a:latin typeface="Arial" panose="020B0604020202020204" pitchFamily="34" charset="0"/>
                <a:cs typeface="Arial" panose="020B0604020202020204" pitchFamily="34" charset="0"/>
              </a:rPr>
              <a:t>sqrt</a:t>
            </a:r>
            <a:r>
              <a:rPr sz="2000" dirty="0">
                <a:latin typeface="Arial" panose="020B0604020202020204" pitchFamily="34" charset="0"/>
                <a:cs typeface="Arial" panose="020B0604020202020204" pitchFamily="34" charset="0"/>
              </a:rPr>
              <a:t>.  Multiplicação (*)</a:t>
            </a:r>
          </a:p>
          <a:p>
            <a:pPr>
              <a:lnSpc>
                <a:spcPct val="100000"/>
              </a:lnSpc>
              <a:spcBef>
                <a:spcPts val="10"/>
              </a:spcBef>
            </a:pPr>
            <a:endParaRPr sz="2600" dirty="0">
              <a:latin typeface="Arial" panose="020B0604020202020204" pitchFamily="34" charset="0"/>
              <a:cs typeface="Arial" panose="020B0604020202020204" pitchFamily="34" charset="0"/>
            </a:endParaRPr>
          </a:p>
          <a:p>
            <a:pPr marL="12700">
              <a:lnSpc>
                <a:spcPct val="100000"/>
              </a:lnSpc>
            </a:pPr>
            <a:r>
              <a:rPr sz="2000" dirty="0">
                <a:latin typeface="Arial" panose="020B0604020202020204" pitchFamily="34" charset="0"/>
                <a:cs typeface="Arial" panose="020B0604020202020204" pitchFamily="34" charset="0"/>
              </a:rPr>
              <a:t>Divisão (/)</a:t>
            </a:r>
          </a:p>
          <a:p>
            <a:pPr marL="12700" marR="6721475">
              <a:lnSpc>
                <a:spcPct val="225000"/>
              </a:lnSpc>
              <a:spcBef>
                <a:spcPts val="5"/>
              </a:spcBef>
            </a:pPr>
            <a:r>
              <a:rPr sz="2000" dirty="0">
                <a:latin typeface="Arial" panose="020B0604020202020204" pitchFamily="34" charset="0"/>
                <a:cs typeface="Arial" panose="020B0604020202020204" pitchFamily="34" charset="0"/>
              </a:rPr>
              <a:t>Adição (+)  Subtração (-)</a:t>
            </a:r>
          </a:p>
          <a:p>
            <a:pPr>
              <a:lnSpc>
                <a:spcPct val="100000"/>
              </a:lnSpc>
              <a:spcBef>
                <a:spcPts val="10"/>
              </a:spcBef>
            </a:pPr>
            <a:endParaRPr sz="2600" dirty="0">
              <a:latin typeface="Arial" panose="020B0604020202020204" pitchFamily="34" charset="0"/>
              <a:cs typeface="Arial" panose="020B0604020202020204" pitchFamily="34" charset="0"/>
            </a:endParaRPr>
          </a:p>
          <a:p>
            <a:pPr marL="12700">
              <a:lnSpc>
                <a:spcPct val="100000"/>
              </a:lnSpc>
            </a:pPr>
            <a:r>
              <a:rPr sz="2000" dirty="0">
                <a:latin typeface="Arial" panose="020B0604020202020204" pitchFamily="34" charset="0"/>
                <a:cs typeface="Arial" panose="020B0604020202020204" pitchFamily="34" charset="0"/>
              </a:rPr>
              <a:t>Resto da divisão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9200" y="914400"/>
            <a:ext cx="10594340" cy="4816127"/>
          </a:xfrm>
          <a:prstGeom prst="rect">
            <a:avLst/>
          </a:prstGeom>
        </p:spPr>
        <p:txBody>
          <a:bodyPr vert="horz" wrap="square" lIns="0" tIns="12700" rIns="0" bIns="0" rtlCol="0">
            <a:spAutoFit/>
          </a:bodyPr>
          <a:lstStyle/>
          <a:p>
            <a:pPr marL="12700" marR="9525" algn="just">
              <a:lnSpc>
                <a:spcPct val="150000"/>
              </a:lnSpc>
              <a:spcBef>
                <a:spcPts val="100"/>
              </a:spcBef>
            </a:pPr>
            <a:r>
              <a:rPr sz="2000" dirty="0">
                <a:latin typeface="Arial" panose="020B0604020202020204" pitchFamily="34" charset="0"/>
                <a:cs typeface="Arial" panose="020B0604020202020204" pitchFamily="34" charset="0"/>
              </a:rPr>
              <a:t>A linguagem PHP é </a:t>
            </a:r>
            <a:r>
              <a:rPr sz="2000" i="1" dirty="0">
                <a:latin typeface="Arial" panose="020B0604020202020204" pitchFamily="34" charset="0"/>
                <a:cs typeface="Arial" panose="020B0604020202020204" pitchFamily="34" charset="0"/>
              </a:rPr>
              <a:t>Case Sensitive</a:t>
            </a:r>
            <a:r>
              <a:rPr sz="2000" dirty="0">
                <a:latin typeface="Arial" panose="020B0604020202020204" pitchFamily="34" charset="0"/>
                <a:cs typeface="Arial" panose="020B0604020202020204" pitchFamily="34" charset="0"/>
              </a:rPr>
              <a:t>, ou seja, devemos ter cuidado, pois letras maiúsculas se  diferem de letras minúsculas. Por exemplo, a variável </a:t>
            </a:r>
            <a:r>
              <a:rPr sz="2000" b="1" dirty="0">
                <a:latin typeface="Arial" panose="020B0604020202020204" pitchFamily="34" charset="0"/>
                <a:cs typeface="Arial" panose="020B0604020202020204" pitchFamily="34" charset="0"/>
              </a:rPr>
              <a:t>$valor1 </a:t>
            </a:r>
            <a:r>
              <a:rPr sz="2000" dirty="0">
                <a:latin typeface="Arial" panose="020B0604020202020204" pitchFamily="34" charset="0"/>
                <a:cs typeface="Arial" panose="020B0604020202020204" pitchFamily="34" charset="0"/>
              </a:rPr>
              <a:t>é diferente da variável </a:t>
            </a:r>
            <a:r>
              <a:rPr sz="2000" b="1" dirty="0">
                <a:latin typeface="Arial" panose="020B0604020202020204" pitchFamily="34" charset="0"/>
                <a:cs typeface="Arial" panose="020B0604020202020204" pitchFamily="34" charset="0"/>
              </a:rPr>
              <a:t>$Valor1</a:t>
            </a:r>
            <a:r>
              <a:rPr sz="2000" dirty="0">
                <a:latin typeface="Arial" panose="020B0604020202020204" pitchFamily="34" charset="0"/>
                <a:cs typeface="Arial" panose="020B0604020202020204" pitchFamily="34" charset="0"/>
              </a:rPr>
              <a:t>.</a:t>
            </a:r>
          </a:p>
          <a:p>
            <a:pPr marL="12700" marR="5080" algn="just">
              <a:lnSpc>
                <a:spcPct val="150000"/>
              </a:lnSpc>
              <a:spcBef>
                <a:spcPts val="1920"/>
              </a:spcBef>
            </a:pPr>
            <a:r>
              <a:rPr sz="2000" dirty="0">
                <a:latin typeface="Arial" panose="020B0604020202020204" pitchFamily="34" charset="0"/>
                <a:cs typeface="Arial" panose="020B0604020202020204" pitchFamily="34" charset="0"/>
              </a:rPr>
              <a:t>Quando executamos o projeto, temos, no primeiro momento, uma tela de inicialização, que  solicita o arquivo de índice, que nada mais é que o nosso script PHP criado há pouco. Após a  abertura da tela de solicitação, como estamos executando o nosso projeto pela primeira vez,  o Aptana nos exibe por padrão uma página chamada “index.php”. o index é uma página  utilizada como página inicial para um site. Como não o estamos utilizando ainda, devemos  clicar no botão “Procurar” para localizar o nosso arquivo recém criado, e então pressionamos  o botão “OK” para terminarmos a configuração do projeto.</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609600"/>
            <a:ext cx="8765642" cy="566822"/>
          </a:xfrm>
          <a:prstGeom prst="rect">
            <a:avLst/>
          </a:prstGeom>
        </p:spPr>
        <p:txBody>
          <a:bodyPr vert="horz" wrap="square" lIns="0" tIns="12700" rIns="0" bIns="0" rtlCol="0">
            <a:spAutoFit/>
          </a:bodyPr>
          <a:lstStyle/>
          <a:p>
            <a:pPr marL="12700">
              <a:lnSpc>
                <a:spcPct val="100000"/>
              </a:lnSpc>
              <a:spcBef>
                <a:spcPts val="100"/>
              </a:spcBef>
            </a:pPr>
            <a:r>
              <a:rPr sz="3600" b="0" dirty="0" err="1">
                <a:solidFill>
                  <a:schemeClr val="tx1"/>
                </a:solidFill>
                <a:latin typeface="Arial Black"/>
                <a:cs typeface="Arial Black"/>
              </a:rPr>
              <a:t>Exemplo</a:t>
            </a:r>
            <a:r>
              <a:rPr sz="3600" b="0" dirty="0">
                <a:solidFill>
                  <a:schemeClr val="tx1"/>
                </a:solidFill>
                <a:latin typeface="Arial Black"/>
                <a:cs typeface="Arial Black"/>
              </a:rPr>
              <a:t> </a:t>
            </a:r>
            <a:r>
              <a:rPr sz="3600" b="0" dirty="0" smtClean="0">
                <a:solidFill>
                  <a:schemeClr val="tx1"/>
                </a:solidFill>
                <a:latin typeface="Arial Black"/>
                <a:cs typeface="Arial Black"/>
              </a:rPr>
              <a:t>: </a:t>
            </a:r>
            <a:r>
              <a:rPr sz="3600" b="0" dirty="0">
                <a:solidFill>
                  <a:schemeClr val="tx1"/>
                </a:solidFill>
                <a:latin typeface="Arial Black"/>
                <a:cs typeface="Arial Black"/>
              </a:rPr>
              <a:t>Exibição de valores</a:t>
            </a:r>
            <a:endParaRPr sz="3600" dirty="0">
              <a:solidFill>
                <a:schemeClr val="tx1"/>
              </a:solidFill>
              <a:latin typeface="Arial Black"/>
              <a:cs typeface="Arial Black"/>
            </a:endParaRPr>
          </a:p>
        </p:txBody>
      </p:sp>
      <p:sp>
        <p:nvSpPr>
          <p:cNvPr id="3" name="object 3"/>
          <p:cNvSpPr txBox="1"/>
          <p:nvPr/>
        </p:nvSpPr>
        <p:spPr>
          <a:xfrm>
            <a:off x="1066800" y="1371600"/>
            <a:ext cx="10594340" cy="5117465"/>
          </a:xfrm>
          <a:prstGeom prst="rect">
            <a:avLst/>
          </a:prstGeom>
        </p:spPr>
        <p:txBody>
          <a:bodyPr vert="horz" wrap="square" lIns="0" tIns="165735" rIns="0" bIns="0" rtlCol="0">
            <a:spAutoFit/>
          </a:bodyPr>
          <a:lstStyle/>
          <a:p>
            <a:pPr marL="12700">
              <a:lnSpc>
                <a:spcPct val="100000"/>
              </a:lnSpc>
              <a:spcBef>
                <a:spcPts val="1305"/>
              </a:spcBef>
            </a:pPr>
            <a:r>
              <a:rPr sz="2000" dirty="0">
                <a:latin typeface="Arial" panose="020B0604020202020204" pitchFamily="34" charset="0"/>
                <a:cs typeface="Arial" panose="020B0604020202020204" pitchFamily="34" charset="0"/>
              </a:rPr>
              <a:t>Porém, como não estava descrito que haveria um retorno de alguma informação, não houve</a:t>
            </a:r>
          </a:p>
          <a:p>
            <a:pPr marL="12700">
              <a:lnSpc>
                <a:spcPct val="100000"/>
              </a:lnSpc>
              <a:spcBef>
                <a:spcPts val="1200"/>
              </a:spcBef>
            </a:pPr>
            <a:r>
              <a:rPr sz="2000" dirty="0">
                <a:latin typeface="Arial" panose="020B0604020202020204" pitchFamily="34" charset="0"/>
                <a:cs typeface="Arial" panose="020B0604020202020204" pitchFamily="34" charset="0"/>
              </a:rPr>
              <a:t>nenhuma resposta  quanto a  esse resultado.</a:t>
            </a:r>
          </a:p>
          <a:p>
            <a:pPr marL="12700" marR="7620">
              <a:lnSpc>
                <a:spcPct val="150100"/>
              </a:lnSpc>
              <a:spcBef>
                <a:spcPts val="1920"/>
              </a:spcBef>
            </a:pPr>
            <a:r>
              <a:rPr sz="2000" dirty="0">
                <a:latin typeface="Arial" panose="020B0604020202020204" pitchFamily="34" charset="0"/>
                <a:cs typeface="Arial" panose="020B0604020202020204" pitchFamily="34" charset="0"/>
              </a:rPr>
              <a:t>Para esse tipo de retorno, podemos solicitar ao interpretador uma resposta para esse cálculo,  utilizando as funções </a:t>
            </a:r>
            <a:r>
              <a:rPr sz="2000" b="1" dirty="0">
                <a:latin typeface="Arial" panose="020B0604020202020204" pitchFamily="34" charset="0"/>
                <a:cs typeface="Arial" panose="020B0604020202020204" pitchFamily="34" charset="0"/>
              </a:rPr>
              <a:t>echo</a:t>
            </a:r>
            <a:r>
              <a:rPr sz="2000" dirty="0">
                <a:latin typeface="Arial" panose="020B0604020202020204" pitchFamily="34" charset="0"/>
                <a:cs typeface="Arial" panose="020B0604020202020204" pitchFamily="34" charset="0"/>
              </a:rPr>
              <a:t>, </a:t>
            </a:r>
            <a:r>
              <a:rPr sz="2000" b="1" dirty="0">
                <a:latin typeface="Arial" panose="020B0604020202020204" pitchFamily="34" charset="0"/>
                <a:cs typeface="Arial" panose="020B0604020202020204" pitchFamily="34" charset="0"/>
              </a:rPr>
              <a:t>print </a:t>
            </a:r>
            <a:r>
              <a:rPr sz="2000" dirty="0">
                <a:latin typeface="Arial" panose="020B0604020202020204" pitchFamily="34" charset="0"/>
                <a:cs typeface="Arial" panose="020B0604020202020204" pitchFamily="34" charset="0"/>
              </a:rPr>
              <a:t>ou </a:t>
            </a:r>
            <a:r>
              <a:rPr sz="2000" b="1" dirty="0">
                <a:latin typeface="Arial" panose="020B0604020202020204" pitchFamily="34" charset="0"/>
                <a:cs typeface="Arial" panose="020B0604020202020204" pitchFamily="34" charset="0"/>
              </a:rPr>
              <a:t>printf</a:t>
            </a:r>
            <a:r>
              <a:rPr sz="2000" dirty="0">
                <a:latin typeface="Arial" panose="020B0604020202020204" pitchFamily="34" charset="0"/>
                <a:cs typeface="Arial" panose="020B0604020202020204" pitchFamily="34" charset="0"/>
              </a:rPr>
              <a:t>.</a:t>
            </a:r>
          </a:p>
          <a:p>
            <a:pPr>
              <a:lnSpc>
                <a:spcPct val="100000"/>
              </a:lnSpc>
              <a:spcBef>
                <a:spcPts val="10"/>
              </a:spcBef>
            </a:pPr>
            <a:endParaRPr sz="2700" dirty="0">
              <a:latin typeface="Arial" panose="020B0604020202020204" pitchFamily="34" charset="0"/>
              <a:cs typeface="Arial" panose="020B0604020202020204" pitchFamily="34" charset="0"/>
            </a:endParaRPr>
          </a:p>
          <a:p>
            <a:pPr marL="12700">
              <a:lnSpc>
                <a:spcPct val="100000"/>
              </a:lnSpc>
              <a:spcBef>
                <a:spcPts val="5"/>
              </a:spcBef>
            </a:pPr>
            <a:r>
              <a:rPr sz="2000" b="1" dirty="0">
                <a:latin typeface="Arial" panose="020B0604020202020204" pitchFamily="34" charset="0"/>
                <a:cs typeface="Arial" panose="020B0604020202020204" pitchFamily="34" charset="0"/>
              </a:rPr>
              <a:t>echo: </a:t>
            </a:r>
            <a:r>
              <a:rPr sz="2000" dirty="0">
                <a:latin typeface="Arial" panose="020B0604020202020204" pitchFamily="34" charset="0"/>
                <a:cs typeface="Arial" panose="020B0604020202020204" pitchFamily="34" charset="0"/>
              </a:rPr>
              <a:t>Utilizada para exibir um ou mais comandos de resposta, podendo os mesmos serem</a:t>
            </a:r>
          </a:p>
          <a:p>
            <a:pPr marL="12700">
              <a:lnSpc>
                <a:spcPct val="100000"/>
              </a:lnSpc>
              <a:spcBef>
                <a:spcPts val="1200"/>
              </a:spcBef>
            </a:pPr>
            <a:r>
              <a:rPr sz="2000" dirty="0">
                <a:latin typeface="Arial" panose="020B0604020202020204" pitchFamily="34" charset="0"/>
                <a:cs typeface="Arial" panose="020B0604020202020204" pitchFamily="34" charset="0"/>
              </a:rPr>
              <a:t>separados por “,”.10</a:t>
            </a:r>
          </a:p>
          <a:p>
            <a:pPr>
              <a:lnSpc>
                <a:spcPct val="100000"/>
              </a:lnSpc>
              <a:spcBef>
                <a:spcPts val="15"/>
              </a:spcBef>
            </a:pPr>
            <a:endParaRPr sz="2700" dirty="0">
              <a:latin typeface="Arial" panose="020B0604020202020204" pitchFamily="34" charset="0"/>
              <a:cs typeface="Arial" panose="020B0604020202020204" pitchFamily="34" charset="0"/>
            </a:endParaRPr>
          </a:p>
          <a:p>
            <a:pPr marL="12700">
              <a:lnSpc>
                <a:spcPct val="100000"/>
              </a:lnSpc>
            </a:pPr>
            <a:r>
              <a:rPr sz="2000" b="1" dirty="0">
                <a:latin typeface="Arial" panose="020B0604020202020204" pitchFamily="34" charset="0"/>
                <a:cs typeface="Arial" panose="020B0604020202020204" pitchFamily="34" charset="0"/>
              </a:rPr>
              <a:t>print: </a:t>
            </a:r>
            <a:r>
              <a:rPr sz="2000" dirty="0">
                <a:latin typeface="Arial" panose="020B0604020202020204" pitchFamily="34" charset="0"/>
                <a:cs typeface="Arial" panose="020B0604020202020204" pitchFamily="34" charset="0"/>
              </a:rPr>
              <a:t>Utilizada para a exibição de um comando, unicamente.</a:t>
            </a:r>
          </a:p>
          <a:p>
            <a:pPr marL="12700" marR="5715">
              <a:lnSpc>
                <a:spcPct val="150000"/>
              </a:lnSpc>
              <a:spcBef>
                <a:spcPts val="1925"/>
              </a:spcBef>
              <a:tabLst>
                <a:tab pos="925830" algn="l"/>
                <a:tab pos="1951355" algn="l"/>
                <a:tab pos="2252980" algn="l"/>
                <a:tab pos="2949575" algn="l"/>
                <a:tab pos="4279900" algn="l"/>
                <a:tab pos="5511800" algn="l"/>
                <a:tab pos="5813425" algn="l"/>
                <a:tab pos="6510020" algn="l"/>
                <a:tab pos="6944359" algn="l"/>
                <a:tab pos="8023859" algn="l"/>
                <a:tab pos="8458200" algn="l"/>
                <a:tab pos="9566275" algn="l"/>
                <a:tab pos="10200005" algn="l"/>
              </a:tabLst>
            </a:pPr>
            <a:r>
              <a:rPr sz="2000" b="1" dirty="0">
                <a:latin typeface="Arial" panose="020B0604020202020204" pitchFamily="34" charset="0"/>
                <a:cs typeface="Arial" panose="020B0604020202020204" pitchFamily="34" charset="0"/>
              </a:rPr>
              <a:t>printf:	</a:t>
            </a:r>
            <a:r>
              <a:rPr sz="2000" dirty="0">
                <a:latin typeface="Arial" panose="020B0604020202020204" pitchFamily="34" charset="0"/>
                <a:cs typeface="Arial" panose="020B0604020202020204" pitchFamily="34" charset="0"/>
              </a:rPr>
              <a:t>Retorna	o	valor	formatado	conforme	o	valor	de	controle	de	formato.	Para	sua  utilização utilizamos uma tabela de referência.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79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6800" y="762000"/>
            <a:ext cx="10744835" cy="5428730"/>
          </a:xfrm>
          <a:prstGeom prst="rect">
            <a:avLst/>
          </a:prstGeom>
        </p:spPr>
        <p:txBody>
          <a:bodyPr vert="horz" wrap="square" lIns="0" tIns="12700" rIns="0" bIns="0" rtlCol="0">
            <a:spAutoFit/>
          </a:bodyPr>
          <a:lstStyle/>
          <a:p>
            <a:pPr marL="12700" marR="5080" algn="just">
              <a:lnSpc>
                <a:spcPct val="140000"/>
              </a:lnSpc>
              <a:spcBef>
                <a:spcPts val="100"/>
              </a:spcBef>
            </a:pPr>
            <a:r>
              <a:rPr sz="2200" dirty="0">
                <a:latin typeface="Arial" panose="020B0604020202020204" pitchFamily="34" charset="0"/>
                <a:cs typeface="Arial" panose="020B0604020202020204" pitchFamily="34" charset="0"/>
              </a:rPr>
              <a:t>No script anterior temos diferentes formas de exibição do mesmo resultado. Onde  cada uma das funções se apresenta de uma forma diferente. O principal ponto a ser  observado é a utilização de aspas (“) e de apóstrofos (‘) pois, apesar de termos uma  apresentação semelhante, temos formas diferentes de utilização. Quando executamos  uma função de retorno com aspas, podemos inserir valores de variáveis juntamente  com o que estamos retornando, como um texto por  exemplo. Agora quando  utilizamos apóstrofos, temos a possibilidade de apenas trabalhar com strings. Para  esses casos temos o ponto (.), que irá ser utilizado para concatenar as informações.</a:t>
            </a:r>
          </a:p>
          <a:p>
            <a:pPr marL="12700" marR="6985" algn="just">
              <a:lnSpc>
                <a:spcPct val="140000"/>
              </a:lnSpc>
              <a:spcBef>
                <a:spcPts val="1995"/>
              </a:spcBef>
            </a:pPr>
            <a:r>
              <a:rPr sz="2200" dirty="0">
                <a:latin typeface="Arial" panose="020B0604020202020204" pitchFamily="34" charset="0"/>
                <a:cs typeface="Arial" panose="020B0604020202020204" pitchFamily="34" charset="0"/>
              </a:rPr>
              <a:t>O </a:t>
            </a:r>
            <a:r>
              <a:rPr sz="2200" i="1" dirty="0">
                <a:latin typeface="Arial" panose="020B0604020202020204" pitchFamily="34" charset="0"/>
                <a:cs typeface="Arial" panose="020B0604020202020204" pitchFamily="34" charset="0"/>
              </a:rPr>
              <a:t>printf </a:t>
            </a:r>
            <a:r>
              <a:rPr sz="2200" dirty="0">
                <a:latin typeface="Arial" panose="020B0604020202020204" pitchFamily="34" charset="0"/>
                <a:cs typeface="Arial" panose="020B0604020202020204" pitchFamily="34" charset="0"/>
              </a:rPr>
              <a:t>se baseia no conceito de substituição, onde substituímos o elemento, no caso  o “%d”, por um valor que esteja na variável.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79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85800"/>
            <a:ext cx="10823042" cy="566822"/>
          </a:xfrm>
          <a:prstGeom prst="rect">
            <a:avLst/>
          </a:prstGeom>
        </p:spPr>
        <p:txBody>
          <a:bodyPr vert="horz" wrap="square" lIns="0" tIns="12700" rIns="0" bIns="0" rtlCol="0">
            <a:spAutoFit/>
          </a:bodyPr>
          <a:lstStyle/>
          <a:p>
            <a:pPr marL="12700">
              <a:lnSpc>
                <a:spcPct val="100000"/>
              </a:lnSpc>
              <a:spcBef>
                <a:spcPts val="100"/>
              </a:spcBef>
            </a:pPr>
            <a:r>
              <a:rPr sz="3600" b="0" dirty="0">
                <a:solidFill>
                  <a:schemeClr val="tx1"/>
                </a:solidFill>
                <a:latin typeface="Arial Black"/>
                <a:cs typeface="Arial Black"/>
              </a:rPr>
              <a:t>Diferenças entre Client side e Server side</a:t>
            </a:r>
            <a:endParaRPr sz="3600" dirty="0">
              <a:solidFill>
                <a:schemeClr val="tx1"/>
              </a:solidFill>
              <a:latin typeface="Arial Black"/>
              <a:cs typeface="Arial Black"/>
            </a:endParaRPr>
          </a:p>
        </p:txBody>
      </p:sp>
      <p:sp>
        <p:nvSpPr>
          <p:cNvPr id="3" name="object 3"/>
          <p:cNvSpPr txBox="1"/>
          <p:nvPr/>
        </p:nvSpPr>
        <p:spPr>
          <a:xfrm>
            <a:off x="1066800" y="1676400"/>
            <a:ext cx="10593705" cy="3596497"/>
          </a:xfrm>
          <a:prstGeom prst="rect">
            <a:avLst/>
          </a:prstGeom>
        </p:spPr>
        <p:txBody>
          <a:bodyPr vert="horz" wrap="square" lIns="0" tIns="165735" rIns="0" bIns="0" rtlCol="0">
            <a:spAutoFit/>
          </a:bodyPr>
          <a:lstStyle/>
          <a:p>
            <a:pPr marL="12700">
              <a:lnSpc>
                <a:spcPct val="100000"/>
              </a:lnSpc>
              <a:spcBef>
                <a:spcPts val="1305"/>
              </a:spcBef>
            </a:pPr>
            <a:r>
              <a:rPr sz="2000" dirty="0">
                <a:latin typeface="Arial" panose="020B0604020202020204" pitchFamily="34" charset="0"/>
                <a:cs typeface="Arial" panose="020B0604020202020204" pitchFamily="34" charset="0"/>
              </a:rPr>
              <a:t>Para acessar do Client side, o navegador faz o download dos arquivos que são visualizados no</a:t>
            </a:r>
          </a:p>
          <a:p>
            <a:pPr marL="12700">
              <a:lnSpc>
                <a:spcPct val="100000"/>
              </a:lnSpc>
              <a:spcBef>
                <a:spcPts val="1200"/>
              </a:spcBef>
            </a:pPr>
            <a:r>
              <a:rPr sz="2000" dirty="0">
                <a:latin typeface="Arial" panose="020B0604020202020204" pitchFamily="34" charset="0"/>
                <a:cs typeface="Arial" panose="020B0604020202020204" pitchFamily="34" charset="0"/>
              </a:rPr>
              <a:t>site.</a:t>
            </a:r>
          </a:p>
          <a:p>
            <a:pPr marL="12700" marR="5715" algn="just">
              <a:lnSpc>
                <a:spcPct val="150100"/>
              </a:lnSpc>
              <a:spcBef>
                <a:spcPts val="1920"/>
              </a:spcBef>
            </a:pPr>
            <a:r>
              <a:rPr sz="2000" dirty="0">
                <a:latin typeface="Arial" panose="020B0604020202020204" pitchFamily="34" charset="0"/>
                <a:cs typeface="Arial" panose="020B0604020202020204" pitchFamily="34" charset="0"/>
              </a:rPr>
              <a:t>Exemplo: o código de uma página vista do Client side. Diferentemente do HTML e do  Javascript, o PHP não pode ser visualizado pelo cliente side, pois ela é uma linguagem Server  side.</a:t>
            </a:r>
          </a:p>
          <a:p>
            <a:pPr>
              <a:lnSpc>
                <a:spcPct val="100000"/>
              </a:lnSpc>
              <a:spcBef>
                <a:spcPts val="10"/>
              </a:spcBef>
            </a:pPr>
            <a:endParaRPr sz="2000" dirty="0">
              <a:latin typeface="Arial" panose="020B0604020202020204" pitchFamily="34" charset="0"/>
              <a:cs typeface="Arial" panose="020B0604020202020204" pitchFamily="34" charset="0"/>
            </a:endParaRPr>
          </a:p>
          <a:p>
            <a:pPr marL="12700" algn="just">
              <a:lnSpc>
                <a:spcPct val="100000"/>
              </a:lnSpc>
              <a:spcBef>
                <a:spcPts val="5"/>
              </a:spcBef>
            </a:pPr>
            <a:r>
              <a:rPr sz="2000" dirty="0">
                <a:latin typeface="Arial" panose="020B0604020202020204" pitchFamily="34" charset="0"/>
                <a:cs typeface="Arial" panose="020B0604020202020204" pitchFamily="34" charset="0"/>
              </a:rPr>
              <a:t>O servidor interpreta a linguagem PHP e retorna para o usuário apenas o código HTML.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3157" y="637159"/>
            <a:ext cx="11054817" cy="520655"/>
          </a:xfrm>
          <a:prstGeom prst="rect">
            <a:avLst/>
          </a:prstGeom>
        </p:spPr>
        <p:txBody>
          <a:bodyPr vert="horz" wrap="square" lIns="0" tIns="12700" rIns="0" bIns="0" rtlCol="0">
            <a:spAutoFit/>
          </a:bodyPr>
          <a:lstStyle/>
          <a:p>
            <a:pPr marL="12700">
              <a:lnSpc>
                <a:spcPct val="100000"/>
              </a:lnSpc>
              <a:spcBef>
                <a:spcPts val="100"/>
              </a:spcBef>
            </a:pPr>
            <a:r>
              <a:rPr sz="3300" b="0" dirty="0">
                <a:solidFill>
                  <a:schemeClr val="tx1"/>
                </a:solidFill>
                <a:latin typeface="Arial Black"/>
                <a:cs typeface="Arial Black"/>
              </a:rPr>
              <a:t>Webpages Dinâmicas X Webpages Estáticas</a:t>
            </a:r>
            <a:endParaRPr sz="3300" dirty="0">
              <a:solidFill>
                <a:schemeClr val="tx1"/>
              </a:solidFill>
              <a:latin typeface="Arial Black"/>
              <a:cs typeface="Arial Black"/>
            </a:endParaRPr>
          </a:p>
        </p:txBody>
      </p:sp>
      <p:sp>
        <p:nvSpPr>
          <p:cNvPr id="3" name="object 3"/>
          <p:cNvSpPr txBox="1"/>
          <p:nvPr/>
        </p:nvSpPr>
        <p:spPr>
          <a:xfrm>
            <a:off x="1143000" y="1676400"/>
            <a:ext cx="10594975" cy="4103688"/>
          </a:xfrm>
          <a:prstGeom prst="rect">
            <a:avLst/>
          </a:prstGeom>
        </p:spPr>
        <p:txBody>
          <a:bodyPr vert="horz" wrap="square" lIns="0" tIns="12700" rIns="0" bIns="0" rtlCol="0">
            <a:spAutoFit/>
          </a:bodyPr>
          <a:lstStyle/>
          <a:p>
            <a:pPr marL="12700" marR="5080" algn="just">
              <a:lnSpc>
                <a:spcPct val="150000"/>
              </a:lnSpc>
              <a:spcBef>
                <a:spcPts val="100"/>
              </a:spcBef>
            </a:pPr>
            <a:r>
              <a:rPr sz="2000" dirty="0">
                <a:latin typeface="Arial" panose="020B0604020202020204" pitchFamily="34" charset="0"/>
                <a:cs typeface="Arial" panose="020B0604020202020204" pitchFamily="34" charset="0"/>
              </a:rPr>
              <a:t>Uma página dinâmica em geral é a referência do uso de linguagens de programação server-  side, tal como PHP, ASP, ASPNET, entre outras, no desenvolvimento de um site ou aplicações  para intranet e extranet.</a:t>
            </a:r>
          </a:p>
          <a:p>
            <a:pPr>
              <a:lnSpc>
                <a:spcPct val="100000"/>
              </a:lnSpc>
              <a:spcBef>
                <a:spcPts val="15"/>
              </a:spcBef>
            </a:pPr>
            <a:endParaRPr sz="2000" dirty="0">
              <a:latin typeface="Arial" panose="020B0604020202020204" pitchFamily="34" charset="0"/>
              <a:cs typeface="Arial" panose="020B0604020202020204" pitchFamily="34" charset="0"/>
            </a:endParaRPr>
          </a:p>
          <a:p>
            <a:pPr marL="12700">
              <a:lnSpc>
                <a:spcPct val="100000"/>
              </a:lnSpc>
              <a:tabLst>
                <a:tab pos="1035050" algn="l"/>
                <a:tab pos="2213610" algn="l"/>
                <a:tab pos="3571240" algn="l"/>
                <a:tab pos="4019550" algn="l"/>
                <a:tab pos="5262880" algn="l"/>
                <a:tab pos="6145530" algn="l"/>
                <a:tab pos="6983730" algn="l"/>
                <a:tab pos="7433309" algn="l"/>
                <a:tab pos="8199120" algn="l"/>
                <a:tab pos="8717280" algn="l"/>
                <a:tab pos="9701530" algn="l"/>
                <a:tab pos="10447020" algn="l"/>
              </a:tabLst>
            </a:pPr>
            <a:r>
              <a:rPr sz="2000" dirty="0">
                <a:latin typeface="Arial" panose="020B0604020202020204" pitchFamily="34" charset="0"/>
                <a:cs typeface="Arial" panose="020B0604020202020204" pitchFamily="34" charset="0"/>
              </a:rPr>
              <a:t>Páginas	estáticas:	linguagem	de	marcação	HTML,	folhas	de	estilo	em	cascata	(CSS)	e</a:t>
            </a:r>
          </a:p>
          <a:p>
            <a:pPr marL="12700">
              <a:lnSpc>
                <a:spcPct val="100000"/>
              </a:lnSpc>
              <a:spcBef>
                <a:spcPts val="1200"/>
              </a:spcBef>
            </a:pPr>
            <a:r>
              <a:rPr sz="2000" dirty="0">
                <a:latin typeface="Arial" panose="020B0604020202020204" pitchFamily="34" charset="0"/>
                <a:cs typeface="Arial" panose="020B0604020202020204" pitchFamily="34" charset="0"/>
              </a:rPr>
              <a:t>JavaScript em seu contexto.</a:t>
            </a:r>
          </a:p>
          <a:p>
            <a:pPr marL="12700" marR="5080" algn="just">
              <a:lnSpc>
                <a:spcPct val="150100"/>
              </a:lnSpc>
              <a:spcBef>
                <a:spcPts val="1920"/>
              </a:spcBef>
            </a:pPr>
            <a:r>
              <a:rPr sz="2000" dirty="0">
                <a:latin typeface="Arial" panose="020B0604020202020204" pitchFamily="34" charset="0"/>
                <a:cs typeface="Arial" panose="020B0604020202020204" pitchFamily="34" charset="0"/>
              </a:rPr>
              <a:t>As páginas dinâmicas utilizam muitos recursos utilizados na criação de páginas estáticas,  a  diferença principal está no uso de bancos de dados ou formas e armazenamento de dados  específicos para a aplicação desenvolvida.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838200"/>
            <a:ext cx="10975442" cy="566822"/>
          </a:xfrm>
          <a:prstGeom prst="rect">
            <a:avLst/>
          </a:prstGeom>
        </p:spPr>
        <p:txBody>
          <a:bodyPr vert="horz" wrap="square" lIns="0" tIns="12700" rIns="0" bIns="0" rtlCol="0">
            <a:spAutoFit/>
          </a:bodyPr>
          <a:lstStyle/>
          <a:p>
            <a:pPr marL="12700">
              <a:lnSpc>
                <a:spcPct val="100000"/>
              </a:lnSpc>
              <a:spcBef>
                <a:spcPts val="100"/>
              </a:spcBef>
            </a:pPr>
            <a:r>
              <a:rPr sz="3600" b="0" dirty="0">
                <a:solidFill>
                  <a:schemeClr val="tx1"/>
                </a:solidFill>
                <a:latin typeface="Arial Black"/>
                <a:cs typeface="Arial Black"/>
              </a:rPr>
              <a:t>O que é necessário para rodar o PHP?</a:t>
            </a:r>
            <a:endParaRPr sz="3600" dirty="0">
              <a:solidFill>
                <a:schemeClr val="tx1"/>
              </a:solidFill>
              <a:latin typeface="Arial Black"/>
              <a:cs typeface="Arial Black"/>
            </a:endParaRPr>
          </a:p>
        </p:txBody>
      </p:sp>
      <p:sp>
        <p:nvSpPr>
          <p:cNvPr id="3" name="object 3"/>
          <p:cNvSpPr txBox="1"/>
          <p:nvPr/>
        </p:nvSpPr>
        <p:spPr>
          <a:xfrm>
            <a:off x="1006522" y="1502969"/>
            <a:ext cx="10593070" cy="4657044"/>
          </a:xfrm>
          <a:prstGeom prst="rect">
            <a:avLst/>
          </a:prstGeom>
        </p:spPr>
        <p:txBody>
          <a:bodyPr vert="horz" wrap="square" lIns="0" tIns="12065" rIns="0" bIns="0" rtlCol="0">
            <a:spAutoFit/>
          </a:bodyPr>
          <a:lstStyle/>
          <a:p>
            <a:pPr marL="355600" indent="-342900">
              <a:lnSpc>
                <a:spcPct val="100000"/>
              </a:lnSpc>
              <a:spcBef>
                <a:spcPts val="95"/>
              </a:spcBef>
              <a:buFont typeface="Arial"/>
              <a:buChar char="•"/>
              <a:tabLst>
                <a:tab pos="355600" algn="l"/>
                <a:tab pos="356235" algn="l"/>
              </a:tabLst>
            </a:pPr>
            <a:r>
              <a:rPr sz="1900" dirty="0">
                <a:latin typeface="Arial" panose="020B0604020202020204" pitchFamily="34" charset="0"/>
                <a:cs typeface="Arial" panose="020B0604020202020204" pitchFamily="34" charset="0"/>
              </a:rPr>
              <a:t>O PHP pode rodar em qualquer sistema operacional.</a:t>
            </a:r>
          </a:p>
          <a:p>
            <a:pPr marL="355600" marR="5080" indent="-342900">
              <a:lnSpc>
                <a:spcPct val="150000"/>
              </a:lnSpc>
              <a:spcBef>
                <a:spcPts val="1885"/>
              </a:spcBef>
              <a:buFont typeface="Arial"/>
              <a:buChar char="•"/>
              <a:tabLst>
                <a:tab pos="355600" algn="l"/>
                <a:tab pos="356235" algn="l"/>
              </a:tabLst>
            </a:pPr>
            <a:r>
              <a:rPr sz="1900" dirty="0">
                <a:latin typeface="Arial" panose="020B0604020202020204" pitchFamily="34" charset="0"/>
                <a:cs typeface="Arial" panose="020B0604020202020204" pitchFamily="34" charset="0"/>
              </a:rPr>
              <a:t>Além dele ser uma linguagem que trabalha na internet, também é uma linguagem que roda no  prompt de comando.</a:t>
            </a:r>
          </a:p>
          <a:p>
            <a:pPr marL="355600" marR="5715" indent="-342900">
              <a:lnSpc>
                <a:spcPct val="150000"/>
              </a:lnSpc>
              <a:spcBef>
                <a:spcPts val="1885"/>
              </a:spcBef>
              <a:buFont typeface="Arial"/>
              <a:buChar char="•"/>
              <a:tabLst>
                <a:tab pos="355600" algn="l"/>
                <a:tab pos="356235" algn="l"/>
              </a:tabLst>
            </a:pPr>
            <a:r>
              <a:rPr sz="1900" dirty="0">
                <a:latin typeface="Arial" panose="020B0604020202020204" pitchFamily="34" charset="0"/>
                <a:cs typeface="Arial" panose="020B0604020202020204" pitchFamily="34" charset="0"/>
              </a:rPr>
              <a:t>Ele geralmente vem com um conjunto de programas e geralmente vem com um servidor web.  Deve-se transformar a sua máquina em um servidor web que só você poderá acessar.</a:t>
            </a:r>
          </a:p>
          <a:p>
            <a:pPr>
              <a:lnSpc>
                <a:spcPct val="100000"/>
              </a:lnSpc>
              <a:spcBef>
                <a:spcPts val="35"/>
              </a:spcBef>
              <a:buClr>
                <a:srgbClr val="7E7E7E"/>
              </a:buClr>
              <a:buFont typeface="Arial"/>
              <a:buChar char="•"/>
            </a:pPr>
            <a:endParaRPr sz="2600" dirty="0">
              <a:latin typeface="Arial" panose="020B0604020202020204" pitchFamily="34" charset="0"/>
              <a:cs typeface="Arial" panose="020B0604020202020204" pitchFamily="34" charset="0"/>
            </a:endParaRPr>
          </a:p>
          <a:p>
            <a:pPr marL="355600" indent="-342900">
              <a:lnSpc>
                <a:spcPct val="100000"/>
              </a:lnSpc>
              <a:buFont typeface="Arial"/>
              <a:buChar char="•"/>
              <a:tabLst>
                <a:tab pos="355600" algn="l"/>
                <a:tab pos="356235" algn="l"/>
              </a:tabLst>
            </a:pPr>
            <a:r>
              <a:rPr sz="1900" dirty="0">
                <a:latin typeface="Arial" panose="020B0604020202020204" pitchFamily="34" charset="0"/>
                <a:cs typeface="Arial" panose="020B0604020202020204" pitchFamily="34" charset="0"/>
              </a:rPr>
              <a:t>Geralmente o mySQL vem junto nesses pacotes uma vez que ele é um servidor de banco de</a:t>
            </a:r>
          </a:p>
          <a:p>
            <a:pPr marL="355600">
              <a:lnSpc>
                <a:spcPct val="100000"/>
              </a:lnSpc>
              <a:spcBef>
                <a:spcPts val="1145"/>
              </a:spcBef>
            </a:pPr>
            <a:r>
              <a:rPr sz="1900" dirty="0">
                <a:latin typeface="Arial" panose="020B0604020202020204" pitchFamily="34" charset="0"/>
                <a:cs typeface="Arial" panose="020B0604020202020204" pitchFamily="34" charset="0"/>
              </a:rPr>
              <a:t>dados.</a:t>
            </a:r>
          </a:p>
          <a:p>
            <a:pPr>
              <a:lnSpc>
                <a:spcPct val="100000"/>
              </a:lnSpc>
              <a:spcBef>
                <a:spcPts val="30"/>
              </a:spcBef>
            </a:pPr>
            <a:endParaRPr sz="2600" dirty="0">
              <a:latin typeface="Arial" panose="020B0604020202020204" pitchFamily="34" charset="0"/>
              <a:cs typeface="Arial" panose="020B0604020202020204" pitchFamily="34" charset="0"/>
            </a:endParaRPr>
          </a:p>
          <a:p>
            <a:pPr marL="355600" indent="-342900">
              <a:lnSpc>
                <a:spcPct val="100000"/>
              </a:lnSpc>
              <a:spcBef>
                <a:spcPts val="5"/>
              </a:spcBef>
              <a:buFont typeface="Arial"/>
              <a:buChar char="•"/>
              <a:tabLst>
                <a:tab pos="355600" algn="l"/>
                <a:tab pos="356235" algn="l"/>
              </a:tabLst>
            </a:pPr>
            <a:r>
              <a:rPr sz="1900" dirty="0">
                <a:latin typeface="Arial" panose="020B0604020202020204" pitchFamily="34" charset="0"/>
                <a:cs typeface="Arial" panose="020B0604020202020204" pitchFamily="34" charset="0"/>
              </a:rPr>
              <a:t>Os servidores web mais conhecidos são o Apache e o IIS. O apache pode rodar em qualquer SO.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85800"/>
            <a:ext cx="3507842" cy="566822"/>
          </a:xfrm>
          <a:prstGeom prst="rect">
            <a:avLst/>
          </a:prstGeom>
        </p:spPr>
        <p:txBody>
          <a:bodyPr vert="horz" wrap="square" lIns="0" tIns="12700" rIns="0" bIns="0" rtlCol="0">
            <a:spAutoFit/>
          </a:bodyPr>
          <a:lstStyle/>
          <a:p>
            <a:pPr marL="12700">
              <a:lnSpc>
                <a:spcPct val="100000"/>
              </a:lnSpc>
              <a:spcBef>
                <a:spcPts val="100"/>
              </a:spcBef>
            </a:pPr>
            <a:r>
              <a:rPr sz="3600" b="0" dirty="0">
                <a:solidFill>
                  <a:schemeClr val="tx1"/>
                </a:solidFill>
                <a:latin typeface="Arial Black"/>
                <a:cs typeface="Arial Black"/>
              </a:rPr>
              <a:t>Variáveis</a:t>
            </a:r>
            <a:endParaRPr sz="3600" dirty="0">
              <a:solidFill>
                <a:schemeClr val="tx1"/>
              </a:solidFill>
              <a:latin typeface="Arial Black"/>
              <a:cs typeface="Arial Black"/>
            </a:endParaRPr>
          </a:p>
        </p:txBody>
      </p:sp>
      <p:sp>
        <p:nvSpPr>
          <p:cNvPr id="3" name="object 3"/>
          <p:cNvSpPr txBox="1"/>
          <p:nvPr/>
        </p:nvSpPr>
        <p:spPr>
          <a:xfrm>
            <a:off x="1066800" y="1752600"/>
            <a:ext cx="10593705" cy="3222036"/>
          </a:xfrm>
          <a:prstGeom prst="rect">
            <a:avLst/>
          </a:prstGeom>
        </p:spPr>
        <p:txBody>
          <a:bodyPr vert="horz" wrap="square" lIns="0" tIns="180975" rIns="0" bIns="0" rtlCol="0">
            <a:spAutoFit/>
          </a:bodyPr>
          <a:lstStyle/>
          <a:p>
            <a:pPr marL="12700">
              <a:lnSpc>
                <a:spcPct val="100000"/>
              </a:lnSpc>
              <a:spcBef>
                <a:spcPts val="1425"/>
              </a:spcBef>
            </a:pPr>
            <a:r>
              <a:rPr sz="2000" dirty="0">
                <a:latin typeface="Arial" panose="020B0604020202020204" pitchFamily="34" charset="0"/>
                <a:cs typeface="Arial" panose="020B0604020202020204" pitchFamily="34" charset="0"/>
              </a:rPr>
              <a:t>Variáveis armazenam valores. Pode-se referir a variáveis para obter seu valor ou para</a:t>
            </a:r>
          </a:p>
          <a:p>
            <a:pPr marL="12700">
              <a:lnSpc>
                <a:spcPct val="100000"/>
              </a:lnSpc>
              <a:spcBef>
                <a:spcPts val="1320"/>
              </a:spcBef>
            </a:pPr>
            <a:r>
              <a:rPr sz="2000" dirty="0">
                <a:latin typeface="Arial" panose="020B0604020202020204" pitchFamily="34" charset="0"/>
                <a:cs typeface="Arial" panose="020B0604020202020204" pitchFamily="34" charset="0"/>
              </a:rPr>
              <a:t>alterar seu conteúdo.</a:t>
            </a:r>
          </a:p>
          <a:p>
            <a:pPr marL="12700" marR="5080" algn="just">
              <a:lnSpc>
                <a:spcPct val="150100"/>
              </a:lnSpc>
              <a:spcBef>
                <a:spcPts val="1989"/>
              </a:spcBef>
            </a:pPr>
            <a:r>
              <a:rPr sz="2000" dirty="0">
                <a:latin typeface="Arial" panose="020B0604020202020204" pitchFamily="34" charset="0"/>
                <a:cs typeface="Arial" panose="020B0604020202020204" pitchFamily="34" charset="0"/>
              </a:rPr>
              <a:t>No PHP elas são representadas por um cifrão ($) mais o nome da variável. Os nomes  de variáveis válidos são iniciados por letras ou por um subscrito ( _ ). Existe  diferenciação entre nomes de variáveis maiúsculas e minúsculas.</a:t>
            </a:r>
          </a:p>
          <a:p>
            <a:pPr>
              <a:lnSpc>
                <a:spcPct val="100000"/>
              </a:lnSpc>
              <a:spcBef>
                <a:spcPts val="35"/>
              </a:spcBef>
            </a:pPr>
            <a:endParaRPr sz="2000" dirty="0">
              <a:latin typeface="Arial" panose="020B0604020202020204" pitchFamily="34" charset="0"/>
              <a:cs typeface="Arial" panose="020B0604020202020204" pitchFamily="34" charset="0"/>
            </a:endParaRPr>
          </a:p>
          <a:p>
            <a:pPr marL="12700" algn="just">
              <a:lnSpc>
                <a:spcPct val="100000"/>
              </a:lnSpc>
              <a:spcBef>
                <a:spcPts val="5"/>
              </a:spcBef>
            </a:pPr>
            <a:r>
              <a:rPr sz="2000" dirty="0">
                <a:latin typeface="Arial" panose="020B0604020202020204" pitchFamily="34" charset="0"/>
                <a:cs typeface="Arial" panose="020B0604020202020204" pitchFamily="34" charset="0"/>
              </a:rPr>
              <a:t>Ex: $a, $_A, $_a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09600"/>
            <a:ext cx="4727042" cy="566822"/>
          </a:xfrm>
          <a:prstGeom prst="rect">
            <a:avLst/>
          </a:prstGeom>
        </p:spPr>
        <p:txBody>
          <a:bodyPr vert="horz" wrap="square" lIns="0" tIns="12700" rIns="0" bIns="0" rtlCol="0">
            <a:spAutoFit/>
          </a:bodyPr>
          <a:lstStyle/>
          <a:p>
            <a:pPr marL="12700">
              <a:lnSpc>
                <a:spcPct val="100000"/>
              </a:lnSpc>
              <a:spcBef>
                <a:spcPts val="100"/>
              </a:spcBef>
            </a:pPr>
            <a:r>
              <a:rPr sz="3600" b="0" dirty="0">
                <a:solidFill>
                  <a:schemeClr val="tx1"/>
                </a:solidFill>
                <a:latin typeface="Arial Black"/>
                <a:cs typeface="Arial Black"/>
              </a:rPr>
              <a:t>Observações</a:t>
            </a:r>
            <a:endParaRPr sz="3600" dirty="0">
              <a:solidFill>
                <a:schemeClr val="tx1"/>
              </a:solidFill>
              <a:latin typeface="Arial Black"/>
              <a:cs typeface="Arial Black"/>
            </a:endParaRPr>
          </a:p>
        </p:txBody>
      </p:sp>
      <p:sp>
        <p:nvSpPr>
          <p:cNvPr id="3" name="object 3"/>
          <p:cNvSpPr txBox="1"/>
          <p:nvPr/>
        </p:nvSpPr>
        <p:spPr>
          <a:xfrm>
            <a:off x="1066800" y="1752600"/>
            <a:ext cx="9968865" cy="1551066"/>
          </a:xfrm>
          <a:prstGeom prst="rect">
            <a:avLst/>
          </a:prstGeom>
        </p:spPr>
        <p:txBody>
          <a:bodyPr vert="horz" wrap="square" lIns="0" tIns="12065" rIns="0" bIns="0" rtlCol="0">
            <a:spAutoFit/>
          </a:bodyPr>
          <a:lstStyle/>
          <a:p>
            <a:pPr marL="12700">
              <a:lnSpc>
                <a:spcPct val="100000"/>
              </a:lnSpc>
              <a:spcBef>
                <a:spcPts val="95"/>
              </a:spcBef>
            </a:pPr>
            <a:r>
              <a:rPr sz="2000" dirty="0">
                <a:latin typeface="Arial" panose="020B0604020202020204" pitchFamily="34" charset="0"/>
                <a:cs typeface="Arial" panose="020B0604020202020204" pitchFamily="34" charset="0"/>
              </a:rPr>
              <a:t>A pasta que você indica no alias deve existir! Crie-a antes de criar o alias.</a:t>
            </a:r>
          </a:p>
          <a:p>
            <a:pPr>
              <a:lnSpc>
                <a:spcPct val="100000"/>
              </a:lnSpc>
              <a:spcBef>
                <a:spcPts val="35"/>
              </a:spcBef>
            </a:pPr>
            <a:endParaRPr sz="2000" dirty="0">
              <a:latin typeface="Arial" panose="020B0604020202020204" pitchFamily="34" charset="0"/>
              <a:cs typeface="Arial" panose="020B0604020202020204" pitchFamily="34" charset="0"/>
            </a:endParaRPr>
          </a:p>
          <a:p>
            <a:pPr marL="12700">
              <a:lnSpc>
                <a:spcPct val="100000"/>
              </a:lnSpc>
            </a:pPr>
            <a:r>
              <a:rPr sz="2000" dirty="0">
                <a:latin typeface="Arial" panose="020B0604020202020204" pitchFamily="34" charset="0"/>
                <a:cs typeface="Arial" panose="020B0604020202020204" pitchFamily="34" charset="0"/>
              </a:rPr>
              <a:t>Não devemos utilizar acentos e caracteres especiais na criação do nome do alias.</a:t>
            </a:r>
          </a:p>
          <a:p>
            <a:pPr>
              <a:lnSpc>
                <a:spcPct val="100000"/>
              </a:lnSpc>
              <a:spcBef>
                <a:spcPts val="35"/>
              </a:spcBef>
            </a:pPr>
            <a:endParaRPr sz="2000" dirty="0">
              <a:latin typeface="Arial" panose="020B0604020202020204" pitchFamily="34" charset="0"/>
              <a:cs typeface="Arial" panose="020B0604020202020204" pitchFamily="34" charset="0"/>
            </a:endParaRPr>
          </a:p>
          <a:p>
            <a:pPr marL="12700">
              <a:lnSpc>
                <a:spcPct val="100000"/>
              </a:lnSpc>
            </a:pPr>
            <a:r>
              <a:rPr sz="2000" dirty="0">
                <a:latin typeface="Arial" panose="020B0604020202020204" pitchFamily="34" charset="0"/>
                <a:cs typeface="Arial" panose="020B0604020202020204" pitchFamily="34" charset="0"/>
              </a:rPr>
              <a:t>O projeto deve ser salvo na pasta indicada no alias para funcionar.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52" y="612531"/>
            <a:ext cx="7394042" cy="566822"/>
          </a:xfrm>
          <a:prstGeom prst="rect">
            <a:avLst/>
          </a:prstGeom>
        </p:spPr>
        <p:txBody>
          <a:bodyPr vert="horz" wrap="square" lIns="0" tIns="12700" rIns="0" bIns="0" rtlCol="0">
            <a:spAutoFit/>
          </a:bodyPr>
          <a:lstStyle/>
          <a:p>
            <a:pPr marL="12700">
              <a:lnSpc>
                <a:spcPct val="100000"/>
              </a:lnSpc>
              <a:spcBef>
                <a:spcPts val="100"/>
              </a:spcBef>
            </a:pPr>
            <a:r>
              <a:rPr sz="3600" b="0" dirty="0" err="1" smtClean="0">
                <a:solidFill>
                  <a:schemeClr val="tx1"/>
                </a:solidFill>
                <a:latin typeface="Arial Black"/>
                <a:cs typeface="Arial Black"/>
              </a:rPr>
              <a:t>Exemplo</a:t>
            </a:r>
            <a:r>
              <a:rPr sz="3600" b="0" dirty="0" smtClean="0">
                <a:solidFill>
                  <a:schemeClr val="tx1"/>
                </a:solidFill>
                <a:latin typeface="Arial Black"/>
                <a:cs typeface="Arial Black"/>
              </a:rPr>
              <a:t>: </a:t>
            </a:r>
            <a:r>
              <a:rPr sz="3600" b="0" dirty="0">
                <a:solidFill>
                  <a:schemeClr val="tx1"/>
                </a:solidFill>
                <a:latin typeface="Arial Black"/>
                <a:cs typeface="Arial Black"/>
              </a:rPr>
              <a:t>Uso de varíaveis</a:t>
            </a:r>
            <a:endParaRPr sz="3600" dirty="0">
              <a:solidFill>
                <a:schemeClr val="tx1"/>
              </a:solidFill>
              <a:latin typeface="Arial Black"/>
              <a:cs typeface="Arial Black"/>
            </a:endParaRPr>
          </a:p>
        </p:txBody>
      </p:sp>
      <p:sp>
        <p:nvSpPr>
          <p:cNvPr id="3" name="object 3"/>
          <p:cNvSpPr txBox="1"/>
          <p:nvPr/>
        </p:nvSpPr>
        <p:spPr>
          <a:xfrm>
            <a:off x="916939" y="1942845"/>
            <a:ext cx="788035"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7E7E7E"/>
                </a:solidFill>
                <a:latin typeface="Courier New"/>
                <a:cs typeface="Courier New"/>
              </a:rPr>
              <a:t>&lt;?php</a:t>
            </a:r>
            <a:endParaRPr sz="2000">
              <a:latin typeface="Courier New"/>
              <a:cs typeface="Courier New"/>
            </a:endParaRPr>
          </a:p>
        </p:txBody>
      </p:sp>
      <p:graphicFrame>
        <p:nvGraphicFramePr>
          <p:cNvPr id="4" name="object 4"/>
          <p:cNvGraphicFramePr>
            <a:graphicFrameLocks noGrp="1"/>
          </p:cNvGraphicFramePr>
          <p:nvPr/>
        </p:nvGraphicFramePr>
        <p:xfrm>
          <a:off x="1298955" y="2699592"/>
          <a:ext cx="2044700" cy="1690370"/>
        </p:xfrm>
        <a:graphic>
          <a:graphicData uri="http://schemas.openxmlformats.org/drawingml/2006/table">
            <a:tbl>
              <a:tblPr firstRow="1" bandRow="1">
                <a:tableStyleId>{2D5ABB26-0587-4C30-8999-92F81FD0307C}</a:tableStyleId>
              </a:tblPr>
              <a:tblGrid>
                <a:gridCol w="412750"/>
                <a:gridCol w="304800"/>
                <a:gridCol w="1327150"/>
              </a:tblGrid>
              <a:tr h="494665">
                <a:tc>
                  <a:txBody>
                    <a:bodyPr/>
                    <a:lstStyle/>
                    <a:p>
                      <a:pPr marL="31750">
                        <a:lnSpc>
                          <a:spcPts val="2070"/>
                        </a:lnSpc>
                      </a:pPr>
                      <a:r>
                        <a:rPr sz="2000" spc="-5" dirty="0">
                          <a:solidFill>
                            <a:srgbClr val="7E7E7E"/>
                          </a:solidFill>
                          <a:latin typeface="Courier New"/>
                          <a:cs typeface="Courier New"/>
                        </a:rPr>
                        <a:t>$a</a:t>
                      </a:r>
                      <a:endParaRPr sz="2000" dirty="0">
                        <a:latin typeface="Courier New"/>
                        <a:cs typeface="Courier New"/>
                      </a:endParaRPr>
                    </a:p>
                  </a:txBody>
                  <a:tcPr marL="0" marR="0" marT="0" marB="0"/>
                </a:tc>
                <a:tc>
                  <a:txBody>
                    <a:bodyPr/>
                    <a:lstStyle/>
                    <a:p>
                      <a:pPr marL="75565">
                        <a:lnSpc>
                          <a:spcPts val="2070"/>
                        </a:lnSpc>
                      </a:pPr>
                      <a:r>
                        <a:rPr sz="2000" dirty="0">
                          <a:solidFill>
                            <a:srgbClr val="7E7E7E"/>
                          </a:solidFill>
                          <a:latin typeface="Courier New"/>
                          <a:cs typeface="Courier New"/>
                        </a:rPr>
                        <a:t>=</a:t>
                      </a:r>
                      <a:endParaRPr sz="2000">
                        <a:latin typeface="Courier New"/>
                        <a:cs typeface="Courier New"/>
                      </a:endParaRPr>
                    </a:p>
                  </a:txBody>
                  <a:tcPr marL="0" marR="0" marT="0" marB="0"/>
                </a:tc>
                <a:tc>
                  <a:txBody>
                    <a:bodyPr/>
                    <a:lstStyle/>
                    <a:p>
                      <a:pPr marL="75565">
                        <a:lnSpc>
                          <a:spcPts val="2070"/>
                        </a:lnSpc>
                      </a:pPr>
                      <a:r>
                        <a:rPr sz="2000" spc="-5" dirty="0">
                          <a:solidFill>
                            <a:srgbClr val="7E7E7E"/>
                          </a:solidFill>
                          <a:latin typeface="Courier New"/>
                          <a:cs typeface="Courier New"/>
                        </a:rPr>
                        <a:t>10;</a:t>
                      </a:r>
                      <a:endParaRPr sz="2000">
                        <a:latin typeface="Courier New"/>
                        <a:cs typeface="Courier New"/>
                      </a:endParaRPr>
                    </a:p>
                  </a:txBody>
                  <a:tcPr marL="0" marR="0" marT="0" marB="0"/>
                </a:tc>
              </a:tr>
              <a:tr h="701040">
                <a:tc>
                  <a:txBody>
                    <a:bodyPr/>
                    <a:lstStyle/>
                    <a:p>
                      <a:pPr marL="31750">
                        <a:lnSpc>
                          <a:spcPct val="100000"/>
                        </a:lnSpc>
                        <a:spcBef>
                          <a:spcPts val="1290"/>
                        </a:spcBef>
                      </a:pPr>
                      <a:r>
                        <a:rPr sz="2000" spc="-5" dirty="0">
                          <a:solidFill>
                            <a:srgbClr val="7E7E7E"/>
                          </a:solidFill>
                          <a:latin typeface="Courier New"/>
                          <a:cs typeface="Courier New"/>
                        </a:rPr>
                        <a:t>$b</a:t>
                      </a:r>
                      <a:endParaRPr sz="2000">
                        <a:latin typeface="Courier New"/>
                        <a:cs typeface="Courier New"/>
                      </a:endParaRPr>
                    </a:p>
                  </a:txBody>
                  <a:tcPr marL="0" marR="0" marT="163830" marB="0"/>
                </a:tc>
                <a:tc>
                  <a:txBody>
                    <a:bodyPr/>
                    <a:lstStyle/>
                    <a:p>
                      <a:pPr marL="75565">
                        <a:lnSpc>
                          <a:spcPct val="100000"/>
                        </a:lnSpc>
                        <a:spcBef>
                          <a:spcPts val="1290"/>
                        </a:spcBef>
                      </a:pPr>
                      <a:r>
                        <a:rPr sz="2000" dirty="0">
                          <a:solidFill>
                            <a:srgbClr val="7E7E7E"/>
                          </a:solidFill>
                          <a:latin typeface="Courier New"/>
                          <a:cs typeface="Courier New"/>
                        </a:rPr>
                        <a:t>=</a:t>
                      </a:r>
                      <a:endParaRPr sz="2000">
                        <a:latin typeface="Courier New"/>
                        <a:cs typeface="Courier New"/>
                      </a:endParaRPr>
                    </a:p>
                  </a:txBody>
                  <a:tcPr marL="0" marR="0" marT="163830" marB="0"/>
                </a:tc>
                <a:tc>
                  <a:txBody>
                    <a:bodyPr/>
                    <a:lstStyle/>
                    <a:p>
                      <a:pPr marL="75565">
                        <a:lnSpc>
                          <a:spcPct val="100000"/>
                        </a:lnSpc>
                        <a:spcBef>
                          <a:spcPts val="1290"/>
                        </a:spcBef>
                      </a:pPr>
                      <a:r>
                        <a:rPr sz="2000" spc="-5" dirty="0">
                          <a:solidFill>
                            <a:srgbClr val="7E7E7E"/>
                          </a:solidFill>
                          <a:latin typeface="Courier New"/>
                          <a:cs typeface="Courier New"/>
                        </a:rPr>
                        <a:t>15;</a:t>
                      </a:r>
                      <a:endParaRPr sz="2000">
                        <a:latin typeface="Courier New"/>
                        <a:cs typeface="Courier New"/>
                      </a:endParaRPr>
                    </a:p>
                  </a:txBody>
                  <a:tcPr marL="0" marR="0" marT="163830" marB="0"/>
                </a:tc>
              </a:tr>
              <a:tr h="494665">
                <a:tc>
                  <a:txBody>
                    <a:bodyPr/>
                    <a:lstStyle/>
                    <a:p>
                      <a:pPr marL="31750">
                        <a:lnSpc>
                          <a:spcPct val="100000"/>
                        </a:lnSpc>
                        <a:spcBef>
                          <a:spcPts val="1295"/>
                        </a:spcBef>
                      </a:pPr>
                      <a:r>
                        <a:rPr sz="2000" spc="-5" dirty="0">
                          <a:solidFill>
                            <a:srgbClr val="7E7E7E"/>
                          </a:solidFill>
                          <a:latin typeface="Courier New"/>
                          <a:cs typeface="Courier New"/>
                        </a:rPr>
                        <a:t>$c</a:t>
                      </a:r>
                      <a:endParaRPr sz="2000">
                        <a:latin typeface="Courier New"/>
                        <a:cs typeface="Courier New"/>
                      </a:endParaRPr>
                    </a:p>
                  </a:txBody>
                  <a:tcPr marL="0" marR="0" marT="164465" marB="0"/>
                </a:tc>
                <a:tc>
                  <a:txBody>
                    <a:bodyPr/>
                    <a:lstStyle/>
                    <a:p>
                      <a:pPr marL="75565">
                        <a:lnSpc>
                          <a:spcPct val="100000"/>
                        </a:lnSpc>
                        <a:spcBef>
                          <a:spcPts val="1295"/>
                        </a:spcBef>
                      </a:pPr>
                      <a:r>
                        <a:rPr sz="2000" dirty="0">
                          <a:solidFill>
                            <a:srgbClr val="7E7E7E"/>
                          </a:solidFill>
                          <a:latin typeface="Courier New"/>
                          <a:cs typeface="Courier New"/>
                        </a:rPr>
                        <a:t>=</a:t>
                      </a:r>
                      <a:endParaRPr sz="2000">
                        <a:latin typeface="Courier New"/>
                        <a:cs typeface="Courier New"/>
                      </a:endParaRPr>
                    </a:p>
                  </a:txBody>
                  <a:tcPr marL="0" marR="0" marT="164465" marB="0"/>
                </a:tc>
                <a:tc>
                  <a:txBody>
                    <a:bodyPr/>
                    <a:lstStyle/>
                    <a:p>
                      <a:pPr marL="75565">
                        <a:lnSpc>
                          <a:spcPct val="100000"/>
                        </a:lnSpc>
                        <a:spcBef>
                          <a:spcPts val="1295"/>
                        </a:spcBef>
                      </a:pPr>
                      <a:r>
                        <a:rPr sz="2000" spc="-5" dirty="0">
                          <a:solidFill>
                            <a:srgbClr val="7E7E7E"/>
                          </a:solidFill>
                          <a:latin typeface="Courier New"/>
                          <a:cs typeface="Courier New"/>
                        </a:rPr>
                        <a:t>$a </a:t>
                      </a:r>
                      <a:r>
                        <a:rPr sz="2000" dirty="0">
                          <a:solidFill>
                            <a:srgbClr val="7E7E7E"/>
                          </a:solidFill>
                          <a:latin typeface="Courier New"/>
                          <a:cs typeface="Courier New"/>
                        </a:rPr>
                        <a:t>+</a:t>
                      </a:r>
                      <a:r>
                        <a:rPr sz="2000" spc="-80" dirty="0">
                          <a:solidFill>
                            <a:srgbClr val="7E7E7E"/>
                          </a:solidFill>
                          <a:latin typeface="Courier New"/>
                          <a:cs typeface="Courier New"/>
                        </a:rPr>
                        <a:t> </a:t>
                      </a:r>
                      <a:r>
                        <a:rPr sz="2000" spc="-5" dirty="0">
                          <a:solidFill>
                            <a:srgbClr val="7E7E7E"/>
                          </a:solidFill>
                          <a:latin typeface="Courier New"/>
                          <a:cs typeface="Courier New"/>
                        </a:rPr>
                        <a:t>$b;</a:t>
                      </a:r>
                      <a:endParaRPr sz="2000" dirty="0">
                        <a:latin typeface="Courier New"/>
                        <a:cs typeface="Courier New"/>
                      </a:endParaRPr>
                    </a:p>
                  </a:txBody>
                  <a:tcPr marL="0" marR="0" marT="164465" marB="0"/>
                </a:tc>
              </a:tr>
            </a:tbl>
          </a:graphicData>
        </a:graphic>
      </p:graphicFrame>
      <p:sp>
        <p:nvSpPr>
          <p:cNvPr id="5" name="object 5"/>
          <p:cNvSpPr txBox="1"/>
          <p:nvPr/>
        </p:nvSpPr>
        <p:spPr>
          <a:xfrm>
            <a:off x="916939" y="4747336"/>
            <a:ext cx="5150485" cy="1032510"/>
          </a:xfrm>
          <a:prstGeom prst="rect">
            <a:avLst/>
          </a:prstGeom>
        </p:spPr>
        <p:txBody>
          <a:bodyPr vert="horz" wrap="square" lIns="0" tIns="13335" rIns="0" bIns="0" rtlCol="0">
            <a:spAutoFit/>
          </a:bodyPr>
          <a:lstStyle/>
          <a:p>
            <a:pPr marL="413384">
              <a:lnSpc>
                <a:spcPct val="100000"/>
              </a:lnSpc>
              <a:spcBef>
                <a:spcPts val="105"/>
              </a:spcBef>
            </a:pPr>
            <a:r>
              <a:rPr sz="2000" dirty="0">
                <a:solidFill>
                  <a:srgbClr val="7E7E7E"/>
                </a:solidFill>
                <a:latin typeface="Courier New"/>
                <a:cs typeface="Courier New"/>
              </a:rPr>
              <a:t>echo "$a mais $b é </a:t>
            </a:r>
            <a:r>
              <a:rPr sz="2000" spc="-5" dirty="0">
                <a:solidFill>
                  <a:srgbClr val="7E7E7E"/>
                </a:solidFill>
                <a:latin typeface="Courier New"/>
                <a:cs typeface="Courier New"/>
              </a:rPr>
              <a:t>igual </a:t>
            </a:r>
            <a:r>
              <a:rPr sz="2000" dirty="0">
                <a:solidFill>
                  <a:srgbClr val="7E7E7E"/>
                </a:solidFill>
                <a:latin typeface="Courier New"/>
                <a:cs typeface="Courier New"/>
              </a:rPr>
              <a:t>a</a:t>
            </a:r>
            <a:r>
              <a:rPr sz="2000" spc="-80" dirty="0">
                <a:solidFill>
                  <a:srgbClr val="7E7E7E"/>
                </a:solidFill>
                <a:latin typeface="Courier New"/>
                <a:cs typeface="Courier New"/>
              </a:rPr>
              <a:t> </a:t>
            </a:r>
            <a:r>
              <a:rPr sz="2000" spc="-5" dirty="0">
                <a:solidFill>
                  <a:srgbClr val="7E7E7E"/>
                </a:solidFill>
                <a:latin typeface="Courier New"/>
                <a:cs typeface="Courier New"/>
              </a:rPr>
              <a:t>$c";</a:t>
            </a:r>
            <a:endParaRPr sz="2000">
              <a:latin typeface="Courier New"/>
              <a:cs typeface="Courier New"/>
            </a:endParaRPr>
          </a:p>
          <a:p>
            <a:pPr>
              <a:lnSpc>
                <a:spcPct val="100000"/>
              </a:lnSpc>
              <a:spcBef>
                <a:spcPts val="15"/>
              </a:spcBef>
            </a:pPr>
            <a:endParaRPr sz="2700">
              <a:latin typeface="Times New Roman"/>
              <a:cs typeface="Times New Roman"/>
            </a:endParaRPr>
          </a:p>
          <a:p>
            <a:pPr marL="12700">
              <a:lnSpc>
                <a:spcPct val="100000"/>
              </a:lnSpc>
              <a:spcBef>
                <a:spcPts val="5"/>
              </a:spcBef>
            </a:pPr>
            <a:r>
              <a:rPr sz="2000" spc="-5" dirty="0">
                <a:solidFill>
                  <a:srgbClr val="7E7E7E"/>
                </a:solidFill>
                <a:latin typeface="Courier New"/>
                <a:cs typeface="Courier New"/>
              </a:rPr>
              <a:t>?&gt;</a:t>
            </a:r>
            <a:endParaRPr sz="2000">
              <a:latin typeface="Courier New"/>
              <a:cs typeface="Courier New"/>
            </a:endParaRPr>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Corte</Template>
  <TotalTime>99</TotalTime>
  <Words>1605</Words>
  <Application>Microsoft Office PowerPoint</Application>
  <PresentationFormat>Widescreen</PresentationFormat>
  <Paragraphs>139</Paragraphs>
  <Slides>37</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37</vt:i4>
      </vt:variant>
    </vt:vector>
  </HeadingPairs>
  <TitlesOfParts>
    <vt:vector size="43" baseType="lpstr">
      <vt:lpstr>Arial</vt:lpstr>
      <vt:lpstr>Arial Black</vt:lpstr>
      <vt:lpstr>Courier New</vt:lpstr>
      <vt:lpstr>Franklin Gothic Book</vt:lpstr>
      <vt:lpstr>Times New Roman</vt:lpstr>
      <vt:lpstr>Crop</vt:lpstr>
      <vt:lpstr>$_Get, $_POST, $_REQUEST</vt:lpstr>
      <vt:lpstr>Relembrando!!!</vt:lpstr>
      <vt:lpstr>Diferenças entre as versões</vt:lpstr>
      <vt:lpstr>Diferenças entre Client side e Server side</vt:lpstr>
      <vt:lpstr>Webpages Dinâmicas X Webpages Estáticas</vt:lpstr>
      <vt:lpstr>O que é necessário para rodar o PHP?</vt:lpstr>
      <vt:lpstr>Variáveis</vt:lpstr>
      <vt:lpstr>Observações</vt:lpstr>
      <vt:lpstr>Exemplo: Uso de varíaveis</vt:lpstr>
      <vt:lpstr>Exemplo 3: o PHP é case sensitive</vt:lpstr>
      <vt:lpstr>Exemplo: functions</vt:lpstr>
      <vt:lpstr>Tipos de dados</vt:lpstr>
      <vt:lpstr>Exemplo : boolean</vt:lpstr>
      <vt:lpstr>Apresentação do PowerPoint</vt:lpstr>
      <vt:lpstr>Exemplo : Arrays no PHP</vt:lpstr>
      <vt:lpstr>Apresentação do PowerPoint</vt:lpstr>
      <vt:lpstr>Exemplo: Constantes matemáticas</vt:lpstr>
      <vt:lpstr>Estruturas de Controle</vt:lpstr>
      <vt:lpstr>Exemplo : Condições</vt:lpstr>
      <vt:lpstr>Exemplo: Condições (if-else)</vt:lpstr>
      <vt:lpstr>Apresentação do PowerPoint</vt:lpstr>
      <vt:lpstr>Exemplo : Condições (switch-case)</vt:lpstr>
      <vt:lpstr>Apresentação do PowerPoint</vt:lpstr>
      <vt:lpstr>Exemplo  Estruturas de repetição (for)</vt:lpstr>
      <vt:lpstr>While</vt:lpstr>
      <vt:lpstr>Exemplo : Estruturas de repetição (while)</vt:lpstr>
      <vt:lpstr>Apresentação do PowerPoint</vt:lpstr>
      <vt:lpstr>Exemplo 14: Estruturas de repetição  (do-while)</vt:lpstr>
      <vt:lpstr>Exemplo : Soma de valores</vt:lpstr>
      <vt:lpstr>Apresentação do PowerPoint</vt:lpstr>
      <vt:lpstr>Apresentação do PowerPoint</vt:lpstr>
      <vt:lpstr>Apresentação do PowerPoint</vt:lpstr>
      <vt:lpstr>Apresentação do PowerPoint</vt:lpstr>
      <vt:lpstr>Exemplo : Exibição de valores</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$_Get, $_POST, $_REQUEST</dc:title>
  <dc:creator>Rene Berwanger</dc:creator>
  <cp:lastModifiedBy>Rene Berwanger</cp:lastModifiedBy>
  <cp:revision>8</cp:revision>
  <dcterms:created xsi:type="dcterms:W3CDTF">2018-08-27T15:58:08Z</dcterms:created>
  <dcterms:modified xsi:type="dcterms:W3CDTF">2018-08-27T17:38:30Z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2018-08-27T00:00:00Z</vt:filetime>
  </property>
  <property fmtid="{D5CDD505-2E9C-101B-9397-08002B2CF9AE}" pid="3" name="Creator">
    <vt:lpwstr>PDFium</vt:lpwstr>
  </property>
  <property fmtid="{D5CDD505-2E9C-101B-9397-08002B2CF9AE}" pid="4" name="LastSaved">
    <vt:filetime>2018-08-27T00:00:00Z</vt:filetime>
  </property>
</Properties>
</file>