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1dda51cf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1dda51cf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2107469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2107469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1dda51cf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1dda51cf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1dda51cf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1dda51cf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1dda51cf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1dda51cf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1dda51cf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1dda51cf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1dda51cf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1dda51cf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1dda51cf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1dda51cf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1dda51cf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1dda51cf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2107469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2107469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1dda51cf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1dda51cf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1dda51cf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1dda51cf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1dda51cf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1dda51cf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1dda51cf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1dda51cf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1dda51cf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1dda51cf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1dda51cf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1dda51cf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1dda51cf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1dda51cf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1dda51cf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1dda51cf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96600"/>
            <a:ext cx="8520600" cy="195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solidFill>
                  <a:srgbClr val="D9D9D9"/>
                </a:solidFill>
                <a:latin typeface="Helvetica Neue"/>
                <a:ea typeface="Helvetica Neue"/>
                <a:cs typeface="Helvetica Neue"/>
                <a:sym typeface="Helvetica Neue"/>
              </a:rPr>
              <a:t>Performance e Otimização com NextJS</a:t>
            </a:r>
            <a:endParaRPr>
              <a:solidFill>
                <a:srgbClr val="D9D9D9"/>
              </a:solidFill>
              <a:latin typeface="Helvetica Neue"/>
              <a:ea typeface="Helvetica Neue"/>
              <a:cs typeface="Helvetica Neue"/>
              <a:sym typeface="Helvetica Neue"/>
            </a:endParaRPr>
          </a:p>
        </p:txBody>
      </p:sp>
      <p:sp>
        <p:nvSpPr>
          <p:cNvPr id="55" name="Google Shape;55;p13"/>
          <p:cNvSpPr txBox="1"/>
          <p:nvPr/>
        </p:nvSpPr>
        <p:spPr>
          <a:xfrm>
            <a:off x="6699575" y="4472400"/>
            <a:ext cx="2308500" cy="54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pt-BR">
                <a:solidFill>
                  <a:srgbClr val="D9D9D9"/>
                </a:solidFill>
                <a:latin typeface="Helvetica Neue"/>
                <a:ea typeface="Helvetica Neue"/>
                <a:cs typeface="Helvetica Neue"/>
                <a:sym typeface="Helvetica Neue"/>
              </a:rPr>
              <a:t>Henrique Rocha Serrano</a:t>
            </a:r>
            <a:endParaRPr>
              <a:solidFill>
                <a:srgbClr val="D9D9D9"/>
              </a:solidFill>
              <a:latin typeface="Helvetica Neue"/>
              <a:ea typeface="Helvetica Neue"/>
              <a:cs typeface="Helvetica Neue"/>
              <a:sym typeface="Helvetica Neue"/>
            </a:endParaRPr>
          </a:p>
          <a:p>
            <a:pPr indent="0" lvl="0" marL="0" rtl="0" algn="r">
              <a:spcBef>
                <a:spcPts val="0"/>
              </a:spcBef>
              <a:spcAft>
                <a:spcPts val="0"/>
              </a:spcAft>
              <a:buNone/>
            </a:pPr>
            <a:r>
              <a:rPr lang="pt-BR">
                <a:solidFill>
                  <a:srgbClr val="D9D9D9"/>
                </a:solidFill>
                <a:latin typeface="Helvetica Neue"/>
                <a:ea typeface="Helvetica Neue"/>
                <a:cs typeface="Helvetica Neue"/>
                <a:sym typeface="Helvetica Neue"/>
              </a:rPr>
              <a:t>GitHub: @henriquerochars</a:t>
            </a:r>
            <a:endParaRPr>
              <a:solidFill>
                <a:srgbClr val="D9D9D9"/>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1700" y="132850"/>
            <a:ext cx="8638500" cy="34773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SzPts val="770"/>
              <a:buNone/>
            </a:pPr>
            <a:r>
              <a:rPr lang="pt-BR" sz="1240">
                <a:solidFill>
                  <a:srgbClr val="D9D9D9"/>
                </a:solidFill>
                <a:latin typeface="Helvetica Neue"/>
                <a:ea typeface="Helvetica Neue"/>
                <a:cs typeface="Helvetica Neue"/>
                <a:sym typeface="Helvetica Neue"/>
              </a:rPr>
              <a:t>Aqui estão alguns aspectos importantes da biblioteca SWR:</a:t>
            </a:r>
            <a:endParaRPr sz="1240">
              <a:solidFill>
                <a:srgbClr val="D9D9D9"/>
              </a:solidFill>
              <a:latin typeface="Helvetica Neue"/>
              <a:ea typeface="Helvetica Neue"/>
              <a:cs typeface="Helvetica Neue"/>
              <a:sym typeface="Helvetica Neue"/>
            </a:endParaRPr>
          </a:p>
          <a:p>
            <a:pPr indent="-307340" lvl="0" marL="457200" rtl="0" algn="l">
              <a:spcBef>
                <a:spcPts val="1500"/>
              </a:spcBef>
              <a:spcAft>
                <a:spcPts val="0"/>
              </a:spcAft>
              <a:buClr>
                <a:srgbClr val="D9D9D9"/>
              </a:buClr>
              <a:buSzPts val="1240"/>
              <a:buFont typeface="Helvetica Neue"/>
              <a:buChar char="●"/>
            </a:pPr>
            <a:r>
              <a:rPr b="1" lang="pt-BR" sz="1240">
                <a:solidFill>
                  <a:srgbClr val="D9D9D9"/>
                </a:solidFill>
                <a:latin typeface="Helvetica Neue"/>
                <a:ea typeface="Helvetica Neue"/>
                <a:cs typeface="Helvetica Neue"/>
                <a:sym typeface="Helvetica Neue"/>
              </a:rPr>
              <a:t>Stale-While-Revalidate (Desatualizado enquanto Recarrega):</a:t>
            </a:r>
            <a:r>
              <a:rPr lang="pt-BR" sz="1240">
                <a:solidFill>
                  <a:srgbClr val="D9D9D9"/>
                </a:solidFill>
                <a:latin typeface="Helvetica Neue"/>
                <a:ea typeface="Helvetica Neue"/>
                <a:cs typeface="Helvetica Neue"/>
                <a:sym typeface="Helvetica Neue"/>
              </a:rPr>
              <a:t> A estratégia SWR permite que os dados armazenados em cache sejam considerados válidos (não atualizados) por um curto período de tempo (stale), enquanto a biblioteca inicia uma solicitação de atualização dos dados em segundo plano. </a:t>
            </a:r>
            <a:endParaRPr sz="1240">
              <a:solidFill>
                <a:srgbClr val="D9D9D9"/>
              </a:solidFill>
              <a:latin typeface="Helvetica Neue"/>
              <a:ea typeface="Helvetica Neue"/>
              <a:cs typeface="Helvetica Neue"/>
              <a:sym typeface="Helvetica Neue"/>
            </a:endParaRPr>
          </a:p>
          <a:p>
            <a:pPr indent="-307340" lvl="0" marL="457200" rtl="0" algn="l">
              <a:spcBef>
                <a:spcPts val="0"/>
              </a:spcBef>
              <a:spcAft>
                <a:spcPts val="0"/>
              </a:spcAft>
              <a:buClr>
                <a:srgbClr val="D9D9D9"/>
              </a:buClr>
              <a:buSzPts val="1240"/>
              <a:buFont typeface="Helvetica Neue"/>
              <a:buChar char="●"/>
            </a:pPr>
            <a:r>
              <a:rPr b="1" lang="pt-BR" sz="1240">
                <a:solidFill>
                  <a:srgbClr val="D9D9D9"/>
                </a:solidFill>
                <a:latin typeface="Helvetica Neue"/>
                <a:ea typeface="Helvetica Neue"/>
                <a:cs typeface="Helvetica Neue"/>
                <a:sym typeface="Helvetica Neue"/>
              </a:rPr>
              <a:t>Integração com Requisições HTTP:</a:t>
            </a:r>
            <a:r>
              <a:rPr lang="pt-BR" sz="1240">
                <a:solidFill>
                  <a:srgbClr val="D9D9D9"/>
                </a:solidFill>
                <a:latin typeface="Helvetica Neue"/>
                <a:ea typeface="Helvetica Neue"/>
                <a:cs typeface="Helvetica Neue"/>
                <a:sym typeface="Helvetica Neue"/>
              </a:rPr>
              <a:t> SWR é frequentemente usado para buscar dados de APIs RESTful ou endpoints GraphQL.</a:t>
            </a:r>
            <a:endParaRPr sz="1240">
              <a:solidFill>
                <a:srgbClr val="D9D9D9"/>
              </a:solidFill>
              <a:latin typeface="Helvetica Neue"/>
              <a:ea typeface="Helvetica Neue"/>
              <a:cs typeface="Helvetica Neue"/>
              <a:sym typeface="Helvetica Neue"/>
            </a:endParaRPr>
          </a:p>
          <a:p>
            <a:pPr indent="-307340" lvl="0" marL="457200" rtl="0" algn="l">
              <a:spcBef>
                <a:spcPts val="0"/>
              </a:spcBef>
              <a:spcAft>
                <a:spcPts val="0"/>
              </a:spcAft>
              <a:buClr>
                <a:srgbClr val="D9D9D9"/>
              </a:buClr>
              <a:buSzPts val="1240"/>
              <a:buFont typeface="Helvetica Neue"/>
              <a:buChar char="●"/>
            </a:pPr>
            <a:r>
              <a:rPr b="1" lang="pt-BR" sz="1240">
                <a:solidFill>
                  <a:srgbClr val="D9D9D9"/>
                </a:solidFill>
                <a:latin typeface="Helvetica Neue"/>
                <a:ea typeface="Helvetica Neue"/>
                <a:cs typeface="Helvetica Neue"/>
                <a:sym typeface="Helvetica Neue"/>
              </a:rPr>
              <a:t>Fácil de Usar:</a:t>
            </a:r>
            <a:r>
              <a:rPr lang="pt-BR" sz="1240">
                <a:solidFill>
                  <a:srgbClr val="D9D9D9"/>
                </a:solidFill>
                <a:latin typeface="Helvetica Neue"/>
                <a:ea typeface="Helvetica Neue"/>
                <a:cs typeface="Helvetica Neue"/>
                <a:sym typeface="Helvetica Neue"/>
              </a:rPr>
              <a:t> SWR é conhecido por sua simplicidade e facilidade de uso. </a:t>
            </a:r>
            <a:endParaRPr sz="1240">
              <a:solidFill>
                <a:srgbClr val="D9D9D9"/>
              </a:solidFill>
              <a:latin typeface="Helvetica Neue"/>
              <a:ea typeface="Helvetica Neue"/>
              <a:cs typeface="Helvetica Neue"/>
              <a:sym typeface="Helvetica Neue"/>
            </a:endParaRPr>
          </a:p>
          <a:p>
            <a:pPr indent="-307340" lvl="0" marL="457200" rtl="0" algn="l">
              <a:spcBef>
                <a:spcPts val="0"/>
              </a:spcBef>
              <a:spcAft>
                <a:spcPts val="0"/>
              </a:spcAft>
              <a:buClr>
                <a:srgbClr val="D9D9D9"/>
              </a:buClr>
              <a:buSzPts val="1240"/>
              <a:buFont typeface="Helvetica Neue"/>
              <a:buChar char="●"/>
            </a:pPr>
            <a:r>
              <a:rPr b="1" lang="pt-BR" sz="1240">
                <a:solidFill>
                  <a:srgbClr val="D9D9D9"/>
                </a:solidFill>
                <a:latin typeface="Helvetica Neue"/>
                <a:ea typeface="Helvetica Neue"/>
                <a:cs typeface="Helvetica Neue"/>
                <a:sym typeface="Helvetica Neue"/>
              </a:rPr>
              <a:t>Cache Automático: </a:t>
            </a:r>
            <a:r>
              <a:rPr lang="pt-BR" sz="1240">
                <a:solidFill>
                  <a:srgbClr val="D9D9D9"/>
                </a:solidFill>
                <a:latin typeface="Helvetica Neue"/>
                <a:ea typeface="Helvetica Neue"/>
                <a:cs typeface="Helvetica Neue"/>
                <a:sym typeface="Helvetica Neue"/>
              </a:rPr>
              <a:t>SWR lida com o armazenamento em cache de forma automática, permitindo que você especifique opções de cache, como o tempo limite de dados em cache e o revalidate (tempo mínimo para a próxima revalidação). </a:t>
            </a:r>
            <a:endParaRPr sz="1240">
              <a:solidFill>
                <a:srgbClr val="D9D9D9"/>
              </a:solidFill>
              <a:latin typeface="Helvetica Neue"/>
              <a:ea typeface="Helvetica Neue"/>
              <a:cs typeface="Helvetica Neue"/>
              <a:sym typeface="Helvetica Neue"/>
            </a:endParaRPr>
          </a:p>
          <a:p>
            <a:pPr indent="-307340" lvl="0" marL="457200" rtl="0" algn="l">
              <a:spcBef>
                <a:spcPts val="0"/>
              </a:spcBef>
              <a:spcAft>
                <a:spcPts val="0"/>
              </a:spcAft>
              <a:buClr>
                <a:srgbClr val="D9D9D9"/>
              </a:buClr>
              <a:buSzPts val="1240"/>
              <a:buFont typeface="Helvetica Neue"/>
              <a:buChar char="●"/>
            </a:pPr>
            <a:r>
              <a:rPr b="1" lang="pt-BR" sz="1240">
                <a:solidFill>
                  <a:srgbClr val="D9D9D9"/>
                </a:solidFill>
                <a:latin typeface="Helvetica Neue"/>
                <a:ea typeface="Helvetica Neue"/>
                <a:cs typeface="Helvetica Neue"/>
                <a:sym typeface="Helvetica Neue"/>
              </a:rPr>
              <a:t>Suporte a Suspense:</a:t>
            </a:r>
            <a:r>
              <a:rPr lang="pt-BR" sz="1240">
                <a:solidFill>
                  <a:srgbClr val="D9D9D9"/>
                </a:solidFill>
                <a:latin typeface="Helvetica Neue"/>
                <a:ea typeface="Helvetica Neue"/>
                <a:cs typeface="Helvetica Neue"/>
                <a:sym typeface="Helvetica Neue"/>
              </a:rPr>
              <a:t> A biblioteca SWR oferece suporte ao uso da Suspense, uma característica do React que permite suspender a renderização até que os dados estejam prontos. Isso simplifica o manuseio de carregamentos de dados assíncronos.</a:t>
            </a:r>
            <a:endParaRPr sz="1240">
              <a:solidFill>
                <a:srgbClr val="D9D9D9"/>
              </a:solidFill>
              <a:latin typeface="Helvetica Neue"/>
              <a:ea typeface="Helvetica Neue"/>
              <a:cs typeface="Helvetica Neue"/>
              <a:sym typeface="Helvetica Neue"/>
            </a:endParaRPr>
          </a:p>
          <a:p>
            <a:pPr indent="-307340" lvl="0" marL="457200" rtl="0" algn="l">
              <a:spcBef>
                <a:spcPts val="0"/>
              </a:spcBef>
              <a:spcAft>
                <a:spcPts val="0"/>
              </a:spcAft>
              <a:buClr>
                <a:srgbClr val="D9D9D9"/>
              </a:buClr>
              <a:buSzPts val="1240"/>
              <a:buFont typeface="Helvetica Neue"/>
              <a:buChar char="●"/>
            </a:pPr>
            <a:r>
              <a:rPr b="1" lang="pt-BR" sz="1240">
                <a:solidFill>
                  <a:srgbClr val="D9D9D9"/>
                </a:solidFill>
                <a:latin typeface="Helvetica Neue"/>
                <a:ea typeface="Helvetica Neue"/>
                <a:cs typeface="Helvetica Neue"/>
                <a:sym typeface="Helvetica Neue"/>
              </a:rPr>
              <a:t>Suporte a Key Revalidation: </a:t>
            </a:r>
            <a:r>
              <a:rPr lang="pt-BR" sz="1240">
                <a:solidFill>
                  <a:srgbClr val="D9D9D9"/>
                </a:solidFill>
                <a:latin typeface="Helvetica Neue"/>
                <a:ea typeface="Helvetica Neue"/>
                <a:cs typeface="Helvetica Neue"/>
                <a:sym typeface="Helvetica Neue"/>
              </a:rPr>
              <a:t>Você pode associar chaves a cada solicitação SWR, permitindo atualizar dados específicos de maneira seletiva e eficiente.</a:t>
            </a:r>
            <a:endParaRPr sz="1240">
              <a:solidFill>
                <a:srgbClr val="D9D9D9"/>
              </a:solidFill>
              <a:latin typeface="Helvetica Neue"/>
              <a:ea typeface="Helvetica Neue"/>
              <a:cs typeface="Helvetica Neue"/>
              <a:sym typeface="Helvetica Neue"/>
            </a:endParaRPr>
          </a:p>
          <a:p>
            <a:pPr indent="0" lvl="0" marL="0" rtl="0" algn="l">
              <a:spcBef>
                <a:spcPts val="1500"/>
              </a:spcBef>
              <a:spcAft>
                <a:spcPts val="1200"/>
              </a:spcAft>
              <a:buSzPts val="770"/>
              <a:buNone/>
            </a:pPr>
            <a:r>
              <a:t/>
            </a:r>
            <a:endParaRPr sz="1560">
              <a:solidFill>
                <a:srgbClr val="D9D9D9"/>
              </a:solidFill>
              <a:latin typeface="Helvetica Neue"/>
              <a:ea typeface="Helvetica Neue"/>
              <a:cs typeface="Helvetica Neue"/>
              <a:sym typeface="Helvetica Neue"/>
            </a:endParaRPr>
          </a:p>
        </p:txBody>
      </p:sp>
      <p:pic>
        <p:nvPicPr>
          <p:cNvPr id="113" name="Google Shape;113;p22"/>
          <p:cNvPicPr preferRelativeResize="0"/>
          <p:nvPr/>
        </p:nvPicPr>
        <p:blipFill>
          <a:blip r:embed="rId3">
            <a:alphaModFix/>
          </a:blip>
          <a:stretch>
            <a:fillRect/>
          </a:stretch>
        </p:blipFill>
        <p:spPr>
          <a:xfrm>
            <a:off x="4063825" y="3485575"/>
            <a:ext cx="4126800" cy="160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20750" y="191525"/>
            <a:ext cx="3183000" cy="138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pt-BR" sz="1820">
                <a:solidFill>
                  <a:srgbClr val="D9D9D9"/>
                </a:solidFill>
                <a:latin typeface="Helvetica Neue"/>
                <a:ea typeface="Helvetica Neue"/>
                <a:cs typeface="Helvetica Neue"/>
                <a:sym typeface="Helvetica Neue"/>
              </a:rPr>
              <a:t>Exemplo de uso do swr com uma configuração de cache para requisitar novamente a cada 1 hora:</a:t>
            </a:r>
            <a:endParaRPr sz="1820">
              <a:solidFill>
                <a:srgbClr val="D9D9D9"/>
              </a:solidFill>
              <a:latin typeface="Helvetica Neue"/>
              <a:ea typeface="Helvetica Neue"/>
              <a:cs typeface="Helvetica Neue"/>
              <a:sym typeface="Helvetica Neue"/>
            </a:endParaRPr>
          </a:p>
        </p:txBody>
      </p:sp>
      <p:pic>
        <p:nvPicPr>
          <p:cNvPr id="119" name="Google Shape;119;p23"/>
          <p:cNvPicPr preferRelativeResize="0"/>
          <p:nvPr/>
        </p:nvPicPr>
        <p:blipFill>
          <a:blip r:embed="rId3">
            <a:alphaModFix/>
          </a:blip>
          <a:stretch>
            <a:fillRect/>
          </a:stretch>
        </p:blipFill>
        <p:spPr>
          <a:xfrm>
            <a:off x="3592775" y="152400"/>
            <a:ext cx="3653601"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120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3000">
                <a:solidFill>
                  <a:srgbClr val="D9D9D9"/>
                </a:solidFill>
                <a:latin typeface="Helvetica Neue"/>
                <a:ea typeface="Helvetica Neue"/>
                <a:cs typeface="Helvetica Neue"/>
                <a:sym typeface="Helvetica Neue"/>
              </a:rPr>
              <a:t>Reduzindo o tamanho do pacote: (</a:t>
            </a:r>
            <a:r>
              <a:rPr lang="pt-BR" sz="3000">
                <a:solidFill>
                  <a:srgbClr val="D9D9D9"/>
                </a:solidFill>
                <a:latin typeface="Helvetica Neue"/>
                <a:ea typeface="Helvetica Neue"/>
                <a:cs typeface="Helvetica Neue"/>
                <a:sym typeface="Helvetica Neue"/>
              </a:rPr>
              <a:t>tree shaking</a:t>
            </a:r>
            <a:r>
              <a:rPr lang="pt-BR" sz="3000">
                <a:solidFill>
                  <a:srgbClr val="D9D9D9"/>
                </a:solidFill>
                <a:latin typeface="Helvetica Neue"/>
                <a:ea typeface="Helvetica Neue"/>
                <a:cs typeface="Helvetica Neue"/>
                <a:sym typeface="Helvetica Neue"/>
              </a:rPr>
              <a:t>)</a:t>
            </a:r>
            <a:endParaRPr sz="3000">
              <a:solidFill>
                <a:srgbClr val="D9D9D9"/>
              </a:solidFill>
              <a:latin typeface="Helvetica Neue"/>
              <a:ea typeface="Helvetica Neue"/>
              <a:cs typeface="Helvetica Neue"/>
              <a:sym typeface="Helvetica Neue"/>
            </a:endParaRPr>
          </a:p>
        </p:txBody>
      </p:sp>
      <p:sp>
        <p:nvSpPr>
          <p:cNvPr id="125" name="Google Shape;125;p24"/>
          <p:cNvSpPr txBox="1"/>
          <p:nvPr>
            <p:ph idx="1" type="body"/>
          </p:nvPr>
        </p:nvSpPr>
        <p:spPr>
          <a:xfrm>
            <a:off x="311700" y="747725"/>
            <a:ext cx="8520600" cy="4252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pt-BR" sz="1200">
                <a:solidFill>
                  <a:srgbClr val="D9D9D9"/>
                </a:solidFill>
                <a:latin typeface="Helvetica Neue"/>
                <a:ea typeface="Helvetica Neue"/>
                <a:cs typeface="Helvetica Neue"/>
                <a:sym typeface="Helvetica Neue"/>
              </a:rPr>
              <a:t>A remoção de código não utilizado é uma prática importante para otimizar o tamanho dos pacotes JavaScript em seu aplicativo. O termo "tree shaking" refere-se a uma técnica de otimização que permite remover código não utilizado durante o processo de construção, resultando em pacotes menores e tempos de carregamento mais rápidos. </a:t>
            </a:r>
            <a:endParaRPr sz="1200">
              <a:solidFill>
                <a:srgbClr val="D9D9D9"/>
              </a:solidFill>
              <a:latin typeface="Helvetica Neue"/>
              <a:ea typeface="Helvetica Neue"/>
              <a:cs typeface="Helvetica Neue"/>
              <a:sym typeface="Helvetica Neue"/>
            </a:endParaRPr>
          </a:p>
          <a:p>
            <a:pPr indent="0" lvl="0" marL="0" rtl="0" algn="l">
              <a:lnSpc>
                <a:spcPct val="105000"/>
              </a:lnSpc>
              <a:spcBef>
                <a:spcPts val="1500"/>
              </a:spcBef>
              <a:spcAft>
                <a:spcPts val="0"/>
              </a:spcAft>
              <a:buNone/>
            </a:pPr>
            <a:r>
              <a:rPr lang="pt-BR" sz="1200">
                <a:solidFill>
                  <a:srgbClr val="D9D9D9"/>
                </a:solidFill>
                <a:latin typeface="Helvetica Neue"/>
                <a:ea typeface="Helvetica Neue"/>
                <a:cs typeface="Helvetica Neue"/>
                <a:sym typeface="Helvetica Neue"/>
              </a:rPr>
              <a:t>Aqui está um exemplo de como o tree shaking funciona:</a:t>
            </a:r>
            <a:endParaRPr sz="1200">
              <a:solidFill>
                <a:srgbClr val="D9D9D9"/>
              </a:solidFill>
              <a:latin typeface="Helvetica Neue"/>
              <a:ea typeface="Helvetica Neue"/>
              <a:cs typeface="Helvetica Neue"/>
              <a:sym typeface="Helvetica Neue"/>
            </a:endParaRPr>
          </a:p>
          <a:p>
            <a:pPr indent="0" lvl="0" marL="0" rtl="0" algn="l">
              <a:lnSpc>
                <a:spcPct val="105000"/>
              </a:lnSpc>
              <a:spcBef>
                <a:spcPts val="1500"/>
              </a:spcBef>
              <a:spcAft>
                <a:spcPts val="0"/>
              </a:spcAft>
              <a:buNone/>
            </a:pPr>
            <a:r>
              <a:rPr lang="pt-BR" sz="1200">
                <a:solidFill>
                  <a:srgbClr val="D9D9D9"/>
                </a:solidFill>
                <a:latin typeface="Helvetica Neue"/>
                <a:ea typeface="Helvetica Neue"/>
                <a:cs typeface="Helvetica Neue"/>
                <a:sym typeface="Helvetica Neue"/>
              </a:rPr>
              <a:t>Suponha que você tenha um módulo </a:t>
            </a:r>
            <a:r>
              <a:rPr lang="pt-BR" sz="1050">
                <a:solidFill>
                  <a:srgbClr val="D9D9D9"/>
                </a:solidFill>
                <a:latin typeface="Helvetica Neue"/>
                <a:ea typeface="Helvetica Neue"/>
                <a:cs typeface="Helvetica Neue"/>
                <a:sym typeface="Helvetica Neue"/>
              </a:rPr>
              <a:t>math.js</a:t>
            </a:r>
            <a:r>
              <a:rPr lang="pt-BR" sz="1200">
                <a:solidFill>
                  <a:srgbClr val="D9D9D9"/>
                </a:solidFill>
                <a:latin typeface="Helvetica Neue"/>
                <a:ea typeface="Helvetica Neue"/>
                <a:cs typeface="Helvetica Neue"/>
                <a:sym typeface="Helvetica Neue"/>
              </a:rPr>
              <a:t> com as seguintes funções:</a:t>
            </a:r>
            <a:endParaRPr sz="1200">
              <a:solidFill>
                <a:srgbClr val="D9D9D9"/>
              </a:solidFill>
              <a:latin typeface="Helvetica Neue"/>
              <a:ea typeface="Helvetica Neue"/>
              <a:cs typeface="Helvetica Neue"/>
              <a:sym typeface="Helvetica Neue"/>
            </a:endParaRPr>
          </a:p>
          <a:p>
            <a:pPr indent="0" lvl="0" marL="0" rtl="0" algn="l">
              <a:lnSpc>
                <a:spcPct val="105000"/>
              </a:lnSpc>
              <a:spcBef>
                <a:spcPts val="1500"/>
              </a:spcBef>
              <a:spcAft>
                <a:spcPts val="0"/>
              </a:spcAft>
              <a:buNone/>
            </a:pPr>
            <a:r>
              <a:t/>
            </a:r>
            <a:endParaRPr sz="1200">
              <a:solidFill>
                <a:srgbClr val="D9D9D9"/>
              </a:solidFill>
              <a:latin typeface="Helvetica Neue"/>
              <a:ea typeface="Helvetica Neue"/>
              <a:cs typeface="Helvetica Neue"/>
              <a:sym typeface="Helvetica Neue"/>
            </a:endParaRPr>
          </a:p>
          <a:p>
            <a:pPr indent="0" lvl="0" marL="0" rtl="0" algn="l">
              <a:lnSpc>
                <a:spcPct val="105000"/>
              </a:lnSpc>
              <a:spcBef>
                <a:spcPts val="1200"/>
              </a:spcBef>
              <a:spcAft>
                <a:spcPts val="0"/>
              </a:spcAft>
              <a:buNone/>
            </a:pPr>
            <a:r>
              <a:t/>
            </a:r>
            <a:endParaRPr sz="1200">
              <a:solidFill>
                <a:srgbClr val="D9D9D9"/>
              </a:solidFill>
              <a:latin typeface="Helvetica Neue"/>
              <a:ea typeface="Helvetica Neue"/>
              <a:cs typeface="Helvetica Neue"/>
              <a:sym typeface="Helvetica Neue"/>
            </a:endParaRPr>
          </a:p>
          <a:p>
            <a:pPr indent="0" lvl="0" marL="0" rtl="0" algn="l">
              <a:lnSpc>
                <a:spcPct val="105000"/>
              </a:lnSpc>
              <a:spcBef>
                <a:spcPts val="1500"/>
              </a:spcBef>
              <a:spcAft>
                <a:spcPts val="0"/>
              </a:spcAft>
              <a:buNone/>
            </a:pPr>
            <a:r>
              <a:rPr lang="pt-BR" sz="1200">
                <a:solidFill>
                  <a:srgbClr val="D9D9D9"/>
                </a:solidFill>
                <a:latin typeface="Helvetica Neue"/>
                <a:ea typeface="Helvetica Neue"/>
                <a:cs typeface="Helvetica Neue"/>
                <a:sym typeface="Helvetica Neue"/>
              </a:rPr>
              <a:t>E em outro arquivo, você importa apenas a função </a:t>
            </a:r>
            <a:r>
              <a:rPr lang="pt-BR" sz="1050">
                <a:solidFill>
                  <a:srgbClr val="D9D9D9"/>
                </a:solidFill>
                <a:latin typeface="Helvetica Neue"/>
                <a:ea typeface="Helvetica Neue"/>
                <a:cs typeface="Helvetica Neue"/>
                <a:sym typeface="Helvetica Neue"/>
              </a:rPr>
              <a:t>add</a:t>
            </a:r>
            <a:r>
              <a:rPr lang="pt-BR" sz="1200">
                <a:solidFill>
                  <a:srgbClr val="D9D9D9"/>
                </a:solidFill>
                <a:latin typeface="Helvetica Neue"/>
                <a:ea typeface="Helvetica Neue"/>
                <a:cs typeface="Helvetica Neue"/>
                <a:sym typeface="Helvetica Neue"/>
              </a:rPr>
              <a:t>:</a:t>
            </a:r>
            <a:endParaRPr sz="1200">
              <a:solidFill>
                <a:srgbClr val="D9D9D9"/>
              </a:solidFill>
              <a:latin typeface="Helvetica Neue"/>
              <a:ea typeface="Helvetica Neue"/>
              <a:cs typeface="Helvetica Neue"/>
              <a:sym typeface="Helvetica Neue"/>
            </a:endParaRPr>
          </a:p>
          <a:p>
            <a:pPr indent="0" lvl="0" marL="0" rtl="0" algn="l">
              <a:lnSpc>
                <a:spcPct val="105000"/>
              </a:lnSpc>
              <a:spcBef>
                <a:spcPts val="1500"/>
              </a:spcBef>
              <a:spcAft>
                <a:spcPts val="0"/>
              </a:spcAft>
              <a:buNone/>
            </a:pPr>
            <a:r>
              <a:t/>
            </a:r>
            <a:endParaRPr sz="1200">
              <a:solidFill>
                <a:srgbClr val="D9D9D9"/>
              </a:solidFill>
              <a:latin typeface="Helvetica Neue"/>
              <a:ea typeface="Helvetica Neue"/>
              <a:cs typeface="Helvetica Neue"/>
              <a:sym typeface="Helvetica Neue"/>
            </a:endParaRPr>
          </a:p>
          <a:p>
            <a:pPr indent="0" lvl="0" marL="0" rtl="0" algn="l">
              <a:lnSpc>
                <a:spcPct val="105000"/>
              </a:lnSpc>
              <a:spcBef>
                <a:spcPts val="1200"/>
              </a:spcBef>
              <a:spcAft>
                <a:spcPts val="0"/>
              </a:spcAft>
              <a:buNone/>
            </a:pPr>
            <a:r>
              <a:t/>
            </a:r>
            <a:endParaRPr sz="1200">
              <a:solidFill>
                <a:srgbClr val="D9D9D9"/>
              </a:solidFill>
              <a:latin typeface="Helvetica Neue"/>
              <a:ea typeface="Helvetica Neue"/>
              <a:cs typeface="Helvetica Neue"/>
              <a:sym typeface="Helvetica Neue"/>
            </a:endParaRPr>
          </a:p>
          <a:p>
            <a:pPr indent="0" lvl="0" marL="0" rtl="0" algn="l">
              <a:lnSpc>
                <a:spcPct val="105000"/>
              </a:lnSpc>
              <a:spcBef>
                <a:spcPts val="1200"/>
              </a:spcBef>
              <a:spcAft>
                <a:spcPts val="0"/>
              </a:spcAft>
              <a:buNone/>
            </a:pPr>
            <a:r>
              <a:t/>
            </a:r>
            <a:endParaRPr sz="1200">
              <a:solidFill>
                <a:srgbClr val="D9D9D9"/>
              </a:solidFill>
              <a:latin typeface="Helvetica Neue"/>
              <a:ea typeface="Helvetica Neue"/>
              <a:cs typeface="Helvetica Neue"/>
              <a:sym typeface="Helvetica Neue"/>
            </a:endParaRPr>
          </a:p>
          <a:p>
            <a:pPr indent="0" lvl="0" marL="0" rtl="0" algn="l">
              <a:lnSpc>
                <a:spcPct val="105000"/>
              </a:lnSpc>
              <a:spcBef>
                <a:spcPts val="1200"/>
              </a:spcBef>
              <a:spcAft>
                <a:spcPts val="1200"/>
              </a:spcAft>
              <a:buNone/>
            </a:pPr>
            <a:r>
              <a:rPr lang="pt-BR" sz="1200">
                <a:solidFill>
                  <a:srgbClr val="D9D9D9"/>
                </a:solidFill>
                <a:latin typeface="Helvetica Neue"/>
                <a:ea typeface="Helvetica Neue"/>
                <a:cs typeface="Helvetica Neue"/>
                <a:sym typeface="Helvetica Neue"/>
              </a:rPr>
              <a:t>O tree shaking removerá automaticamente a função </a:t>
            </a:r>
            <a:r>
              <a:rPr lang="pt-BR" sz="950">
                <a:solidFill>
                  <a:srgbClr val="D9D9D9"/>
                </a:solidFill>
                <a:latin typeface="Helvetica Neue"/>
                <a:ea typeface="Helvetica Neue"/>
                <a:cs typeface="Helvetica Neue"/>
                <a:sym typeface="Helvetica Neue"/>
              </a:rPr>
              <a:t>subtract</a:t>
            </a:r>
            <a:r>
              <a:rPr lang="pt-BR" sz="1200">
                <a:solidFill>
                  <a:srgbClr val="D9D9D9"/>
                </a:solidFill>
                <a:latin typeface="Helvetica Neue"/>
                <a:ea typeface="Helvetica Neue"/>
                <a:cs typeface="Helvetica Neue"/>
                <a:sym typeface="Helvetica Neue"/>
              </a:rPr>
              <a:t> do pacote final, uma vez que ela não é utilizada. Isso resultará em um pacote menor e mais eficiente.</a:t>
            </a:r>
            <a:endParaRPr sz="1200">
              <a:solidFill>
                <a:srgbClr val="D9D9D9"/>
              </a:solidFill>
              <a:latin typeface="Helvetica Neue"/>
              <a:ea typeface="Helvetica Neue"/>
              <a:cs typeface="Helvetica Neue"/>
              <a:sym typeface="Helvetica Neue"/>
            </a:endParaRPr>
          </a:p>
        </p:txBody>
      </p:sp>
      <p:pic>
        <p:nvPicPr>
          <p:cNvPr id="126" name="Google Shape;126;p24"/>
          <p:cNvPicPr preferRelativeResize="0"/>
          <p:nvPr/>
        </p:nvPicPr>
        <p:blipFill>
          <a:blip r:embed="rId3">
            <a:alphaModFix/>
          </a:blip>
          <a:stretch>
            <a:fillRect/>
          </a:stretch>
        </p:blipFill>
        <p:spPr>
          <a:xfrm>
            <a:off x="3468577" y="3492549"/>
            <a:ext cx="5330900" cy="812575"/>
          </a:xfrm>
          <a:prstGeom prst="rect">
            <a:avLst/>
          </a:prstGeom>
          <a:noFill/>
          <a:ln>
            <a:noFill/>
          </a:ln>
        </p:spPr>
      </p:pic>
      <p:pic>
        <p:nvPicPr>
          <p:cNvPr id="127" name="Google Shape;127;p24"/>
          <p:cNvPicPr preferRelativeResize="0"/>
          <p:nvPr/>
        </p:nvPicPr>
        <p:blipFill rotWithShape="1">
          <a:blip r:embed="rId4">
            <a:alphaModFix/>
          </a:blip>
          <a:srcRect b="2600" l="0" r="0" t="-2600"/>
          <a:stretch/>
        </p:blipFill>
        <p:spPr>
          <a:xfrm>
            <a:off x="5329850" y="1973075"/>
            <a:ext cx="3680799" cy="139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2269350" y="158025"/>
            <a:ext cx="4605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3020">
                <a:latin typeface="Helvetica Neue"/>
                <a:ea typeface="Helvetica Neue"/>
                <a:cs typeface="Helvetica Neue"/>
                <a:sym typeface="Helvetica Neue"/>
              </a:rPr>
              <a:t>Tree Shaking - Webpack</a:t>
            </a:r>
            <a:endParaRPr sz="3020">
              <a:latin typeface="Helvetica Neue"/>
              <a:ea typeface="Helvetica Neue"/>
              <a:cs typeface="Helvetica Neue"/>
              <a:sym typeface="Helvetica Neue"/>
            </a:endParaRPr>
          </a:p>
        </p:txBody>
      </p:sp>
      <p:sp>
        <p:nvSpPr>
          <p:cNvPr id="133" name="Google Shape;133;p25"/>
          <p:cNvSpPr txBox="1"/>
          <p:nvPr>
            <p:ph idx="1" type="body"/>
          </p:nvPr>
        </p:nvSpPr>
        <p:spPr>
          <a:xfrm>
            <a:off x="531600" y="900225"/>
            <a:ext cx="8080800" cy="9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sz="1200">
                <a:solidFill>
                  <a:srgbClr val="D9D9D9"/>
                </a:solidFill>
                <a:latin typeface="Helvetica Neue"/>
                <a:ea typeface="Helvetica Neue"/>
                <a:cs typeface="Helvetica Neue"/>
                <a:sym typeface="Helvetica Neue"/>
              </a:rPr>
              <a:t>No arquivo de configuração do Webpack, você pode configurar a opção </a:t>
            </a:r>
            <a:r>
              <a:rPr lang="pt-BR" sz="950">
                <a:solidFill>
                  <a:srgbClr val="D9D9D9"/>
                </a:solidFill>
                <a:latin typeface="Helvetica Neue"/>
                <a:ea typeface="Helvetica Neue"/>
                <a:cs typeface="Helvetica Neue"/>
                <a:sym typeface="Helvetica Neue"/>
              </a:rPr>
              <a:t>mode</a:t>
            </a:r>
            <a:r>
              <a:rPr lang="pt-BR" sz="1200">
                <a:solidFill>
                  <a:srgbClr val="D9D9D9"/>
                </a:solidFill>
                <a:latin typeface="Helvetica Neue"/>
                <a:ea typeface="Helvetica Neue"/>
                <a:cs typeface="Helvetica Neue"/>
                <a:sym typeface="Helvetica Neue"/>
              </a:rPr>
              <a:t> como </a:t>
            </a:r>
            <a:r>
              <a:rPr lang="pt-BR" sz="950">
                <a:solidFill>
                  <a:srgbClr val="D9D9D9"/>
                </a:solidFill>
                <a:latin typeface="Helvetica Neue"/>
                <a:ea typeface="Helvetica Neue"/>
                <a:cs typeface="Helvetica Neue"/>
                <a:sym typeface="Helvetica Neue"/>
              </a:rPr>
              <a:t>"production"</a:t>
            </a:r>
            <a:r>
              <a:rPr lang="pt-BR" sz="1200">
                <a:solidFill>
                  <a:srgbClr val="D9D9D9"/>
                </a:solidFill>
                <a:latin typeface="Helvetica Neue"/>
                <a:ea typeface="Helvetica Neue"/>
                <a:cs typeface="Helvetica Neue"/>
                <a:sym typeface="Helvetica Neue"/>
              </a:rPr>
              <a:t> para habilitar automaticamente a minificação e o tree shaking. Se você estiver usando o Webpack 5 ou superior, o tree shaking é habilitado por padrão no modo de produção.</a:t>
            </a:r>
            <a:endParaRPr>
              <a:solidFill>
                <a:srgbClr val="D9D9D9"/>
              </a:solidFill>
              <a:latin typeface="Helvetica Neue"/>
              <a:ea typeface="Helvetica Neue"/>
              <a:cs typeface="Helvetica Neue"/>
              <a:sym typeface="Helvetica Neue"/>
            </a:endParaRPr>
          </a:p>
        </p:txBody>
      </p:sp>
      <p:pic>
        <p:nvPicPr>
          <p:cNvPr id="134" name="Google Shape;134;p25"/>
          <p:cNvPicPr preferRelativeResize="0"/>
          <p:nvPr/>
        </p:nvPicPr>
        <p:blipFill>
          <a:blip r:embed="rId3">
            <a:alphaModFix/>
          </a:blip>
          <a:stretch>
            <a:fillRect/>
          </a:stretch>
        </p:blipFill>
        <p:spPr>
          <a:xfrm>
            <a:off x="1785938" y="1885125"/>
            <a:ext cx="557212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2835900" y="124775"/>
            <a:ext cx="347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3020">
                <a:solidFill>
                  <a:srgbClr val="D9D9D9"/>
                </a:solidFill>
                <a:latin typeface="Helvetica Neue"/>
                <a:ea typeface="Helvetica Neue"/>
                <a:cs typeface="Helvetica Neue"/>
                <a:sym typeface="Helvetica Neue"/>
              </a:rPr>
              <a:t>Tree Shaking - Vite</a:t>
            </a:r>
            <a:endParaRPr sz="3020">
              <a:solidFill>
                <a:srgbClr val="D9D9D9"/>
              </a:solidFill>
              <a:latin typeface="Helvetica Neue"/>
              <a:ea typeface="Helvetica Neue"/>
              <a:cs typeface="Helvetica Neue"/>
              <a:sym typeface="Helvetica Neue"/>
            </a:endParaRPr>
          </a:p>
        </p:txBody>
      </p:sp>
      <p:sp>
        <p:nvSpPr>
          <p:cNvPr id="140" name="Google Shape;140;p26"/>
          <p:cNvSpPr txBox="1"/>
          <p:nvPr>
            <p:ph idx="1" type="body"/>
          </p:nvPr>
        </p:nvSpPr>
        <p:spPr>
          <a:xfrm>
            <a:off x="311700" y="789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300">
                <a:solidFill>
                  <a:srgbClr val="D9D9D9"/>
                </a:solidFill>
                <a:latin typeface="Helvetica Neue"/>
                <a:ea typeface="Helvetica Neue"/>
                <a:cs typeface="Helvetica Neue"/>
                <a:sym typeface="Helvetica Neue"/>
              </a:rPr>
              <a:t>Vite é uma ferramenta de desenvolvimento que possui o tree shaking habilitado por padrão, tornando-o uma escolha eficaz para projetos com o ES6 Modules.</a:t>
            </a:r>
            <a:endParaRPr sz="1300">
              <a:solidFill>
                <a:srgbClr val="D9D9D9"/>
              </a:solidFill>
              <a:latin typeface="Helvetica Neue"/>
              <a:ea typeface="Helvetica Neue"/>
              <a:cs typeface="Helvetica Neue"/>
              <a:sym typeface="Helvetica Neue"/>
            </a:endParaRPr>
          </a:p>
          <a:p>
            <a:pPr indent="0" lvl="0" marL="0" rtl="0" algn="l">
              <a:spcBef>
                <a:spcPts val="1500"/>
              </a:spcBef>
              <a:spcAft>
                <a:spcPts val="0"/>
              </a:spcAft>
              <a:buNone/>
            </a:pPr>
            <a:r>
              <a:rPr lang="pt-BR" sz="1300">
                <a:solidFill>
                  <a:srgbClr val="D9D9D9"/>
                </a:solidFill>
                <a:latin typeface="Helvetica Neue"/>
                <a:ea typeface="Helvetica Neue"/>
                <a:cs typeface="Helvetica Neue"/>
                <a:sym typeface="Helvetica Neue"/>
              </a:rPr>
              <a:t>O Vite otimizará automaticamente seu pacote para produção, incluindo a remoção de código não utilizado.</a:t>
            </a:r>
            <a:endParaRPr sz="1300">
              <a:solidFill>
                <a:srgbClr val="D9D9D9"/>
              </a:solidFill>
              <a:latin typeface="Helvetica Neue"/>
              <a:ea typeface="Helvetica Neue"/>
              <a:cs typeface="Helvetica Neue"/>
              <a:sym typeface="Helvetica Neue"/>
            </a:endParaRPr>
          </a:p>
          <a:p>
            <a:pPr indent="0" lvl="0" marL="0" rtl="0" algn="l">
              <a:spcBef>
                <a:spcPts val="1500"/>
              </a:spcBef>
              <a:spcAft>
                <a:spcPts val="0"/>
              </a:spcAft>
              <a:buNone/>
            </a:pPr>
            <a:r>
              <a:rPr lang="pt-BR" sz="1300">
                <a:solidFill>
                  <a:srgbClr val="D9D9D9"/>
                </a:solidFill>
                <a:latin typeface="Helvetica Neue"/>
                <a:ea typeface="Helvetica Neue"/>
                <a:cs typeface="Helvetica Neue"/>
                <a:sym typeface="Helvetica Neue"/>
              </a:rPr>
              <a:t>Certifique-se de que suas dependências sejam compatíveis com o tree shaking e, como mencionado anteriormente, a maioria das bibliotecas modernas segue os padrões ES6. Como o Vite é uma ferramenta mais nova e voltada para o desenvolvimento moderno, o tree shaking é uma funcionalidade central e é ativado por padrão.</a:t>
            </a:r>
            <a:endParaRPr sz="1300">
              <a:solidFill>
                <a:srgbClr val="D9D9D9"/>
              </a:solidFill>
              <a:latin typeface="Helvetica Neue"/>
              <a:ea typeface="Helvetica Neue"/>
              <a:cs typeface="Helvetica Neue"/>
              <a:sym typeface="Helvetica Neue"/>
            </a:endParaRPr>
          </a:p>
          <a:p>
            <a:pPr indent="0" lvl="0" marL="0" rtl="0" algn="l">
              <a:spcBef>
                <a:spcPts val="0"/>
              </a:spcBef>
              <a:spcAft>
                <a:spcPts val="1200"/>
              </a:spcAft>
              <a:buNone/>
            </a:pPr>
            <a:r>
              <a:t/>
            </a:r>
            <a:endParaRPr sz="1300">
              <a:solidFill>
                <a:srgbClr val="D9D9D9"/>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425525" y="97625"/>
            <a:ext cx="8406900" cy="118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3000">
                <a:solidFill>
                  <a:srgbClr val="D9D9D9"/>
                </a:solidFill>
                <a:latin typeface="Helvetica Neue"/>
                <a:ea typeface="Helvetica Neue"/>
                <a:cs typeface="Helvetica Neue"/>
                <a:sym typeface="Helvetica Neue"/>
              </a:rPr>
              <a:t>Tirando métricas da sua aplicação com Google Lighthouse</a:t>
            </a:r>
            <a:endParaRPr sz="3000">
              <a:solidFill>
                <a:srgbClr val="D9D9D9"/>
              </a:solidFill>
              <a:latin typeface="Helvetica Neue"/>
              <a:ea typeface="Helvetica Neue"/>
              <a:cs typeface="Helvetica Neue"/>
              <a:sym typeface="Helvetica Neue"/>
            </a:endParaRPr>
          </a:p>
        </p:txBody>
      </p:sp>
      <p:sp>
        <p:nvSpPr>
          <p:cNvPr id="146" name="Google Shape;146;p27"/>
          <p:cNvSpPr txBox="1"/>
          <p:nvPr>
            <p:ph idx="1" type="body"/>
          </p:nvPr>
        </p:nvSpPr>
        <p:spPr>
          <a:xfrm>
            <a:off x="311700" y="1280475"/>
            <a:ext cx="8520600" cy="4234200"/>
          </a:xfrm>
          <a:prstGeom prst="rect">
            <a:avLst/>
          </a:prstGeom>
        </p:spPr>
        <p:txBody>
          <a:bodyPr anchorCtr="0" anchor="t" bIns="91425" lIns="91425" spcFirstLastPara="1" rIns="91425" wrap="square" tIns="91425">
            <a:noAutofit/>
          </a:bodyPr>
          <a:lstStyle/>
          <a:p>
            <a:pPr indent="0" lvl="0" marL="0" rtl="0" algn="l">
              <a:lnSpc>
                <a:spcPct val="95000"/>
              </a:lnSpc>
              <a:spcBef>
                <a:spcPts val="1500"/>
              </a:spcBef>
              <a:spcAft>
                <a:spcPts val="0"/>
              </a:spcAft>
              <a:buSzPts val="852"/>
              <a:buNone/>
            </a:pPr>
            <a:r>
              <a:rPr lang="pt-BR" sz="1230">
                <a:solidFill>
                  <a:srgbClr val="D9D9D9"/>
                </a:solidFill>
                <a:latin typeface="Helvetica Neue"/>
                <a:ea typeface="Helvetica Neue"/>
                <a:cs typeface="Helvetica Neue"/>
                <a:sym typeface="Helvetica Neue"/>
              </a:rPr>
              <a:t>O Google Lighthouse é uma ferramenta de código aberto e gratuita desenvolvida pelo Google que ajuda a avaliar e aprimorar o desempenho de sites e aplicativos da web. Ele fornece relatórios detalhados sobre várias métricas de desempenho, práticas recomendadas de acessibilidade, práticas recomendadas de SEO (Search Engine Optimization) e as melhores práticas gerais para desenvolvimento web.</a:t>
            </a:r>
            <a:endParaRPr sz="1230">
              <a:solidFill>
                <a:srgbClr val="D9D9D9"/>
              </a:solidFill>
              <a:latin typeface="Helvetica Neue"/>
              <a:ea typeface="Helvetica Neue"/>
              <a:cs typeface="Helvetica Neue"/>
              <a:sym typeface="Helvetica Neue"/>
            </a:endParaRPr>
          </a:p>
          <a:p>
            <a:pPr indent="0" lvl="0" marL="0" rtl="0" algn="l">
              <a:lnSpc>
                <a:spcPct val="95000"/>
              </a:lnSpc>
              <a:spcBef>
                <a:spcPts val="1500"/>
              </a:spcBef>
              <a:spcAft>
                <a:spcPts val="0"/>
              </a:spcAft>
              <a:buSzPts val="852"/>
              <a:buNone/>
            </a:pPr>
            <a:r>
              <a:rPr lang="pt-BR" sz="1230">
                <a:solidFill>
                  <a:srgbClr val="D9D9D9"/>
                </a:solidFill>
                <a:latin typeface="Helvetica Neue"/>
                <a:ea typeface="Helvetica Neue"/>
                <a:cs typeface="Helvetica Neue"/>
                <a:sym typeface="Helvetica Neue"/>
              </a:rPr>
              <a:t>Aqui estão algumas das métricas e aspectos que o Google Lighthouse avalia:</a:t>
            </a:r>
            <a:endParaRPr sz="1230">
              <a:solidFill>
                <a:srgbClr val="D9D9D9"/>
              </a:solidFill>
              <a:latin typeface="Helvetica Neue"/>
              <a:ea typeface="Helvetica Neue"/>
              <a:cs typeface="Helvetica Neue"/>
              <a:sym typeface="Helvetica Neue"/>
            </a:endParaRPr>
          </a:p>
          <a:p>
            <a:pPr indent="-306705" lvl="0" marL="457200" rtl="0" algn="l">
              <a:lnSpc>
                <a:spcPct val="95000"/>
              </a:lnSpc>
              <a:spcBef>
                <a:spcPts val="1500"/>
              </a:spcBef>
              <a:spcAft>
                <a:spcPts val="0"/>
              </a:spcAft>
              <a:buClr>
                <a:srgbClr val="D9D9D9"/>
              </a:buClr>
              <a:buSzPts val="1230"/>
              <a:buFont typeface="Helvetica Neue"/>
              <a:buChar char="●"/>
            </a:pPr>
            <a:r>
              <a:rPr b="1" lang="pt-BR" sz="1230">
                <a:solidFill>
                  <a:srgbClr val="D9D9D9"/>
                </a:solidFill>
                <a:latin typeface="Helvetica Neue"/>
                <a:ea typeface="Helvetica Neue"/>
                <a:cs typeface="Helvetica Neue"/>
                <a:sym typeface="Helvetica Neue"/>
              </a:rPr>
              <a:t>Performance: </a:t>
            </a:r>
            <a:r>
              <a:rPr lang="pt-BR" sz="1230">
                <a:solidFill>
                  <a:srgbClr val="D9D9D9"/>
                </a:solidFill>
                <a:latin typeface="Helvetica Neue"/>
                <a:ea typeface="Helvetica Neue"/>
                <a:cs typeface="Helvetica Neue"/>
                <a:sym typeface="Helvetica Neue"/>
              </a:rPr>
              <a:t>O Lighthouse mede métricas de desempenho, como o tempo de carregamento da página, o First Contentful Paint (FCP), o Largest Contentful Paint (LCP) e o Cumulative Layout Shift (CLS). Essas métricas ajudam a entender o quão rápido a página é carregada e quão interativa ela é.</a:t>
            </a:r>
            <a:endParaRPr sz="1230">
              <a:solidFill>
                <a:srgbClr val="D9D9D9"/>
              </a:solidFill>
              <a:latin typeface="Helvetica Neue"/>
              <a:ea typeface="Helvetica Neue"/>
              <a:cs typeface="Helvetica Neue"/>
              <a:sym typeface="Helvetica Neue"/>
            </a:endParaRPr>
          </a:p>
          <a:p>
            <a:pPr indent="-306705" lvl="0" marL="457200" rtl="0" algn="l">
              <a:lnSpc>
                <a:spcPct val="95000"/>
              </a:lnSpc>
              <a:spcBef>
                <a:spcPts val="0"/>
              </a:spcBef>
              <a:spcAft>
                <a:spcPts val="0"/>
              </a:spcAft>
              <a:buClr>
                <a:srgbClr val="D9D9D9"/>
              </a:buClr>
              <a:buSzPts val="1230"/>
              <a:buFont typeface="Helvetica Neue"/>
              <a:buChar char="●"/>
            </a:pPr>
            <a:r>
              <a:rPr b="1" lang="pt-BR" sz="1230">
                <a:solidFill>
                  <a:srgbClr val="D9D9D9"/>
                </a:solidFill>
                <a:latin typeface="Helvetica Neue"/>
                <a:ea typeface="Helvetica Neue"/>
                <a:cs typeface="Helvetica Neue"/>
                <a:sym typeface="Helvetica Neue"/>
              </a:rPr>
              <a:t>Acessibilidade:</a:t>
            </a:r>
            <a:r>
              <a:rPr lang="pt-BR" sz="1230">
                <a:solidFill>
                  <a:srgbClr val="D9D9D9"/>
                </a:solidFill>
                <a:latin typeface="Helvetica Neue"/>
                <a:ea typeface="Helvetica Neue"/>
                <a:cs typeface="Helvetica Neue"/>
                <a:sym typeface="Helvetica Neue"/>
              </a:rPr>
              <a:t> O Lighthouse verifica a acessibilidade da sua aplicação, destacando problemas com base nas Diretrizes de Acessibilidade para Conteúdo da Web (WCAG). </a:t>
            </a:r>
            <a:endParaRPr sz="1230">
              <a:solidFill>
                <a:srgbClr val="D9D9D9"/>
              </a:solidFill>
              <a:latin typeface="Helvetica Neue"/>
              <a:ea typeface="Helvetica Neue"/>
              <a:cs typeface="Helvetica Neue"/>
              <a:sym typeface="Helvetica Neue"/>
            </a:endParaRPr>
          </a:p>
          <a:p>
            <a:pPr indent="-306705" lvl="0" marL="457200" rtl="0" algn="l">
              <a:lnSpc>
                <a:spcPct val="95000"/>
              </a:lnSpc>
              <a:spcBef>
                <a:spcPts val="0"/>
              </a:spcBef>
              <a:spcAft>
                <a:spcPts val="0"/>
              </a:spcAft>
              <a:buClr>
                <a:srgbClr val="D9D9D9"/>
              </a:buClr>
              <a:buSzPts val="1230"/>
              <a:buFont typeface="Helvetica Neue"/>
              <a:buChar char="●"/>
            </a:pPr>
            <a:r>
              <a:rPr b="1" lang="pt-BR" sz="1230">
                <a:solidFill>
                  <a:srgbClr val="D9D9D9"/>
                </a:solidFill>
                <a:latin typeface="Helvetica Neue"/>
                <a:ea typeface="Helvetica Neue"/>
                <a:cs typeface="Helvetica Neue"/>
                <a:sym typeface="Helvetica Neue"/>
              </a:rPr>
              <a:t>Melhores Práticas.</a:t>
            </a:r>
            <a:endParaRPr b="1" sz="1230">
              <a:solidFill>
                <a:srgbClr val="D9D9D9"/>
              </a:solidFill>
              <a:latin typeface="Helvetica Neue"/>
              <a:ea typeface="Helvetica Neue"/>
              <a:cs typeface="Helvetica Neue"/>
              <a:sym typeface="Helvetica Neue"/>
            </a:endParaRPr>
          </a:p>
          <a:p>
            <a:pPr indent="-306705" lvl="0" marL="457200" rtl="0" algn="l">
              <a:lnSpc>
                <a:spcPct val="95000"/>
              </a:lnSpc>
              <a:spcBef>
                <a:spcPts val="0"/>
              </a:spcBef>
              <a:spcAft>
                <a:spcPts val="0"/>
              </a:spcAft>
              <a:buClr>
                <a:srgbClr val="D9D9D9"/>
              </a:buClr>
              <a:buSzPts val="1230"/>
              <a:buFont typeface="Helvetica Neue"/>
              <a:buChar char="●"/>
            </a:pPr>
            <a:r>
              <a:rPr b="1" lang="pt-BR" sz="1230">
                <a:solidFill>
                  <a:srgbClr val="D9D9D9"/>
                </a:solidFill>
                <a:latin typeface="Helvetica Neue"/>
                <a:ea typeface="Helvetica Neue"/>
                <a:cs typeface="Helvetica Neue"/>
                <a:sym typeface="Helvetica Neue"/>
              </a:rPr>
              <a:t>SEO (Otimização para Mecanismos de Busca): </a:t>
            </a:r>
            <a:r>
              <a:rPr lang="pt-BR" sz="1230">
                <a:solidFill>
                  <a:srgbClr val="D9D9D9"/>
                </a:solidFill>
                <a:latin typeface="Helvetica Neue"/>
                <a:ea typeface="Helvetica Neue"/>
                <a:cs typeface="Helvetica Neue"/>
                <a:sym typeface="Helvetica Neue"/>
              </a:rPr>
              <a:t>O Lighthouse analisa a otimização para mecanismos de busca, como a presença de metadados adequados (título, descrição, etc.) e se as imagens têm atributos alt definidos.</a:t>
            </a:r>
            <a:endParaRPr sz="1230">
              <a:solidFill>
                <a:srgbClr val="D9D9D9"/>
              </a:solidFill>
              <a:latin typeface="Helvetica Neue"/>
              <a:ea typeface="Helvetica Neue"/>
              <a:cs typeface="Helvetica Neue"/>
              <a:sym typeface="Helvetica Neue"/>
            </a:endParaRPr>
          </a:p>
          <a:p>
            <a:pPr indent="-306705" lvl="0" marL="457200" rtl="0" algn="l">
              <a:lnSpc>
                <a:spcPct val="95000"/>
              </a:lnSpc>
              <a:spcBef>
                <a:spcPts val="0"/>
              </a:spcBef>
              <a:spcAft>
                <a:spcPts val="0"/>
              </a:spcAft>
              <a:buClr>
                <a:srgbClr val="D9D9D9"/>
              </a:buClr>
              <a:buSzPts val="1230"/>
              <a:buFont typeface="Helvetica Neue"/>
              <a:buChar char="●"/>
            </a:pPr>
            <a:r>
              <a:rPr b="1" lang="pt-BR" sz="1230">
                <a:solidFill>
                  <a:srgbClr val="D9D9D9"/>
                </a:solidFill>
                <a:latin typeface="Helvetica Neue"/>
                <a:ea typeface="Helvetica Neue"/>
                <a:cs typeface="Helvetica Neue"/>
                <a:sym typeface="Helvetica Neue"/>
              </a:rPr>
              <a:t>Práticas de Desenvolvimento.</a:t>
            </a:r>
            <a:endParaRPr sz="1230">
              <a:solidFill>
                <a:srgbClr val="D9D9D9"/>
              </a:solidFill>
              <a:latin typeface="Helvetica Neue"/>
              <a:ea typeface="Helvetica Neue"/>
              <a:cs typeface="Helvetica Neue"/>
              <a:sym typeface="Helvetica Neue"/>
            </a:endParaRPr>
          </a:p>
          <a:p>
            <a:pPr indent="0" lvl="0" marL="0" rtl="0" algn="l">
              <a:lnSpc>
                <a:spcPct val="95000"/>
              </a:lnSpc>
              <a:spcBef>
                <a:spcPts val="1500"/>
              </a:spcBef>
              <a:spcAft>
                <a:spcPts val="1200"/>
              </a:spcAft>
              <a:buSzPts val="852"/>
              <a:buNone/>
            </a:pPr>
            <a:r>
              <a:t/>
            </a:r>
            <a:endParaRPr sz="1495">
              <a:solidFill>
                <a:srgbClr val="D9D9D9"/>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72138" y="135350"/>
            <a:ext cx="83997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1920">
                <a:latin typeface="Helvetica Neue"/>
                <a:ea typeface="Helvetica Neue"/>
                <a:cs typeface="Helvetica Neue"/>
                <a:sym typeface="Helvetica Neue"/>
              </a:rPr>
              <a:t>Algumas boas práticas no código relacionada a Otimização e Performance:</a:t>
            </a:r>
            <a:endParaRPr sz="1920">
              <a:latin typeface="Helvetica Neue"/>
              <a:ea typeface="Helvetica Neue"/>
              <a:cs typeface="Helvetica Neue"/>
              <a:sym typeface="Helvetica Neue"/>
            </a:endParaRPr>
          </a:p>
        </p:txBody>
      </p:sp>
      <p:sp>
        <p:nvSpPr>
          <p:cNvPr id="152" name="Google Shape;152;p28"/>
          <p:cNvSpPr txBox="1"/>
          <p:nvPr>
            <p:ph idx="1" type="body"/>
          </p:nvPr>
        </p:nvSpPr>
        <p:spPr>
          <a:xfrm>
            <a:off x="311700" y="714400"/>
            <a:ext cx="8520600" cy="380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pt-BR" sz="1200">
                <a:solidFill>
                  <a:srgbClr val="D9D9D9"/>
                </a:solidFill>
                <a:latin typeface="Roboto"/>
                <a:ea typeface="Roboto"/>
                <a:cs typeface="Roboto"/>
                <a:sym typeface="Roboto"/>
              </a:rPr>
              <a:t>Uso do Componente </a:t>
            </a:r>
            <a:r>
              <a:rPr b="1" lang="pt-BR" sz="1050">
                <a:solidFill>
                  <a:srgbClr val="D9D9D9"/>
                </a:solidFill>
                <a:latin typeface="Courier New"/>
                <a:ea typeface="Courier New"/>
                <a:cs typeface="Courier New"/>
                <a:sym typeface="Courier New"/>
              </a:rPr>
              <a:t>Link</a:t>
            </a:r>
            <a:r>
              <a:rPr b="1" lang="pt-BR" sz="1200">
                <a:solidFill>
                  <a:srgbClr val="D9D9D9"/>
                </a:solidFill>
                <a:latin typeface="Roboto"/>
                <a:ea typeface="Roboto"/>
                <a:cs typeface="Roboto"/>
                <a:sym typeface="Roboto"/>
              </a:rPr>
              <a:t> para Navegação:</a:t>
            </a:r>
            <a:endParaRPr b="1" sz="1200">
              <a:solidFill>
                <a:srgbClr val="D9D9D9"/>
              </a:solidFill>
              <a:latin typeface="Roboto"/>
              <a:ea typeface="Roboto"/>
              <a:cs typeface="Roboto"/>
              <a:sym typeface="Roboto"/>
            </a:endParaRPr>
          </a:p>
          <a:p>
            <a:pPr indent="0" lvl="0" marL="0" rtl="0" algn="l">
              <a:spcBef>
                <a:spcPts val="0"/>
              </a:spcBef>
              <a:spcAft>
                <a:spcPts val="0"/>
              </a:spcAft>
              <a:buNone/>
            </a:pPr>
            <a:r>
              <a:rPr lang="pt-BR" sz="1200">
                <a:solidFill>
                  <a:srgbClr val="D9D9D9"/>
                </a:solidFill>
                <a:latin typeface="Roboto"/>
                <a:ea typeface="Roboto"/>
                <a:cs typeface="Roboto"/>
                <a:sym typeface="Roboto"/>
              </a:rPr>
              <a:t>Em vez de usar âncoras tradicionais (</a:t>
            </a:r>
            <a:r>
              <a:rPr lang="pt-BR" sz="1050">
                <a:solidFill>
                  <a:srgbClr val="D9D9D9"/>
                </a:solidFill>
                <a:latin typeface="Courier New"/>
                <a:ea typeface="Courier New"/>
                <a:cs typeface="Courier New"/>
                <a:sym typeface="Courier New"/>
              </a:rPr>
              <a:t>&lt;a&gt;</a:t>
            </a:r>
            <a:r>
              <a:rPr lang="pt-BR" sz="1200">
                <a:solidFill>
                  <a:srgbClr val="D9D9D9"/>
                </a:solidFill>
                <a:latin typeface="Roboto"/>
                <a:ea typeface="Roboto"/>
                <a:cs typeface="Roboto"/>
                <a:sym typeface="Roboto"/>
              </a:rPr>
              <a:t>) para navegar entre páginas, use o componente </a:t>
            </a:r>
            <a:r>
              <a:rPr lang="pt-BR" sz="1050">
                <a:solidFill>
                  <a:srgbClr val="D9D9D9"/>
                </a:solidFill>
                <a:latin typeface="Courier New"/>
                <a:ea typeface="Courier New"/>
                <a:cs typeface="Courier New"/>
                <a:sym typeface="Courier New"/>
              </a:rPr>
              <a:t>Link</a:t>
            </a:r>
            <a:r>
              <a:rPr lang="pt-BR" sz="1200">
                <a:solidFill>
                  <a:srgbClr val="D9D9D9"/>
                </a:solidFill>
                <a:latin typeface="Roboto"/>
                <a:ea typeface="Roboto"/>
                <a:cs typeface="Roboto"/>
                <a:sym typeface="Roboto"/>
              </a:rPr>
              <a:t> do Next.js, que otimiza a navegação e o pré-carregamento de páginas.</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0"/>
              </a:spcAft>
              <a:buNone/>
            </a:pPr>
            <a:r>
              <a:rPr b="1" lang="pt-BR" sz="1200">
                <a:solidFill>
                  <a:srgbClr val="D9D9D9"/>
                </a:solidFill>
                <a:latin typeface="Roboto"/>
                <a:ea typeface="Roboto"/>
                <a:cs typeface="Roboto"/>
                <a:sym typeface="Roboto"/>
              </a:rPr>
              <a:t>Divisão de Código com </a:t>
            </a:r>
            <a:r>
              <a:rPr b="1" lang="pt-BR" sz="1050">
                <a:solidFill>
                  <a:srgbClr val="D9D9D9"/>
                </a:solidFill>
                <a:latin typeface="Courier New"/>
                <a:ea typeface="Courier New"/>
                <a:cs typeface="Courier New"/>
                <a:sym typeface="Courier New"/>
              </a:rPr>
              <a:t>dynamic</a:t>
            </a:r>
            <a:r>
              <a:rPr b="1" lang="pt-BR" sz="1200">
                <a:solidFill>
                  <a:srgbClr val="D9D9D9"/>
                </a:solidFill>
                <a:latin typeface="Roboto"/>
                <a:ea typeface="Roboto"/>
                <a:cs typeface="Roboto"/>
                <a:sym typeface="Roboto"/>
              </a:rPr>
              <a:t>:</a:t>
            </a:r>
            <a:endParaRPr b="1" sz="1200">
              <a:solidFill>
                <a:srgbClr val="D9D9D9"/>
              </a:solidFill>
              <a:latin typeface="Roboto"/>
              <a:ea typeface="Roboto"/>
              <a:cs typeface="Roboto"/>
              <a:sym typeface="Roboto"/>
            </a:endParaRPr>
          </a:p>
          <a:p>
            <a:pPr indent="0" lvl="0" marL="0" rtl="0" algn="l">
              <a:spcBef>
                <a:spcPts val="0"/>
              </a:spcBef>
              <a:spcAft>
                <a:spcPts val="0"/>
              </a:spcAft>
              <a:buNone/>
            </a:pPr>
            <a:r>
              <a:rPr lang="pt-BR" sz="1200">
                <a:solidFill>
                  <a:srgbClr val="D9D9D9"/>
                </a:solidFill>
                <a:latin typeface="Roboto"/>
                <a:ea typeface="Roboto"/>
                <a:cs typeface="Roboto"/>
                <a:sym typeface="Roboto"/>
              </a:rPr>
              <a:t>Você pode dividir seu código em partes menores e carregá-lo apenas quando necessário usando a função </a:t>
            </a:r>
            <a:r>
              <a:rPr lang="pt-BR" sz="1050">
                <a:solidFill>
                  <a:srgbClr val="D9D9D9"/>
                </a:solidFill>
                <a:latin typeface="Courier New"/>
                <a:ea typeface="Courier New"/>
                <a:cs typeface="Courier New"/>
                <a:sym typeface="Courier New"/>
              </a:rPr>
              <a:t>dynamic</a:t>
            </a:r>
            <a:r>
              <a:rPr lang="pt-BR" sz="1200">
                <a:solidFill>
                  <a:srgbClr val="D9D9D9"/>
                </a:solidFill>
                <a:latin typeface="Roboto"/>
                <a:ea typeface="Roboto"/>
                <a:cs typeface="Roboto"/>
                <a:sym typeface="Roboto"/>
              </a:rPr>
              <a:t> ou </a:t>
            </a:r>
            <a:r>
              <a:rPr lang="pt-BR" sz="1050">
                <a:solidFill>
                  <a:srgbClr val="D9D9D9"/>
                </a:solidFill>
                <a:latin typeface="Courier New"/>
                <a:ea typeface="Courier New"/>
                <a:cs typeface="Courier New"/>
                <a:sym typeface="Courier New"/>
              </a:rPr>
              <a:t>import</a:t>
            </a:r>
            <a:r>
              <a:rPr lang="pt-BR" sz="1200">
                <a:solidFill>
                  <a:srgbClr val="D9D9D9"/>
                </a:solidFill>
                <a:latin typeface="Roboto"/>
                <a:ea typeface="Roboto"/>
                <a:cs typeface="Roboto"/>
                <a:sym typeface="Roboto"/>
              </a:rPr>
              <a:t>. Isso melhora o desempenho carregando apenas o código necessário para a página atual.</a:t>
            </a:r>
            <a:endParaRPr sz="1200">
              <a:solidFill>
                <a:srgbClr val="D9D9D9"/>
              </a:solidFill>
              <a:latin typeface="Roboto"/>
              <a:ea typeface="Roboto"/>
              <a:cs typeface="Roboto"/>
              <a:sym typeface="Roboto"/>
            </a:endParaRPr>
          </a:p>
          <a:p>
            <a:pPr indent="0" lvl="0" marL="0" rtl="0" algn="l">
              <a:spcBef>
                <a:spcPts val="0"/>
              </a:spcBef>
              <a:spcAft>
                <a:spcPts val="0"/>
              </a:spcAft>
              <a:buNone/>
            </a:pPr>
            <a:r>
              <a:t/>
            </a:r>
            <a:endParaRPr sz="1200">
              <a:solidFill>
                <a:srgbClr val="D9D9D9"/>
              </a:solidFill>
              <a:latin typeface="Roboto"/>
              <a:ea typeface="Roboto"/>
              <a:cs typeface="Roboto"/>
              <a:sym typeface="Roboto"/>
            </a:endParaRPr>
          </a:p>
          <a:p>
            <a:pPr indent="0" lvl="0" marL="0" rtl="0" algn="l">
              <a:spcBef>
                <a:spcPts val="0"/>
              </a:spcBef>
              <a:spcAft>
                <a:spcPts val="1200"/>
              </a:spcAft>
              <a:buNone/>
            </a:pPr>
            <a:r>
              <a:t/>
            </a:r>
            <a:endParaRPr>
              <a:solidFill>
                <a:srgbClr val="D9D9D9"/>
              </a:solidFill>
            </a:endParaRPr>
          </a:p>
        </p:txBody>
      </p:sp>
      <p:pic>
        <p:nvPicPr>
          <p:cNvPr id="153" name="Google Shape;153;p28"/>
          <p:cNvPicPr preferRelativeResize="0"/>
          <p:nvPr/>
        </p:nvPicPr>
        <p:blipFill>
          <a:blip r:embed="rId3">
            <a:alphaModFix/>
          </a:blip>
          <a:stretch>
            <a:fillRect/>
          </a:stretch>
        </p:blipFill>
        <p:spPr>
          <a:xfrm>
            <a:off x="3601188" y="1191675"/>
            <a:ext cx="2847975" cy="2095500"/>
          </a:xfrm>
          <a:prstGeom prst="rect">
            <a:avLst/>
          </a:prstGeom>
          <a:noFill/>
          <a:ln>
            <a:noFill/>
          </a:ln>
        </p:spPr>
      </p:pic>
      <p:pic>
        <p:nvPicPr>
          <p:cNvPr id="154" name="Google Shape;154;p28"/>
          <p:cNvPicPr preferRelativeResize="0"/>
          <p:nvPr/>
        </p:nvPicPr>
        <p:blipFill>
          <a:blip r:embed="rId4">
            <a:alphaModFix/>
          </a:blip>
          <a:stretch>
            <a:fillRect/>
          </a:stretch>
        </p:blipFill>
        <p:spPr>
          <a:xfrm>
            <a:off x="1795450" y="3836788"/>
            <a:ext cx="5553075"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147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1400">
                <a:solidFill>
                  <a:srgbClr val="D9D9D9"/>
                </a:solidFill>
                <a:latin typeface="Helvetica Neue"/>
                <a:ea typeface="Helvetica Neue"/>
                <a:cs typeface="Helvetica Neue"/>
                <a:sym typeface="Helvetica Neue"/>
              </a:rPr>
              <a:t>Prefetching de Páginas:</a:t>
            </a:r>
            <a:endParaRPr b="1" sz="1400">
              <a:solidFill>
                <a:srgbClr val="D9D9D9"/>
              </a:solidFill>
              <a:latin typeface="Helvetica Neue"/>
              <a:ea typeface="Helvetica Neue"/>
              <a:cs typeface="Helvetica Neue"/>
              <a:sym typeface="Helvetica Neue"/>
            </a:endParaRPr>
          </a:p>
          <a:p>
            <a:pPr indent="0" lvl="0" marL="0" rtl="0" algn="l">
              <a:spcBef>
                <a:spcPts val="0"/>
              </a:spcBef>
              <a:spcAft>
                <a:spcPts val="0"/>
              </a:spcAft>
              <a:buNone/>
            </a:pPr>
            <a:r>
              <a:rPr lang="pt-BR" sz="1400">
                <a:solidFill>
                  <a:srgbClr val="D9D9D9"/>
                </a:solidFill>
                <a:latin typeface="Helvetica Neue"/>
                <a:ea typeface="Helvetica Neue"/>
                <a:cs typeface="Helvetica Neue"/>
                <a:sym typeface="Helvetica Neue"/>
              </a:rPr>
              <a:t>Use o atributo </a:t>
            </a:r>
            <a:r>
              <a:rPr lang="pt-BR" sz="1250">
                <a:solidFill>
                  <a:srgbClr val="D9D9D9"/>
                </a:solidFill>
                <a:latin typeface="Helvetica Neue"/>
                <a:ea typeface="Helvetica Neue"/>
                <a:cs typeface="Helvetica Neue"/>
                <a:sym typeface="Helvetica Neue"/>
              </a:rPr>
              <a:t>prefetch</a:t>
            </a:r>
            <a:r>
              <a:rPr lang="pt-BR" sz="1400">
                <a:solidFill>
                  <a:srgbClr val="D9D9D9"/>
                </a:solidFill>
                <a:latin typeface="Helvetica Neue"/>
                <a:ea typeface="Helvetica Neue"/>
                <a:cs typeface="Helvetica Neue"/>
                <a:sym typeface="Helvetica Neue"/>
              </a:rPr>
              <a:t> para pré-carregar páginas enquanto o usuário navega, melhorando a experiência de carregamento. Você pode adicionar isso ao componente </a:t>
            </a:r>
            <a:r>
              <a:rPr lang="pt-BR" sz="1250">
                <a:solidFill>
                  <a:srgbClr val="D9D9D9"/>
                </a:solidFill>
                <a:latin typeface="Helvetica Neue"/>
                <a:ea typeface="Helvetica Neue"/>
                <a:cs typeface="Helvetica Neue"/>
                <a:sym typeface="Helvetica Neue"/>
              </a:rPr>
              <a:t>Link</a:t>
            </a:r>
            <a:r>
              <a:rPr lang="pt-BR" sz="1400">
                <a:solidFill>
                  <a:srgbClr val="D9D9D9"/>
                </a:solidFill>
                <a:latin typeface="Helvetica Neue"/>
                <a:ea typeface="Helvetica Neue"/>
                <a:cs typeface="Helvetica Neue"/>
                <a:sym typeface="Helvetica Neue"/>
              </a:rPr>
              <a:t>.</a:t>
            </a:r>
            <a:endParaRPr sz="1400">
              <a:solidFill>
                <a:srgbClr val="D9D9D9"/>
              </a:solidFill>
              <a:latin typeface="Helvetica Neue"/>
              <a:ea typeface="Helvetica Neue"/>
              <a:cs typeface="Helvetica Neue"/>
              <a:sym typeface="Helvetica Neue"/>
            </a:endParaRPr>
          </a:p>
          <a:p>
            <a:pPr indent="0" lvl="0" marL="0" rtl="0" algn="l">
              <a:spcBef>
                <a:spcPts val="0"/>
              </a:spcBef>
              <a:spcAft>
                <a:spcPts val="0"/>
              </a:spcAft>
              <a:buNone/>
            </a:pPr>
            <a:r>
              <a:t/>
            </a:r>
            <a:endParaRPr sz="2000">
              <a:solidFill>
                <a:srgbClr val="D9D9D9"/>
              </a:solidFill>
              <a:latin typeface="Helvetica Neue"/>
              <a:ea typeface="Helvetica Neue"/>
              <a:cs typeface="Helvetica Neue"/>
              <a:sym typeface="Helvetica Neue"/>
            </a:endParaRPr>
          </a:p>
          <a:p>
            <a:pPr indent="0" lvl="0" marL="0" rtl="0" algn="l">
              <a:spcBef>
                <a:spcPts val="1200"/>
              </a:spcBef>
              <a:spcAft>
                <a:spcPts val="0"/>
              </a:spcAft>
              <a:buNone/>
            </a:pPr>
            <a:r>
              <a:t/>
            </a:r>
            <a:endParaRPr sz="2000">
              <a:solidFill>
                <a:srgbClr val="D9D9D9"/>
              </a:solidFill>
              <a:latin typeface="Helvetica Neue"/>
              <a:ea typeface="Helvetica Neue"/>
              <a:cs typeface="Helvetica Neue"/>
              <a:sym typeface="Helvetica Neue"/>
            </a:endParaRPr>
          </a:p>
          <a:p>
            <a:pPr indent="0" lvl="0" marL="0" rtl="0" algn="l">
              <a:spcBef>
                <a:spcPts val="1200"/>
              </a:spcBef>
              <a:spcAft>
                <a:spcPts val="0"/>
              </a:spcAft>
              <a:buNone/>
            </a:pPr>
            <a:r>
              <a:t/>
            </a:r>
            <a:endParaRPr sz="2000">
              <a:solidFill>
                <a:srgbClr val="D9D9D9"/>
              </a:solidFill>
              <a:latin typeface="Helvetica Neue"/>
              <a:ea typeface="Helvetica Neue"/>
              <a:cs typeface="Helvetica Neue"/>
              <a:sym typeface="Helvetica Neue"/>
            </a:endParaRPr>
          </a:p>
          <a:p>
            <a:pPr indent="0" lvl="0" marL="0" rtl="0" algn="l">
              <a:spcBef>
                <a:spcPts val="1500"/>
              </a:spcBef>
              <a:spcAft>
                <a:spcPts val="0"/>
              </a:spcAft>
              <a:buNone/>
            </a:pPr>
            <a:r>
              <a:rPr b="1" lang="pt-BR" sz="1400">
                <a:solidFill>
                  <a:srgbClr val="D9D9D9"/>
                </a:solidFill>
                <a:latin typeface="Helvetica Neue"/>
                <a:ea typeface="Helvetica Neue"/>
                <a:cs typeface="Helvetica Neue"/>
                <a:sym typeface="Helvetica Neue"/>
              </a:rPr>
              <a:t>Minimize Solicitações de Rede:</a:t>
            </a:r>
            <a:endParaRPr b="1" sz="1400">
              <a:solidFill>
                <a:srgbClr val="D9D9D9"/>
              </a:solidFill>
              <a:latin typeface="Helvetica Neue"/>
              <a:ea typeface="Helvetica Neue"/>
              <a:cs typeface="Helvetica Neue"/>
              <a:sym typeface="Helvetica Neue"/>
            </a:endParaRPr>
          </a:p>
          <a:p>
            <a:pPr indent="0" lvl="0" marL="0" rtl="0" algn="l">
              <a:spcBef>
                <a:spcPts val="1500"/>
              </a:spcBef>
              <a:spcAft>
                <a:spcPts val="1200"/>
              </a:spcAft>
              <a:buNone/>
            </a:pPr>
            <a:r>
              <a:t/>
            </a:r>
            <a:endParaRPr sz="2000">
              <a:solidFill>
                <a:srgbClr val="D9D9D9"/>
              </a:solidFill>
              <a:latin typeface="Helvetica Neue"/>
              <a:ea typeface="Helvetica Neue"/>
              <a:cs typeface="Helvetica Neue"/>
              <a:sym typeface="Helvetica Neue"/>
            </a:endParaRPr>
          </a:p>
        </p:txBody>
      </p:sp>
      <p:pic>
        <p:nvPicPr>
          <p:cNvPr id="160" name="Google Shape;160;p29"/>
          <p:cNvPicPr preferRelativeResize="0"/>
          <p:nvPr/>
        </p:nvPicPr>
        <p:blipFill>
          <a:blip r:embed="rId3">
            <a:alphaModFix/>
          </a:blip>
          <a:stretch>
            <a:fillRect/>
          </a:stretch>
        </p:blipFill>
        <p:spPr>
          <a:xfrm>
            <a:off x="2783262" y="1097350"/>
            <a:ext cx="3577475" cy="1102650"/>
          </a:xfrm>
          <a:prstGeom prst="rect">
            <a:avLst/>
          </a:prstGeom>
          <a:noFill/>
          <a:ln>
            <a:noFill/>
          </a:ln>
        </p:spPr>
      </p:pic>
      <p:pic>
        <p:nvPicPr>
          <p:cNvPr id="161" name="Google Shape;161;p29"/>
          <p:cNvPicPr preferRelativeResize="0"/>
          <p:nvPr/>
        </p:nvPicPr>
        <p:blipFill>
          <a:blip r:embed="rId4">
            <a:alphaModFix/>
          </a:blip>
          <a:stretch>
            <a:fillRect/>
          </a:stretch>
        </p:blipFill>
        <p:spPr>
          <a:xfrm>
            <a:off x="1375177" y="2951425"/>
            <a:ext cx="6393674" cy="70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0"/>
          <p:cNvPicPr preferRelativeResize="0"/>
          <p:nvPr/>
        </p:nvPicPr>
        <p:blipFill>
          <a:blip r:embed="rId3">
            <a:alphaModFix/>
          </a:blip>
          <a:stretch>
            <a:fillRect/>
          </a:stretch>
        </p:blipFill>
        <p:spPr>
          <a:xfrm>
            <a:off x="2832099" y="78425"/>
            <a:ext cx="3479801" cy="4986650"/>
          </a:xfrm>
          <a:prstGeom prst="rect">
            <a:avLst/>
          </a:prstGeom>
          <a:noFill/>
          <a:ln>
            <a:noFill/>
          </a:ln>
        </p:spPr>
      </p:pic>
      <p:sp>
        <p:nvSpPr>
          <p:cNvPr id="167" name="Google Shape;167;p30"/>
          <p:cNvSpPr txBox="1"/>
          <p:nvPr/>
        </p:nvSpPr>
        <p:spPr>
          <a:xfrm>
            <a:off x="153900" y="135775"/>
            <a:ext cx="2625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D9D9D9"/>
                </a:solidFill>
                <a:latin typeface="Helvetica Neue"/>
                <a:ea typeface="Helvetica Neue"/>
                <a:cs typeface="Helvetica Neue"/>
                <a:sym typeface="Helvetica Neue"/>
              </a:rPr>
              <a:t>Exemplo de uso do Promise.all junto com a biblioteca SWR:</a:t>
            </a:r>
            <a:endParaRPr>
              <a:solidFill>
                <a:srgbClr val="D9D9D9"/>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411300" y="72775"/>
            <a:ext cx="6989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D9D9D9"/>
                </a:solidFill>
                <a:latin typeface="Helvetica Neue"/>
                <a:ea typeface="Helvetica Neue"/>
                <a:cs typeface="Helvetica Neue"/>
                <a:sym typeface="Helvetica Neue"/>
              </a:rPr>
              <a:t>Conclusão</a:t>
            </a:r>
            <a:endParaRPr>
              <a:solidFill>
                <a:srgbClr val="D9D9D9"/>
              </a:solidFill>
              <a:latin typeface="Helvetica Neue"/>
              <a:ea typeface="Helvetica Neue"/>
              <a:cs typeface="Helvetica Neue"/>
              <a:sym typeface="Helvetica Neue"/>
            </a:endParaRPr>
          </a:p>
        </p:txBody>
      </p:sp>
      <p:sp>
        <p:nvSpPr>
          <p:cNvPr id="173" name="Google Shape;173;p31"/>
          <p:cNvSpPr txBox="1"/>
          <p:nvPr>
            <p:ph idx="1" type="body"/>
          </p:nvPr>
        </p:nvSpPr>
        <p:spPr>
          <a:xfrm>
            <a:off x="311700" y="645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D9D9D9"/>
              </a:buClr>
              <a:buSzPts val="1300"/>
              <a:buFont typeface="Helvetica Neue"/>
              <a:buChar char="●"/>
            </a:pPr>
            <a:r>
              <a:rPr lang="pt-BR" sz="1300">
                <a:solidFill>
                  <a:srgbClr val="D9D9D9"/>
                </a:solidFill>
                <a:latin typeface="Helvetica Neue"/>
                <a:ea typeface="Helvetica Neue"/>
                <a:cs typeface="Helvetica Neue"/>
                <a:sym typeface="Helvetica Neue"/>
              </a:rPr>
              <a:t>Em resumo, discutimos a importância crítica da performance e otimização em aplicações web, e como o Next.js oferece uma plataforma poderosa para atingir esses objetivos de maneira eficiente. </a:t>
            </a:r>
            <a:endParaRPr sz="1300">
              <a:solidFill>
                <a:srgbClr val="D9D9D9"/>
              </a:solidFill>
              <a:latin typeface="Helvetica Neue"/>
              <a:ea typeface="Helvetica Neue"/>
              <a:cs typeface="Helvetica Neue"/>
              <a:sym typeface="Helvetica Neue"/>
            </a:endParaRPr>
          </a:p>
          <a:p>
            <a:pPr indent="-311150" lvl="0" marL="457200" rtl="0" algn="l">
              <a:spcBef>
                <a:spcPts val="0"/>
              </a:spcBef>
              <a:spcAft>
                <a:spcPts val="0"/>
              </a:spcAft>
              <a:buClr>
                <a:srgbClr val="D9D9D9"/>
              </a:buClr>
              <a:buSzPts val="1300"/>
              <a:buFont typeface="Helvetica Neue"/>
              <a:buChar char="●"/>
            </a:pPr>
            <a:r>
              <a:rPr lang="pt-BR" sz="1300">
                <a:solidFill>
                  <a:srgbClr val="D9D9D9"/>
                </a:solidFill>
                <a:latin typeface="Helvetica Neue"/>
                <a:ea typeface="Helvetica Neue"/>
                <a:cs typeface="Helvetica Neue"/>
                <a:sym typeface="Helvetica Neue"/>
              </a:rPr>
              <a:t>Lembrando que a busca constante por melhorias de desempenho é um processo contínuo. À medida que as tecnologias evoluem e os padrões mudam, é vital manter-se atualizado e ajustar suas estratégias de acordo.</a:t>
            </a:r>
            <a:endParaRPr sz="1300">
              <a:solidFill>
                <a:srgbClr val="D9D9D9"/>
              </a:solidFill>
              <a:latin typeface="Helvetica Neue"/>
              <a:ea typeface="Helvetica Neue"/>
              <a:cs typeface="Helvetica Neue"/>
              <a:sym typeface="Helvetica Neue"/>
            </a:endParaRPr>
          </a:p>
          <a:p>
            <a:pPr indent="-311150" lvl="0" marL="457200" rtl="0" algn="l">
              <a:spcBef>
                <a:spcPts val="0"/>
              </a:spcBef>
              <a:spcAft>
                <a:spcPts val="0"/>
              </a:spcAft>
              <a:buClr>
                <a:srgbClr val="D9D9D9"/>
              </a:buClr>
              <a:buSzPts val="1300"/>
              <a:buFont typeface="Helvetica Neue"/>
              <a:buChar char="●"/>
            </a:pPr>
            <a:r>
              <a:rPr lang="pt-BR" sz="1300">
                <a:solidFill>
                  <a:srgbClr val="D9D9D9"/>
                </a:solidFill>
                <a:latin typeface="Helvetica Neue"/>
                <a:ea typeface="Helvetica Neue"/>
                <a:cs typeface="Helvetica Neue"/>
                <a:sym typeface="Helvetica Neue"/>
              </a:rPr>
              <a:t>Em última análise, a otimização de desempenho no Next.js não se trata apenas de melhorar a velocidade, mas também de criar uma experiência de usuário excepcional e garantir que seu site ou aplicativo atenda às expectativas dos usuários modernos.</a:t>
            </a:r>
            <a:endParaRPr sz="1300">
              <a:solidFill>
                <a:srgbClr val="D9D9D9"/>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90050"/>
            <a:ext cx="8520600" cy="665100"/>
          </a:xfrm>
          <a:prstGeom prst="rect">
            <a:avLst/>
          </a:prstGeom>
          <a:no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sz="3000">
                <a:solidFill>
                  <a:srgbClr val="D9D9D9"/>
                </a:solidFill>
                <a:latin typeface="Helvetica Neue"/>
                <a:ea typeface="Helvetica Neue"/>
                <a:cs typeface="Helvetica Neue"/>
                <a:sym typeface="Helvetica Neue"/>
              </a:rPr>
              <a:t>Lazy Loading e Code Splitting:</a:t>
            </a:r>
            <a:endParaRPr sz="3000">
              <a:solidFill>
                <a:srgbClr val="D9D9D9"/>
              </a:solidFill>
              <a:latin typeface="Helvetica Neue"/>
              <a:ea typeface="Helvetica Neue"/>
              <a:cs typeface="Helvetica Neue"/>
              <a:sym typeface="Helvetica Neue"/>
            </a:endParaRPr>
          </a:p>
        </p:txBody>
      </p:sp>
      <p:sp>
        <p:nvSpPr>
          <p:cNvPr id="61" name="Google Shape;61;p14"/>
          <p:cNvSpPr txBox="1"/>
          <p:nvPr>
            <p:ph idx="1" type="body"/>
          </p:nvPr>
        </p:nvSpPr>
        <p:spPr>
          <a:xfrm>
            <a:off x="311700" y="805050"/>
            <a:ext cx="8520600" cy="11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100">
                <a:solidFill>
                  <a:srgbClr val="D9D9D9"/>
                </a:solidFill>
                <a:latin typeface="Helvetica Neue"/>
                <a:ea typeface="Helvetica Neue"/>
                <a:cs typeface="Helvetica Neue"/>
                <a:sym typeface="Helvetica Neue"/>
              </a:rPr>
              <a:t>O</a:t>
            </a:r>
            <a:r>
              <a:rPr b="1" lang="pt-BR" sz="1100">
                <a:solidFill>
                  <a:srgbClr val="D9D9D9"/>
                </a:solidFill>
                <a:latin typeface="Helvetica Neue"/>
                <a:ea typeface="Helvetica Neue"/>
                <a:cs typeface="Helvetica Neue"/>
                <a:sym typeface="Helvetica Neue"/>
              </a:rPr>
              <a:t> Lazy Loading</a:t>
            </a:r>
            <a:r>
              <a:rPr lang="pt-BR" sz="1100">
                <a:solidFill>
                  <a:srgbClr val="D9D9D9"/>
                </a:solidFill>
                <a:latin typeface="Helvetica Neue"/>
                <a:ea typeface="Helvetica Neue"/>
                <a:cs typeface="Helvetica Neue"/>
                <a:sym typeface="Helvetica Neue"/>
              </a:rPr>
              <a:t> é uma estratégia para otimizar o carregamento de recursos em uma aplicação web. Isso envolve adiar o carregamento de recursos não essenciais até que sejam realmente necessários. </a:t>
            </a:r>
            <a:endParaRPr sz="1100">
              <a:solidFill>
                <a:srgbClr val="D9D9D9"/>
              </a:solidFill>
              <a:latin typeface="Helvetica Neue"/>
              <a:ea typeface="Helvetica Neue"/>
              <a:cs typeface="Helvetica Neue"/>
              <a:sym typeface="Helvetica Neue"/>
            </a:endParaRPr>
          </a:p>
          <a:p>
            <a:pPr indent="0" lvl="0" marL="0" rtl="0" algn="l">
              <a:spcBef>
                <a:spcPts val="1200"/>
              </a:spcBef>
              <a:spcAft>
                <a:spcPts val="1200"/>
              </a:spcAft>
              <a:buNone/>
            </a:pPr>
            <a:r>
              <a:rPr lang="pt-BR" sz="1100">
                <a:solidFill>
                  <a:srgbClr val="D9D9D9"/>
                </a:solidFill>
                <a:latin typeface="Helvetica Neue"/>
                <a:ea typeface="Helvetica Neue"/>
                <a:cs typeface="Helvetica Neue"/>
                <a:sym typeface="Helvetica Neue"/>
              </a:rPr>
              <a:t>No Next.js, você pode implementar o Lazy Loading usando importações dinâmicas. Aqui está um exemplo de como fazer isso:</a:t>
            </a:r>
            <a:endParaRPr sz="1100">
              <a:solidFill>
                <a:srgbClr val="D9D9D9"/>
              </a:solidFill>
              <a:latin typeface="Helvetica Neue"/>
              <a:ea typeface="Helvetica Neue"/>
              <a:cs typeface="Helvetica Neue"/>
              <a:sym typeface="Helvetica Neue"/>
            </a:endParaRPr>
          </a:p>
        </p:txBody>
      </p:sp>
      <p:pic>
        <p:nvPicPr>
          <p:cNvPr id="62" name="Google Shape;62;p14"/>
          <p:cNvPicPr preferRelativeResize="0"/>
          <p:nvPr/>
        </p:nvPicPr>
        <p:blipFill rotWithShape="1">
          <a:blip r:embed="rId3">
            <a:alphaModFix/>
          </a:blip>
          <a:srcRect b="0" l="0" r="0" t="0"/>
          <a:stretch/>
        </p:blipFill>
        <p:spPr>
          <a:xfrm>
            <a:off x="1542125" y="2025350"/>
            <a:ext cx="5818056" cy="286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178200"/>
            <a:ext cx="8520600" cy="2654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D9D9D9"/>
              </a:buClr>
              <a:buSzPts val="1200"/>
              <a:buFont typeface="Helvetica Neue"/>
              <a:buChar char="●"/>
            </a:pPr>
            <a:r>
              <a:rPr lang="pt-BR" sz="1200">
                <a:solidFill>
                  <a:srgbClr val="D9D9D9"/>
                </a:solidFill>
                <a:latin typeface="Helvetica Neue"/>
                <a:ea typeface="Helvetica Neue"/>
                <a:cs typeface="Helvetica Neue"/>
                <a:sym typeface="Helvetica Neue"/>
              </a:rPr>
              <a:t>O </a:t>
            </a:r>
            <a:r>
              <a:rPr b="1" lang="pt-BR" sz="1200">
                <a:solidFill>
                  <a:srgbClr val="D9D9D9"/>
                </a:solidFill>
                <a:latin typeface="Helvetica Neue"/>
                <a:ea typeface="Helvetica Neue"/>
                <a:cs typeface="Helvetica Neue"/>
                <a:sym typeface="Helvetica Neue"/>
              </a:rPr>
              <a:t>Code Splitting</a:t>
            </a:r>
            <a:r>
              <a:rPr lang="pt-BR" sz="1200">
                <a:solidFill>
                  <a:srgbClr val="D9D9D9"/>
                </a:solidFill>
                <a:latin typeface="Helvetica Neue"/>
                <a:ea typeface="Helvetica Neue"/>
                <a:cs typeface="Helvetica Neue"/>
                <a:sym typeface="Helvetica Neue"/>
              </a:rPr>
              <a:t> é uma técnica para dividir o código de sua aplicação em pedaços menores e mais gerenciáveis. Isso é especialmente benéfico para aplicativos grandes, porque permite carregar apenas o código necessário para uma rota ou componente específico, em vez de carregar todo o código da aplicação de uma só vez.</a:t>
            </a:r>
            <a:endParaRPr sz="1200">
              <a:solidFill>
                <a:srgbClr val="D9D9D9"/>
              </a:solidFill>
              <a:latin typeface="Helvetica Neue"/>
              <a:ea typeface="Helvetica Neue"/>
              <a:cs typeface="Helvetica Neue"/>
              <a:sym typeface="Helvetica Neue"/>
            </a:endParaRPr>
          </a:p>
          <a:p>
            <a:pPr indent="0" lvl="0" marL="457200" rtl="0" algn="l">
              <a:spcBef>
                <a:spcPts val="0"/>
              </a:spcBef>
              <a:spcAft>
                <a:spcPts val="0"/>
              </a:spcAft>
              <a:buNone/>
            </a:pPr>
            <a:r>
              <a:t/>
            </a:r>
            <a:endParaRPr sz="1200">
              <a:solidFill>
                <a:srgbClr val="D9D9D9"/>
              </a:solidFill>
              <a:latin typeface="Helvetica Neue"/>
              <a:ea typeface="Helvetica Neue"/>
              <a:cs typeface="Helvetica Neue"/>
              <a:sym typeface="Helvetica Neue"/>
            </a:endParaRPr>
          </a:p>
          <a:p>
            <a:pPr indent="-304800" lvl="0" marL="457200" rtl="0" algn="l">
              <a:spcBef>
                <a:spcPts val="0"/>
              </a:spcBef>
              <a:spcAft>
                <a:spcPts val="0"/>
              </a:spcAft>
              <a:buClr>
                <a:srgbClr val="D9D9D9"/>
              </a:buClr>
              <a:buSzPts val="1200"/>
              <a:buFont typeface="Helvetica Neue"/>
              <a:buChar char="●"/>
            </a:pPr>
            <a:r>
              <a:rPr lang="pt-BR" sz="1200">
                <a:solidFill>
                  <a:srgbClr val="D9D9D9"/>
                </a:solidFill>
                <a:latin typeface="Helvetica Neue"/>
                <a:ea typeface="Helvetica Neue"/>
                <a:cs typeface="Helvetica Neue"/>
                <a:sym typeface="Helvetica Neue"/>
              </a:rPr>
              <a:t>O Next.js realiza automaticamente o fracionamento de código por padrão, o que significa que cada rota em sua aplicação é automaticamente dividida em seu próprio pacote de código. </a:t>
            </a:r>
            <a:endParaRPr sz="1200">
              <a:solidFill>
                <a:srgbClr val="D9D9D9"/>
              </a:solidFill>
              <a:latin typeface="Helvetica Neue"/>
              <a:ea typeface="Helvetica Neue"/>
              <a:cs typeface="Helvetica Neue"/>
              <a:sym typeface="Helvetica Neue"/>
            </a:endParaRPr>
          </a:p>
          <a:p>
            <a:pPr indent="0" lvl="0" marL="457200" rtl="0" algn="l">
              <a:spcBef>
                <a:spcPts val="0"/>
              </a:spcBef>
              <a:spcAft>
                <a:spcPts val="0"/>
              </a:spcAft>
              <a:buNone/>
            </a:pPr>
            <a:r>
              <a:t/>
            </a:r>
            <a:endParaRPr sz="1200">
              <a:solidFill>
                <a:srgbClr val="D9D9D9"/>
              </a:solidFill>
              <a:latin typeface="Helvetica Neue"/>
              <a:ea typeface="Helvetica Neue"/>
              <a:cs typeface="Helvetica Neue"/>
              <a:sym typeface="Helvetica Neue"/>
            </a:endParaRPr>
          </a:p>
          <a:p>
            <a:pPr indent="-304800" lvl="0" marL="457200" rtl="0" algn="l">
              <a:spcBef>
                <a:spcPts val="0"/>
              </a:spcBef>
              <a:spcAft>
                <a:spcPts val="0"/>
              </a:spcAft>
              <a:buClr>
                <a:srgbClr val="D9D9D9"/>
              </a:buClr>
              <a:buSzPts val="1200"/>
              <a:buFont typeface="Helvetica Neue"/>
              <a:buChar char="●"/>
            </a:pPr>
            <a:r>
              <a:rPr lang="pt-BR" sz="1200">
                <a:solidFill>
                  <a:srgbClr val="D9D9D9"/>
                </a:solidFill>
                <a:latin typeface="Helvetica Neue"/>
                <a:ea typeface="Helvetica Neue"/>
                <a:cs typeface="Helvetica Neue"/>
                <a:sym typeface="Helvetica Neue"/>
              </a:rPr>
              <a:t>Você também pode controlar manualmente o fracionamento de código usando importações dinâmicas, como mostrado no exemplo de Lazy Loading no slide anterior. Ao importar módulos dinamicamente, você pode especificar explicitamente quais partes de sua aplicação devem ser fracionadas e carregadas sob demanda.</a:t>
            </a:r>
            <a:endParaRPr sz="1200">
              <a:solidFill>
                <a:srgbClr val="D9D9D9"/>
              </a:solidFill>
              <a:latin typeface="Helvetica Neue"/>
              <a:ea typeface="Helvetica Neue"/>
              <a:cs typeface="Helvetica Neue"/>
              <a:sym typeface="Helvetica Neue"/>
            </a:endParaRPr>
          </a:p>
          <a:p>
            <a:pPr indent="0" lvl="0" marL="457200" rtl="0" algn="l">
              <a:spcBef>
                <a:spcPts val="0"/>
              </a:spcBef>
              <a:spcAft>
                <a:spcPts val="1200"/>
              </a:spcAft>
              <a:buNone/>
            </a:pPr>
            <a:r>
              <a:t/>
            </a:r>
            <a:endParaRPr>
              <a:solidFill>
                <a:srgbClr val="D9D9D9"/>
              </a:solidFill>
              <a:latin typeface="Helvetica Neue"/>
              <a:ea typeface="Helvetica Neue"/>
              <a:cs typeface="Helvetica Neue"/>
              <a:sym typeface="Helvetica Neue"/>
            </a:endParaRPr>
          </a:p>
        </p:txBody>
      </p:sp>
      <p:pic>
        <p:nvPicPr>
          <p:cNvPr id="68" name="Google Shape;68;p15"/>
          <p:cNvPicPr preferRelativeResize="0"/>
          <p:nvPr/>
        </p:nvPicPr>
        <p:blipFill>
          <a:blip r:embed="rId3">
            <a:alphaModFix/>
          </a:blip>
          <a:stretch>
            <a:fillRect/>
          </a:stretch>
        </p:blipFill>
        <p:spPr>
          <a:xfrm>
            <a:off x="1204913" y="2607050"/>
            <a:ext cx="6734175" cy="100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691950" y="115950"/>
            <a:ext cx="793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3020">
                <a:solidFill>
                  <a:srgbClr val="D9D9D9"/>
                </a:solidFill>
                <a:latin typeface="Helvetica Neue"/>
                <a:ea typeface="Helvetica Neue"/>
                <a:cs typeface="Helvetica Neue"/>
                <a:sym typeface="Helvetica Neue"/>
              </a:rPr>
              <a:t>Pré-renderização:</a:t>
            </a:r>
            <a:endParaRPr sz="3020">
              <a:solidFill>
                <a:srgbClr val="D9D9D9"/>
              </a:solidFill>
              <a:latin typeface="Helvetica Neue"/>
              <a:ea typeface="Helvetica Neue"/>
              <a:cs typeface="Helvetica Neue"/>
              <a:sym typeface="Helvetica Neue"/>
            </a:endParaRPr>
          </a:p>
        </p:txBody>
      </p:sp>
      <p:sp>
        <p:nvSpPr>
          <p:cNvPr id="74" name="Google Shape;74;p16"/>
          <p:cNvSpPr txBox="1"/>
          <p:nvPr>
            <p:ph idx="1" type="body"/>
          </p:nvPr>
        </p:nvSpPr>
        <p:spPr>
          <a:xfrm>
            <a:off x="311700" y="688650"/>
            <a:ext cx="8520600" cy="376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t/>
            </a:r>
            <a:endParaRPr sz="1302">
              <a:solidFill>
                <a:srgbClr val="D9D9D9"/>
              </a:solidFill>
              <a:latin typeface="Helvetica Neue"/>
              <a:ea typeface="Helvetica Neue"/>
              <a:cs typeface="Helvetica Neue"/>
              <a:sym typeface="Helvetica Neue"/>
            </a:endParaRPr>
          </a:p>
          <a:p>
            <a:pPr indent="-228600" lvl="0" marL="457200" rtl="0" algn="l">
              <a:lnSpc>
                <a:spcPct val="95000"/>
              </a:lnSpc>
              <a:spcBef>
                <a:spcPts val="1500"/>
              </a:spcBef>
              <a:spcAft>
                <a:spcPts val="0"/>
              </a:spcAft>
              <a:buClr>
                <a:srgbClr val="D9D9D9"/>
              </a:buClr>
              <a:buSzPts val="1210"/>
              <a:buFont typeface="Helvetica Neue"/>
              <a:buNone/>
            </a:pPr>
            <a:r>
              <a:rPr lang="pt-BR" sz="1210">
                <a:solidFill>
                  <a:srgbClr val="D9D9D9"/>
                </a:solidFill>
                <a:latin typeface="Helvetica Neue"/>
                <a:ea typeface="Helvetica Neue"/>
                <a:cs typeface="Helvetica Neue"/>
                <a:sym typeface="Helvetica Neue"/>
              </a:rPr>
              <a:t>Static Site Generation (SSG):</a:t>
            </a:r>
            <a:endParaRPr sz="1210">
              <a:solidFill>
                <a:srgbClr val="D9D9D9"/>
              </a:solidFill>
              <a:latin typeface="Helvetica Neue"/>
              <a:ea typeface="Helvetica Neue"/>
              <a:cs typeface="Helvetica Neue"/>
              <a:sym typeface="Helvetica Neue"/>
            </a:endParaRPr>
          </a:p>
          <a:p>
            <a:pPr indent="-305435" lvl="1" marL="914400" rtl="0" algn="l">
              <a:lnSpc>
                <a:spcPct val="95000"/>
              </a:lnSpc>
              <a:spcBef>
                <a:spcPts val="0"/>
              </a:spcBef>
              <a:spcAft>
                <a:spcPts val="0"/>
              </a:spcAft>
              <a:buClr>
                <a:srgbClr val="D9D9D9"/>
              </a:buClr>
              <a:buSzPts val="1210"/>
              <a:buFont typeface="Helvetica Neue"/>
              <a:buChar char="●"/>
            </a:pPr>
            <a:r>
              <a:rPr lang="pt-BR" sz="1210">
                <a:solidFill>
                  <a:srgbClr val="D9D9D9"/>
                </a:solidFill>
                <a:latin typeface="Helvetica Neue"/>
                <a:ea typeface="Helvetica Neue"/>
                <a:cs typeface="Helvetica Neue"/>
                <a:sym typeface="Helvetica Neue"/>
              </a:rPr>
              <a:t>Com o SSG, as páginas </a:t>
            </a:r>
            <a:r>
              <a:rPr lang="pt-BR" sz="1200">
                <a:solidFill>
                  <a:srgbClr val="D9D9D9"/>
                </a:solidFill>
                <a:latin typeface="Helvetica Neue"/>
                <a:ea typeface="Helvetica Neue"/>
                <a:cs typeface="Helvetica Neue"/>
                <a:sym typeface="Helvetica Neue"/>
              </a:rPr>
              <a:t>são geradas como arquivos HTML estáticos durante o processo de compilação, em vez de serem renderizadas no servidor ou no cliente a cada solicitação.</a:t>
            </a:r>
            <a:endParaRPr sz="1210">
              <a:solidFill>
                <a:srgbClr val="D9D9D9"/>
              </a:solidFill>
              <a:latin typeface="Helvetica Neue"/>
              <a:ea typeface="Helvetica Neue"/>
              <a:cs typeface="Helvetica Neue"/>
              <a:sym typeface="Helvetica Neue"/>
            </a:endParaRPr>
          </a:p>
          <a:p>
            <a:pPr indent="-305435" lvl="1" marL="914400" rtl="0" algn="l">
              <a:lnSpc>
                <a:spcPct val="95000"/>
              </a:lnSpc>
              <a:spcBef>
                <a:spcPts val="0"/>
              </a:spcBef>
              <a:spcAft>
                <a:spcPts val="0"/>
              </a:spcAft>
              <a:buClr>
                <a:srgbClr val="D9D9D9"/>
              </a:buClr>
              <a:buSzPts val="1210"/>
              <a:buFont typeface="Helvetica Neue"/>
              <a:buChar char="●"/>
            </a:pPr>
            <a:r>
              <a:rPr lang="pt-BR" sz="1210">
                <a:solidFill>
                  <a:srgbClr val="D9D9D9"/>
                </a:solidFill>
                <a:latin typeface="Helvetica Neue"/>
                <a:ea typeface="Helvetica Neue"/>
                <a:cs typeface="Helvetica Neue"/>
                <a:sym typeface="Helvetica Neue"/>
              </a:rPr>
              <a:t>Isso é útil para conteúdo que não muda com frequência, como páginas de documentação, blogs e partes estáticas do site.</a:t>
            </a:r>
            <a:endParaRPr sz="1210">
              <a:solidFill>
                <a:srgbClr val="D9D9D9"/>
              </a:solidFill>
              <a:latin typeface="Helvetica Neue"/>
              <a:ea typeface="Helvetica Neue"/>
              <a:cs typeface="Helvetica Neue"/>
              <a:sym typeface="Helvetica Neue"/>
            </a:endParaRPr>
          </a:p>
          <a:p>
            <a:pPr indent="0" lvl="0" marL="914400" rtl="0" algn="l">
              <a:lnSpc>
                <a:spcPct val="95000"/>
              </a:lnSpc>
              <a:spcBef>
                <a:spcPts val="1500"/>
              </a:spcBef>
              <a:spcAft>
                <a:spcPts val="0"/>
              </a:spcAft>
              <a:buSzPts val="1018"/>
              <a:buNone/>
            </a:pPr>
            <a:r>
              <a:t/>
            </a:r>
            <a:endParaRPr sz="1210">
              <a:solidFill>
                <a:srgbClr val="D9D9D9"/>
              </a:solidFill>
              <a:latin typeface="Helvetica Neue"/>
              <a:ea typeface="Helvetica Neue"/>
              <a:cs typeface="Helvetica Neue"/>
              <a:sym typeface="Helvetica Neue"/>
            </a:endParaRPr>
          </a:p>
          <a:p>
            <a:pPr indent="-228600" lvl="0" marL="457200" rtl="0" algn="l">
              <a:lnSpc>
                <a:spcPct val="95000"/>
              </a:lnSpc>
              <a:spcBef>
                <a:spcPts val="1500"/>
              </a:spcBef>
              <a:spcAft>
                <a:spcPts val="0"/>
              </a:spcAft>
              <a:buClr>
                <a:srgbClr val="D9D9D9"/>
              </a:buClr>
              <a:buSzPts val="1210"/>
              <a:buFont typeface="Helvetica Neue"/>
              <a:buNone/>
            </a:pPr>
            <a:r>
              <a:rPr lang="pt-BR" sz="1210">
                <a:solidFill>
                  <a:srgbClr val="D9D9D9"/>
                </a:solidFill>
                <a:latin typeface="Helvetica Neue"/>
                <a:ea typeface="Helvetica Neue"/>
                <a:cs typeface="Helvetica Neue"/>
                <a:sym typeface="Helvetica Neue"/>
              </a:rPr>
              <a:t>Server-Side Rendering (SSR):</a:t>
            </a:r>
            <a:endParaRPr sz="1210">
              <a:solidFill>
                <a:srgbClr val="D9D9D9"/>
              </a:solidFill>
              <a:latin typeface="Helvetica Neue"/>
              <a:ea typeface="Helvetica Neue"/>
              <a:cs typeface="Helvetica Neue"/>
              <a:sym typeface="Helvetica Neue"/>
            </a:endParaRPr>
          </a:p>
          <a:p>
            <a:pPr indent="-305435" lvl="1" marL="914400" rtl="0" algn="l">
              <a:lnSpc>
                <a:spcPct val="95000"/>
              </a:lnSpc>
              <a:spcBef>
                <a:spcPts val="0"/>
              </a:spcBef>
              <a:spcAft>
                <a:spcPts val="0"/>
              </a:spcAft>
              <a:buClr>
                <a:srgbClr val="D9D9D9"/>
              </a:buClr>
              <a:buSzPts val="1210"/>
              <a:buFont typeface="Helvetica Neue"/>
              <a:buChar char="●"/>
            </a:pPr>
            <a:r>
              <a:rPr lang="pt-BR" sz="1210">
                <a:solidFill>
                  <a:srgbClr val="D9D9D9"/>
                </a:solidFill>
                <a:latin typeface="Helvetica Neue"/>
                <a:ea typeface="Helvetica Neue"/>
                <a:cs typeface="Helvetica Neue"/>
                <a:sym typeface="Helvetica Neue"/>
              </a:rPr>
              <a:t>O SSR é mais adequado para conteúdo dinâmico ou em constante mudança, como painéis de controle ou páginas de comércio eletrônico.</a:t>
            </a:r>
            <a:endParaRPr sz="1210">
              <a:solidFill>
                <a:srgbClr val="D9D9D9"/>
              </a:solidFill>
              <a:latin typeface="Helvetica Neue"/>
              <a:ea typeface="Helvetica Neue"/>
              <a:cs typeface="Helvetica Neue"/>
              <a:sym typeface="Helvetica Neue"/>
            </a:endParaRPr>
          </a:p>
          <a:p>
            <a:pPr indent="-305435" lvl="1" marL="914400" rtl="0" algn="l">
              <a:lnSpc>
                <a:spcPct val="95000"/>
              </a:lnSpc>
              <a:spcBef>
                <a:spcPts val="0"/>
              </a:spcBef>
              <a:spcAft>
                <a:spcPts val="0"/>
              </a:spcAft>
              <a:buClr>
                <a:srgbClr val="D9D9D9"/>
              </a:buClr>
              <a:buSzPts val="1210"/>
              <a:buFont typeface="Helvetica Neue"/>
              <a:buChar char="●"/>
            </a:pPr>
            <a:r>
              <a:rPr lang="pt-BR" sz="1210">
                <a:solidFill>
                  <a:srgbClr val="D9D9D9"/>
                </a:solidFill>
                <a:latin typeface="Helvetica Neue"/>
                <a:ea typeface="Helvetica Neue"/>
                <a:cs typeface="Helvetica Neue"/>
                <a:sym typeface="Helvetica Neue"/>
              </a:rPr>
              <a:t>Com o SSR, as páginas são pré-renderizadas no servidor a cada solicitação, permitindo que o conteúdo seja personalizado com base nos dados do usuário.</a:t>
            </a:r>
            <a:endParaRPr sz="1210">
              <a:solidFill>
                <a:srgbClr val="D9D9D9"/>
              </a:solidFill>
              <a:latin typeface="Helvetica Neue"/>
              <a:ea typeface="Helvetica Neue"/>
              <a:cs typeface="Helvetica Neue"/>
              <a:sym typeface="Helvetica Neue"/>
            </a:endParaRPr>
          </a:p>
          <a:p>
            <a:pPr indent="-299085" lvl="1" marL="914400" rtl="0" algn="l">
              <a:lnSpc>
                <a:spcPct val="95000"/>
              </a:lnSpc>
              <a:spcBef>
                <a:spcPts val="0"/>
              </a:spcBef>
              <a:spcAft>
                <a:spcPts val="0"/>
              </a:spcAft>
              <a:buClr>
                <a:srgbClr val="D9D9D9"/>
              </a:buClr>
              <a:buSzPts val="1110"/>
              <a:buFont typeface="Roboto"/>
              <a:buChar char="●"/>
            </a:pPr>
            <a:r>
              <a:rPr lang="pt-BR" sz="1210">
                <a:solidFill>
                  <a:srgbClr val="D9D9D9"/>
                </a:solidFill>
                <a:latin typeface="Helvetica Neue"/>
                <a:ea typeface="Helvetica Neue"/>
                <a:cs typeface="Helvetica Neue"/>
                <a:sym typeface="Helvetica Neue"/>
              </a:rPr>
              <a:t>Isso é alcançado por meio de funções especiais como </a:t>
            </a:r>
            <a:r>
              <a:rPr lang="pt-BR" sz="1071">
                <a:solidFill>
                  <a:srgbClr val="D9D9D9"/>
                </a:solidFill>
                <a:latin typeface="Helvetica Neue"/>
                <a:ea typeface="Helvetica Neue"/>
                <a:cs typeface="Helvetica Neue"/>
                <a:sym typeface="Helvetica Neue"/>
              </a:rPr>
              <a:t>getServerSideProps</a:t>
            </a:r>
            <a:r>
              <a:rPr lang="pt-BR" sz="1210">
                <a:solidFill>
                  <a:srgbClr val="D9D9D9"/>
                </a:solidFill>
                <a:latin typeface="Helvetica Neue"/>
                <a:ea typeface="Helvetica Neue"/>
                <a:cs typeface="Helvetica Neue"/>
                <a:sym typeface="Helvetica Neue"/>
              </a:rPr>
              <a:t> ou </a:t>
            </a:r>
            <a:r>
              <a:rPr lang="pt-BR" sz="1071">
                <a:solidFill>
                  <a:srgbClr val="D9D9D9"/>
                </a:solidFill>
                <a:latin typeface="Helvetica Neue"/>
                <a:ea typeface="Helvetica Neue"/>
                <a:cs typeface="Helvetica Neue"/>
                <a:sym typeface="Helvetica Neue"/>
              </a:rPr>
              <a:t>getInitialProps</a:t>
            </a:r>
            <a:r>
              <a:rPr lang="pt-BR" sz="1210">
                <a:solidFill>
                  <a:srgbClr val="D9D9D9"/>
                </a:solidFill>
                <a:latin typeface="Helvetica Neue"/>
                <a:ea typeface="Helvetica Neue"/>
                <a:cs typeface="Helvetica Neue"/>
                <a:sym typeface="Helvetica Neue"/>
              </a:rPr>
              <a:t>, que permitem buscar dados do servidor antes de renderizar a página.</a:t>
            </a:r>
            <a:endParaRPr sz="1210">
              <a:solidFill>
                <a:srgbClr val="D9D9D9"/>
              </a:solidFill>
              <a:latin typeface="Helvetica Neue"/>
              <a:ea typeface="Helvetica Neue"/>
              <a:cs typeface="Helvetica Neue"/>
              <a:sym typeface="Helvetica Neue"/>
            </a:endParaRPr>
          </a:p>
          <a:p>
            <a:pPr indent="0" lvl="0" marL="0" rtl="0" algn="l">
              <a:lnSpc>
                <a:spcPct val="95000"/>
              </a:lnSpc>
              <a:spcBef>
                <a:spcPts val="1500"/>
              </a:spcBef>
              <a:spcAft>
                <a:spcPts val="1200"/>
              </a:spcAft>
              <a:buSzPts val="1018"/>
              <a:buNone/>
            </a:pPr>
            <a:r>
              <a:t/>
            </a:r>
            <a:endParaRPr sz="1302">
              <a:solidFill>
                <a:srgbClr val="D9D9D9"/>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918750" y="151950"/>
            <a:ext cx="7306500" cy="5727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lang="pt-BR" sz="3000">
                <a:solidFill>
                  <a:srgbClr val="D9D9D9"/>
                </a:solidFill>
                <a:latin typeface="Helvetica Neue"/>
                <a:ea typeface="Helvetica Neue"/>
                <a:cs typeface="Helvetica Neue"/>
                <a:sym typeface="Helvetica Neue"/>
              </a:rPr>
              <a:t>Exemplo de Static Site Generation (SSG):</a:t>
            </a:r>
            <a:endParaRPr sz="3000">
              <a:solidFill>
                <a:srgbClr val="D9D9D9"/>
              </a:solidFill>
              <a:latin typeface="Helvetica Neue"/>
              <a:ea typeface="Helvetica Neue"/>
              <a:cs typeface="Helvetica Neue"/>
              <a:sym typeface="Helvetica Neue"/>
            </a:endParaRPr>
          </a:p>
          <a:p>
            <a:pPr indent="0" lvl="0" marL="0" rtl="0" algn="l">
              <a:lnSpc>
                <a:spcPct val="115000"/>
              </a:lnSpc>
              <a:spcBef>
                <a:spcPts val="400"/>
              </a:spcBef>
              <a:spcAft>
                <a:spcPts val="0"/>
              </a:spcAft>
              <a:buNone/>
            </a:pPr>
            <a:r>
              <a:t/>
            </a:r>
            <a:endParaRPr sz="3000">
              <a:solidFill>
                <a:srgbClr val="D9D9D9"/>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rgbClr val="D9D9D9"/>
              </a:solidFill>
              <a:latin typeface="Helvetica Neue"/>
              <a:ea typeface="Helvetica Neue"/>
              <a:cs typeface="Helvetica Neue"/>
              <a:sym typeface="Helvetica Neue"/>
            </a:endParaRPr>
          </a:p>
        </p:txBody>
      </p:sp>
      <p:pic>
        <p:nvPicPr>
          <p:cNvPr id="80" name="Google Shape;80;p17"/>
          <p:cNvPicPr preferRelativeResize="0"/>
          <p:nvPr/>
        </p:nvPicPr>
        <p:blipFill>
          <a:blip r:embed="rId3">
            <a:alphaModFix/>
          </a:blip>
          <a:stretch>
            <a:fillRect/>
          </a:stretch>
        </p:blipFill>
        <p:spPr>
          <a:xfrm>
            <a:off x="2340549" y="959225"/>
            <a:ext cx="4462900" cy="3812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890550" y="52250"/>
            <a:ext cx="7362900" cy="5727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lang="pt-BR" sz="3000">
                <a:solidFill>
                  <a:srgbClr val="D9D9D9"/>
                </a:solidFill>
                <a:latin typeface="Helvetica Neue"/>
                <a:ea typeface="Helvetica Neue"/>
                <a:cs typeface="Helvetica Neue"/>
                <a:sym typeface="Helvetica Neue"/>
              </a:rPr>
              <a:t>Exemplo de Server-Side Rendering (SSR):</a:t>
            </a:r>
            <a:endParaRPr sz="3000">
              <a:solidFill>
                <a:srgbClr val="D9D9D9"/>
              </a:solidFill>
              <a:latin typeface="Helvetica Neue"/>
              <a:ea typeface="Helvetica Neue"/>
              <a:cs typeface="Helvetica Neue"/>
              <a:sym typeface="Helvetica Neue"/>
            </a:endParaRPr>
          </a:p>
          <a:p>
            <a:pPr indent="0" lvl="0" marL="0" rtl="0" algn="l">
              <a:lnSpc>
                <a:spcPct val="115000"/>
              </a:lnSpc>
              <a:spcBef>
                <a:spcPts val="400"/>
              </a:spcBef>
              <a:spcAft>
                <a:spcPts val="0"/>
              </a:spcAft>
              <a:buNone/>
            </a:pPr>
            <a:r>
              <a:t/>
            </a:r>
            <a:endParaRPr sz="3000">
              <a:solidFill>
                <a:srgbClr val="D9D9D9"/>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rgbClr val="D9D9D9"/>
              </a:solidFill>
              <a:latin typeface="Helvetica Neue"/>
              <a:ea typeface="Helvetica Neue"/>
              <a:cs typeface="Helvetica Neue"/>
              <a:sym typeface="Helvetica Neue"/>
            </a:endParaRPr>
          </a:p>
        </p:txBody>
      </p:sp>
      <p:pic>
        <p:nvPicPr>
          <p:cNvPr id="86" name="Google Shape;86;p18"/>
          <p:cNvPicPr preferRelativeResize="0"/>
          <p:nvPr/>
        </p:nvPicPr>
        <p:blipFill>
          <a:blip r:embed="rId3">
            <a:alphaModFix/>
          </a:blip>
          <a:stretch>
            <a:fillRect/>
          </a:stretch>
        </p:blipFill>
        <p:spPr>
          <a:xfrm>
            <a:off x="2686875" y="624950"/>
            <a:ext cx="3770251" cy="444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97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3020">
                <a:solidFill>
                  <a:srgbClr val="D9D9D9"/>
                </a:solidFill>
                <a:latin typeface="Helvetica Neue"/>
                <a:ea typeface="Helvetica Neue"/>
                <a:cs typeface="Helvetica Neue"/>
                <a:sym typeface="Helvetica Neue"/>
              </a:rPr>
              <a:t>Otimização de Imagens:</a:t>
            </a:r>
            <a:endParaRPr sz="3020">
              <a:solidFill>
                <a:srgbClr val="D9D9D9"/>
              </a:solidFill>
              <a:latin typeface="Helvetica Neue"/>
              <a:ea typeface="Helvetica Neue"/>
              <a:cs typeface="Helvetica Neue"/>
              <a:sym typeface="Helvetica Neue"/>
            </a:endParaRPr>
          </a:p>
        </p:txBody>
      </p:sp>
      <p:sp>
        <p:nvSpPr>
          <p:cNvPr id="92" name="Google Shape;92;p19"/>
          <p:cNvSpPr txBox="1"/>
          <p:nvPr>
            <p:ph idx="1" type="body"/>
          </p:nvPr>
        </p:nvSpPr>
        <p:spPr>
          <a:xfrm>
            <a:off x="311700" y="670300"/>
            <a:ext cx="8313600" cy="2865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pt-BR" sz="1205">
                <a:solidFill>
                  <a:srgbClr val="D9D9D9"/>
                </a:solidFill>
                <a:latin typeface="Helvetica Neue"/>
                <a:ea typeface="Helvetica Neue"/>
                <a:cs typeface="Helvetica Neue"/>
                <a:sym typeface="Helvetica Neue"/>
              </a:rPr>
              <a:t>A otimização de imagem é um aspecto importante no desenvolvimento web, pois imagens pesadas podem afetar o desempenho do site, aumentar o tempo de carregamento e consumir largura de banda desnecessária. </a:t>
            </a:r>
            <a:endParaRPr sz="1205">
              <a:solidFill>
                <a:srgbClr val="D9D9D9"/>
              </a:solidFill>
              <a:latin typeface="Helvetica Neue"/>
              <a:ea typeface="Helvetica Neue"/>
              <a:cs typeface="Helvetica Neue"/>
              <a:sym typeface="Helvetica Neue"/>
            </a:endParaRPr>
          </a:p>
          <a:p>
            <a:pPr indent="-325755" lvl="0" marL="457200" rtl="0" algn="l">
              <a:lnSpc>
                <a:spcPct val="95000"/>
              </a:lnSpc>
              <a:spcBef>
                <a:spcPts val="1500"/>
              </a:spcBef>
              <a:spcAft>
                <a:spcPts val="0"/>
              </a:spcAft>
              <a:buClr>
                <a:srgbClr val="D9D9D9"/>
              </a:buClr>
              <a:buSzPts val="1530"/>
              <a:buFont typeface="Helvetica Neue"/>
              <a:buChar char="●"/>
            </a:pPr>
            <a:r>
              <a:rPr b="1" lang="pt-BR" sz="1120">
                <a:solidFill>
                  <a:srgbClr val="D9D9D9"/>
                </a:solidFill>
                <a:latin typeface="Helvetica Neue"/>
                <a:ea typeface="Helvetica Neue"/>
                <a:cs typeface="Helvetica Neue"/>
                <a:sym typeface="Helvetica Neue"/>
              </a:rPr>
              <a:t>Formatos de Imagem Modernos: </a:t>
            </a:r>
            <a:r>
              <a:rPr lang="pt-BR" sz="1120">
                <a:solidFill>
                  <a:srgbClr val="D9D9D9"/>
                </a:solidFill>
                <a:latin typeface="Helvetica Neue"/>
                <a:ea typeface="Helvetica Neue"/>
                <a:cs typeface="Helvetica Neue"/>
                <a:sym typeface="Helvetica Neue"/>
              </a:rPr>
              <a:t>Next.js recomenda o uso de formatos de imagem modernos, como WebP, em vez de JPEG ou PNG. Esses formatos oferecem uma melhor compressão e qualidade de imagem. Você pode gerar versões WebP das suas imagens usando a biblioteca </a:t>
            </a:r>
            <a:r>
              <a:rPr lang="pt-BR" sz="992">
                <a:solidFill>
                  <a:srgbClr val="D9D9D9"/>
                </a:solidFill>
                <a:latin typeface="Helvetica Neue"/>
                <a:ea typeface="Helvetica Neue"/>
                <a:cs typeface="Helvetica Neue"/>
                <a:sym typeface="Helvetica Neue"/>
              </a:rPr>
              <a:t>sharp</a:t>
            </a:r>
            <a:r>
              <a:rPr lang="pt-BR" sz="1120">
                <a:solidFill>
                  <a:srgbClr val="D9D9D9"/>
                </a:solidFill>
                <a:latin typeface="Helvetica Neue"/>
                <a:ea typeface="Helvetica Neue"/>
                <a:cs typeface="Helvetica Neue"/>
                <a:sym typeface="Helvetica Neue"/>
              </a:rPr>
              <a:t>.</a:t>
            </a:r>
            <a:endParaRPr sz="1120">
              <a:solidFill>
                <a:srgbClr val="D9D9D9"/>
              </a:solidFill>
              <a:latin typeface="Helvetica Neue"/>
              <a:ea typeface="Helvetica Neue"/>
              <a:cs typeface="Helvetica Neue"/>
              <a:sym typeface="Helvetica Neue"/>
            </a:endParaRPr>
          </a:p>
          <a:p>
            <a:pPr indent="-325755" lvl="0" marL="457200" rtl="0" algn="l">
              <a:lnSpc>
                <a:spcPct val="95000"/>
              </a:lnSpc>
              <a:spcBef>
                <a:spcPts val="0"/>
              </a:spcBef>
              <a:spcAft>
                <a:spcPts val="0"/>
              </a:spcAft>
              <a:buClr>
                <a:srgbClr val="D9D9D9"/>
              </a:buClr>
              <a:buSzPts val="1530"/>
              <a:buFont typeface="Helvetica Neue"/>
              <a:buChar char="●"/>
            </a:pPr>
            <a:r>
              <a:rPr b="1" lang="pt-BR" sz="1120">
                <a:solidFill>
                  <a:srgbClr val="D9D9D9"/>
                </a:solidFill>
                <a:latin typeface="Helvetica Neue"/>
                <a:ea typeface="Helvetica Neue"/>
                <a:cs typeface="Helvetica Neue"/>
                <a:sym typeface="Helvetica Neue"/>
              </a:rPr>
              <a:t>Tamanho de Imagem Adequado:</a:t>
            </a:r>
            <a:r>
              <a:rPr lang="pt-BR" sz="1120">
                <a:solidFill>
                  <a:srgbClr val="D9D9D9"/>
                </a:solidFill>
                <a:latin typeface="Helvetica Neue"/>
                <a:ea typeface="Helvetica Neue"/>
                <a:cs typeface="Helvetica Neue"/>
                <a:sym typeface="Helvetica Neue"/>
              </a:rPr>
              <a:t> Redimensione e otimize suas imagens para o tamanho correto na exibição. Não carregue uma imagem maior do que o necessário para a exibição. Você pode fazer isso usando o atributo </a:t>
            </a:r>
            <a:r>
              <a:rPr lang="pt-BR" sz="992">
                <a:solidFill>
                  <a:srgbClr val="D9D9D9"/>
                </a:solidFill>
                <a:latin typeface="Helvetica Neue"/>
                <a:ea typeface="Helvetica Neue"/>
                <a:cs typeface="Helvetica Neue"/>
                <a:sym typeface="Helvetica Neue"/>
              </a:rPr>
              <a:t>width</a:t>
            </a:r>
            <a:r>
              <a:rPr lang="pt-BR" sz="1120">
                <a:solidFill>
                  <a:srgbClr val="D9D9D9"/>
                </a:solidFill>
                <a:latin typeface="Helvetica Neue"/>
                <a:ea typeface="Helvetica Neue"/>
                <a:cs typeface="Helvetica Neue"/>
                <a:sym typeface="Helvetica Neue"/>
              </a:rPr>
              <a:t> e </a:t>
            </a:r>
            <a:r>
              <a:rPr lang="pt-BR" sz="992">
                <a:solidFill>
                  <a:srgbClr val="D9D9D9"/>
                </a:solidFill>
                <a:latin typeface="Helvetica Neue"/>
                <a:ea typeface="Helvetica Neue"/>
                <a:cs typeface="Helvetica Neue"/>
                <a:sym typeface="Helvetica Neue"/>
              </a:rPr>
              <a:t>height</a:t>
            </a:r>
            <a:r>
              <a:rPr lang="pt-BR" sz="1120">
                <a:solidFill>
                  <a:srgbClr val="D9D9D9"/>
                </a:solidFill>
                <a:latin typeface="Helvetica Neue"/>
                <a:ea typeface="Helvetica Neue"/>
                <a:cs typeface="Helvetica Neue"/>
                <a:sym typeface="Helvetica Neue"/>
              </a:rPr>
              <a:t> nas tags de imagem.</a:t>
            </a:r>
            <a:endParaRPr sz="1120">
              <a:solidFill>
                <a:srgbClr val="D9D9D9"/>
              </a:solidFill>
              <a:latin typeface="Helvetica Neue"/>
              <a:ea typeface="Helvetica Neue"/>
              <a:cs typeface="Helvetica Neue"/>
              <a:sym typeface="Helvetica Neue"/>
            </a:endParaRPr>
          </a:p>
          <a:p>
            <a:pPr indent="-325755" lvl="0" marL="457200" rtl="0" algn="l">
              <a:lnSpc>
                <a:spcPct val="95000"/>
              </a:lnSpc>
              <a:spcBef>
                <a:spcPts val="0"/>
              </a:spcBef>
              <a:spcAft>
                <a:spcPts val="0"/>
              </a:spcAft>
              <a:buClr>
                <a:srgbClr val="D9D9D9"/>
              </a:buClr>
              <a:buSzPts val="1530"/>
              <a:buFont typeface="Helvetica Neue"/>
              <a:buChar char="●"/>
            </a:pPr>
            <a:r>
              <a:rPr b="1" lang="pt-BR" sz="1120">
                <a:solidFill>
                  <a:srgbClr val="D9D9D9"/>
                </a:solidFill>
                <a:latin typeface="Helvetica Neue"/>
                <a:ea typeface="Helvetica Neue"/>
                <a:cs typeface="Helvetica Neue"/>
                <a:sym typeface="Helvetica Neue"/>
              </a:rPr>
              <a:t>Lazy Loading: </a:t>
            </a:r>
            <a:r>
              <a:rPr lang="pt-BR" sz="1120">
                <a:solidFill>
                  <a:srgbClr val="D9D9D9"/>
                </a:solidFill>
                <a:latin typeface="Helvetica Neue"/>
                <a:ea typeface="Helvetica Neue"/>
                <a:cs typeface="Helvetica Neue"/>
                <a:sym typeface="Helvetica Neue"/>
              </a:rPr>
              <a:t>O Next.js possui suporte nativo para o atributo </a:t>
            </a:r>
            <a:r>
              <a:rPr lang="pt-BR" sz="992">
                <a:solidFill>
                  <a:srgbClr val="D9D9D9"/>
                </a:solidFill>
                <a:latin typeface="Helvetica Neue"/>
                <a:ea typeface="Helvetica Neue"/>
                <a:cs typeface="Helvetica Neue"/>
                <a:sym typeface="Helvetica Neue"/>
              </a:rPr>
              <a:t>loading="lazy"</a:t>
            </a:r>
            <a:r>
              <a:rPr lang="pt-BR" sz="1120">
                <a:solidFill>
                  <a:srgbClr val="D9D9D9"/>
                </a:solidFill>
                <a:latin typeface="Helvetica Neue"/>
                <a:ea typeface="Helvetica Neue"/>
                <a:cs typeface="Helvetica Neue"/>
                <a:sym typeface="Helvetica Neue"/>
              </a:rPr>
              <a:t>, que atrasa o carregamento de imagens fora da visualização atual, economizando largura de banda e acelerando o tempo de carregamento.</a:t>
            </a:r>
            <a:endParaRPr sz="1120">
              <a:solidFill>
                <a:srgbClr val="D9D9D9"/>
              </a:solidFill>
              <a:latin typeface="Helvetica Neue"/>
              <a:ea typeface="Helvetica Neue"/>
              <a:cs typeface="Helvetica Neue"/>
              <a:sym typeface="Helvetica Neue"/>
            </a:endParaRPr>
          </a:p>
          <a:p>
            <a:pPr indent="-325755" lvl="0" marL="457200" rtl="0" algn="l">
              <a:lnSpc>
                <a:spcPct val="95000"/>
              </a:lnSpc>
              <a:spcBef>
                <a:spcPts val="0"/>
              </a:spcBef>
              <a:spcAft>
                <a:spcPts val="0"/>
              </a:spcAft>
              <a:buClr>
                <a:srgbClr val="D9D9D9"/>
              </a:buClr>
              <a:buSzPts val="1530"/>
              <a:buFont typeface="Helvetica Neue"/>
              <a:buChar char="●"/>
            </a:pPr>
            <a:r>
              <a:rPr b="1" lang="pt-BR" sz="1120">
                <a:solidFill>
                  <a:srgbClr val="D9D9D9"/>
                </a:solidFill>
                <a:latin typeface="Helvetica Neue"/>
                <a:ea typeface="Helvetica Neue"/>
                <a:cs typeface="Helvetica Neue"/>
                <a:sym typeface="Helvetica Neue"/>
              </a:rPr>
              <a:t>Image Component:</a:t>
            </a:r>
            <a:r>
              <a:rPr lang="pt-BR" sz="1120">
                <a:solidFill>
                  <a:srgbClr val="D9D9D9"/>
                </a:solidFill>
                <a:latin typeface="Helvetica Neue"/>
                <a:ea typeface="Helvetica Neue"/>
                <a:cs typeface="Helvetica Neue"/>
                <a:sym typeface="Helvetica Neue"/>
              </a:rPr>
              <a:t> O Next.js fornece um componente </a:t>
            </a:r>
            <a:r>
              <a:rPr lang="pt-BR" sz="992">
                <a:solidFill>
                  <a:srgbClr val="D9D9D9"/>
                </a:solidFill>
                <a:latin typeface="Helvetica Neue"/>
                <a:ea typeface="Helvetica Neue"/>
                <a:cs typeface="Helvetica Neue"/>
                <a:sym typeface="Helvetica Neue"/>
              </a:rPr>
              <a:t>Image</a:t>
            </a:r>
            <a:r>
              <a:rPr lang="pt-BR" sz="1120">
                <a:solidFill>
                  <a:srgbClr val="D9D9D9"/>
                </a:solidFill>
                <a:latin typeface="Helvetica Neue"/>
                <a:ea typeface="Helvetica Neue"/>
                <a:cs typeface="Helvetica Neue"/>
                <a:sym typeface="Helvetica Neue"/>
              </a:rPr>
              <a:t> que otimiza o carregamento de imagens. Ele suporta formatos modernos, redimensionamento automático e carregamento lento de imagens. Aqui está um exemplo de uso:</a:t>
            </a:r>
            <a:endParaRPr sz="1120">
              <a:solidFill>
                <a:srgbClr val="D9D9D9"/>
              </a:solidFill>
              <a:latin typeface="Helvetica Neue"/>
              <a:ea typeface="Helvetica Neue"/>
              <a:cs typeface="Helvetica Neue"/>
              <a:sym typeface="Helvetica Neue"/>
            </a:endParaRPr>
          </a:p>
          <a:p>
            <a:pPr indent="0" lvl="0" marL="0" rtl="0" algn="l">
              <a:lnSpc>
                <a:spcPct val="95000"/>
              </a:lnSpc>
              <a:spcBef>
                <a:spcPts val="1500"/>
              </a:spcBef>
              <a:spcAft>
                <a:spcPts val="1200"/>
              </a:spcAft>
              <a:buSzPts val="935"/>
              <a:buNone/>
            </a:pPr>
            <a:r>
              <a:t/>
            </a:r>
            <a:endParaRPr sz="1205">
              <a:solidFill>
                <a:srgbClr val="D9D9D9"/>
              </a:solidFill>
              <a:latin typeface="Helvetica Neue"/>
              <a:ea typeface="Helvetica Neue"/>
              <a:cs typeface="Helvetica Neue"/>
              <a:sym typeface="Helvetica Neue"/>
            </a:endParaRPr>
          </a:p>
        </p:txBody>
      </p:sp>
      <p:pic>
        <p:nvPicPr>
          <p:cNvPr id="93" name="Google Shape;93;p19"/>
          <p:cNvPicPr preferRelativeResize="0"/>
          <p:nvPr/>
        </p:nvPicPr>
        <p:blipFill>
          <a:blip r:embed="rId3">
            <a:alphaModFix/>
          </a:blip>
          <a:stretch>
            <a:fillRect/>
          </a:stretch>
        </p:blipFill>
        <p:spPr>
          <a:xfrm>
            <a:off x="2498750" y="3322625"/>
            <a:ext cx="4099399" cy="177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178150"/>
            <a:ext cx="8520600" cy="105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D9D9D9"/>
              </a:buClr>
              <a:buSzPts val="1200"/>
              <a:buFont typeface="Helvetica Neue"/>
              <a:buChar char="●"/>
            </a:pPr>
            <a:r>
              <a:rPr b="1" lang="pt-BR" sz="1200">
                <a:solidFill>
                  <a:srgbClr val="D9D9D9"/>
                </a:solidFill>
                <a:latin typeface="Helvetica Neue"/>
                <a:ea typeface="Helvetica Neue"/>
                <a:cs typeface="Helvetica Neue"/>
                <a:sym typeface="Helvetica Neue"/>
              </a:rPr>
              <a:t>Optimize: true:</a:t>
            </a:r>
            <a:r>
              <a:rPr lang="pt-BR" sz="1200">
                <a:solidFill>
                  <a:srgbClr val="D9D9D9"/>
                </a:solidFill>
                <a:latin typeface="Helvetica Neue"/>
                <a:ea typeface="Helvetica Neue"/>
                <a:cs typeface="Helvetica Neue"/>
                <a:sym typeface="Helvetica Neue"/>
              </a:rPr>
              <a:t> O Next.js pode otimizar automaticamente imagens importadas em componentes usando a opção </a:t>
            </a:r>
            <a:r>
              <a:rPr i="1" lang="pt-BR" sz="1200">
                <a:solidFill>
                  <a:srgbClr val="D9D9D9"/>
                </a:solidFill>
                <a:latin typeface="Helvetica Neue"/>
                <a:ea typeface="Helvetica Neue"/>
                <a:cs typeface="Helvetica Neue"/>
                <a:sym typeface="Helvetica Neue"/>
              </a:rPr>
              <a:t>optimize: true</a:t>
            </a:r>
            <a:r>
              <a:rPr lang="pt-BR" sz="1200">
                <a:solidFill>
                  <a:srgbClr val="D9D9D9"/>
                </a:solidFill>
                <a:latin typeface="Helvetica Neue"/>
                <a:ea typeface="Helvetica Neue"/>
                <a:cs typeface="Helvetica Neue"/>
                <a:sym typeface="Helvetica Neue"/>
              </a:rPr>
              <a:t> no arquivo next.config.js. Isso aplica várias otimizações, como redimensionamento automático</a:t>
            </a:r>
            <a:r>
              <a:rPr lang="pt-BR" sz="1200">
                <a:solidFill>
                  <a:srgbClr val="D9D9D9"/>
                </a:solidFill>
                <a:latin typeface="Helvetica Neue"/>
                <a:ea typeface="Helvetica Neue"/>
                <a:cs typeface="Helvetica Neue"/>
                <a:sym typeface="Helvetica Neue"/>
              </a:rPr>
              <a:t> e geração de formatos modernos</a:t>
            </a:r>
            <a:r>
              <a:rPr lang="pt-BR" sz="1200">
                <a:solidFill>
                  <a:srgbClr val="D9D9D9"/>
                </a:solidFill>
                <a:latin typeface="Helvetica Neue"/>
                <a:ea typeface="Helvetica Neue"/>
                <a:cs typeface="Helvetica Neue"/>
                <a:sym typeface="Helvetica Neue"/>
              </a:rPr>
              <a:t>.</a:t>
            </a:r>
            <a:endParaRPr sz="1200">
              <a:solidFill>
                <a:srgbClr val="D9D9D9"/>
              </a:solidFill>
              <a:latin typeface="Helvetica Neue"/>
              <a:ea typeface="Helvetica Neue"/>
              <a:cs typeface="Helvetica Neue"/>
              <a:sym typeface="Helvetica Neue"/>
            </a:endParaRPr>
          </a:p>
        </p:txBody>
      </p:sp>
      <p:pic>
        <p:nvPicPr>
          <p:cNvPr id="99" name="Google Shape;99;p20"/>
          <p:cNvPicPr preferRelativeResize="0"/>
          <p:nvPr/>
        </p:nvPicPr>
        <p:blipFill>
          <a:blip r:embed="rId3">
            <a:alphaModFix/>
          </a:blip>
          <a:stretch>
            <a:fillRect/>
          </a:stretch>
        </p:blipFill>
        <p:spPr>
          <a:xfrm>
            <a:off x="2700338" y="1057575"/>
            <a:ext cx="3743325" cy="1676400"/>
          </a:xfrm>
          <a:prstGeom prst="rect">
            <a:avLst/>
          </a:prstGeom>
          <a:noFill/>
          <a:ln>
            <a:noFill/>
          </a:ln>
        </p:spPr>
      </p:pic>
      <p:sp>
        <p:nvSpPr>
          <p:cNvPr id="100" name="Google Shape;100;p20"/>
          <p:cNvSpPr txBox="1"/>
          <p:nvPr/>
        </p:nvSpPr>
        <p:spPr>
          <a:xfrm>
            <a:off x="460725" y="2998475"/>
            <a:ext cx="7824900" cy="66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D9D9D9"/>
              </a:buClr>
              <a:buSzPts val="1200"/>
              <a:buFont typeface="Helvetica Neue"/>
              <a:buChar char="●"/>
            </a:pPr>
            <a:r>
              <a:rPr b="1" lang="pt-BR" sz="1200">
                <a:solidFill>
                  <a:srgbClr val="D9D9D9"/>
                </a:solidFill>
                <a:latin typeface="Helvetica Neue"/>
                <a:ea typeface="Helvetica Neue"/>
                <a:cs typeface="Helvetica Neue"/>
                <a:sym typeface="Helvetica Neue"/>
              </a:rPr>
              <a:t>CDN: </a:t>
            </a:r>
            <a:r>
              <a:rPr lang="pt-BR" sz="1200">
                <a:solidFill>
                  <a:srgbClr val="D9D9D9"/>
                </a:solidFill>
                <a:latin typeface="Helvetica Neue"/>
                <a:ea typeface="Helvetica Neue"/>
                <a:cs typeface="Helvetica Neue"/>
                <a:sym typeface="Helvetica Neue"/>
              </a:rPr>
              <a:t>Utilize uma Content Delivery Network (CDN) para distribuir suas imagens globalmente, reduzindo a latência de carregamento.</a:t>
            </a:r>
            <a:endParaRPr sz="1200">
              <a:solidFill>
                <a:srgbClr val="D9D9D9"/>
              </a:solidFill>
              <a:latin typeface="Helvetica Neue"/>
              <a:ea typeface="Helvetica Neue"/>
              <a:cs typeface="Helvetica Neue"/>
              <a:sym typeface="Helvetica Neue"/>
            </a:endParaRPr>
          </a:p>
          <a:p>
            <a:pPr indent="0" lvl="0" marL="457200" rtl="0" algn="l">
              <a:spcBef>
                <a:spcPts val="1500"/>
              </a:spcBef>
              <a:spcAft>
                <a:spcPts val="0"/>
              </a:spcAft>
              <a:buNone/>
            </a:pPr>
            <a:r>
              <a:t/>
            </a:r>
            <a:endParaRPr sz="1200">
              <a:solidFill>
                <a:srgbClr val="D9D9D9"/>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0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3020">
                <a:solidFill>
                  <a:srgbClr val="D9D9D9"/>
                </a:solidFill>
                <a:latin typeface="Helvetica Neue"/>
                <a:ea typeface="Helvetica Neue"/>
                <a:cs typeface="Helvetica Neue"/>
                <a:sym typeface="Helvetica Neue"/>
              </a:rPr>
              <a:t>Cache e Estratégias de Cache:</a:t>
            </a:r>
            <a:endParaRPr sz="3020">
              <a:solidFill>
                <a:srgbClr val="D9D9D9"/>
              </a:solidFill>
              <a:latin typeface="Helvetica Neue"/>
              <a:ea typeface="Helvetica Neue"/>
              <a:cs typeface="Helvetica Neue"/>
              <a:sym typeface="Helvetica Neue"/>
            </a:endParaRPr>
          </a:p>
        </p:txBody>
      </p:sp>
      <p:sp>
        <p:nvSpPr>
          <p:cNvPr id="106" name="Google Shape;106;p21"/>
          <p:cNvSpPr txBox="1"/>
          <p:nvPr>
            <p:ph idx="1" type="body"/>
          </p:nvPr>
        </p:nvSpPr>
        <p:spPr>
          <a:xfrm>
            <a:off x="311700" y="820150"/>
            <a:ext cx="8520600" cy="193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200">
                <a:solidFill>
                  <a:srgbClr val="D9D9D9"/>
                </a:solidFill>
                <a:latin typeface="Helvetica Neue"/>
                <a:ea typeface="Helvetica Neue"/>
                <a:cs typeface="Helvetica Neue"/>
                <a:sym typeface="Helvetica Neue"/>
              </a:rPr>
              <a:t>Cache é uma técnica essencial no desenvolvimento de aplicativos da web para melhorar o desempenho, reduzir a carga do servidor e proporcionar uma experiência mais rápida aos usuários.</a:t>
            </a:r>
            <a:endParaRPr sz="1200">
              <a:solidFill>
                <a:srgbClr val="D9D9D9"/>
              </a:solidFill>
              <a:latin typeface="Helvetica Neue"/>
              <a:ea typeface="Helvetica Neue"/>
              <a:cs typeface="Helvetica Neue"/>
              <a:sym typeface="Helvetica Neue"/>
            </a:endParaRPr>
          </a:p>
          <a:p>
            <a:pPr indent="0" lvl="0" marL="0" rtl="0" algn="l">
              <a:spcBef>
                <a:spcPts val="1200"/>
              </a:spcBef>
              <a:spcAft>
                <a:spcPts val="0"/>
              </a:spcAft>
              <a:buNone/>
            </a:pPr>
            <a:r>
              <a:rPr lang="pt-BR" sz="1200">
                <a:solidFill>
                  <a:srgbClr val="D9D9D9"/>
                </a:solidFill>
                <a:latin typeface="Helvetica Neue"/>
                <a:ea typeface="Helvetica Neue"/>
                <a:cs typeface="Helvetica Neue"/>
                <a:sym typeface="Helvetica Neue"/>
              </a:rPr>
              <a:t>No contexto de aplicativos da web, o cache pode ser usado para armazenar recursos, como HTML, CSS, JavaScript e imagens, a fim de evitar a necessidade de buscar esses recursos repetidamente do servidor. Isso pode resultar em uma melhor experiência do usuário, economia de largura de banda e redução da carga do servidor.</a:t>
            </a:r>
            <a:endParaRPr sz="1200">
              <a:solidFill>
                <a:srgbClr val="D9D9D9"/>
              </a:solidFill>
              <a:latin typeface="Helvetica Neue"/>
              <a:ea typeface="Helvetica Neue"/>
              <a:cs typeface="Helvetica Neue"/>
              <a:sym typeface="Helvetica Neue"/>
            </a:endParaRPr>
          </a:p>
          <a:p>
            <a:pPr indent="0" lvl="0" marL="0" rtl="0" algn="l">
              <a:spcBef>
                <a:spcPts val="1200"/>
              </a:spcBef>
              <a:spcAft>
                <a:spcPts val="1200"/>
              </a:spcAft>
              <a:buNone/>
            </a:pPr>
            <a:r>
              <a:rPr lang="pt-BR" sz="1200">
                <a:solidFill>
                  <a:srgbClr val="D9D9D9"/>
                </a:solidFill>
                <a:latin typeface="Helvetica Neue"/>
                <a:ea typeface="Helvetica Neue"/>
                <a:cs typeface="Helvetica Neue"/>
                <a:sym typeface="Helvetica Neue"/>
              </a:rPr>
              <a:t>Você pode usar a biblioteca SWR para facilitar o cache de dados de API. Aqui está um exemplo de uso:</a:t>
            </a:r>
            <a:endParaRPr sz="1200">
              <a:solidFill>
                <a:srgbClr val="D9D9D9"/>
              </a:solidFill>
              <a:latin typeface="Helvetica Neue"/>
              <a:ea typeface="Helvetica Neue"/>
              <a:cs typeface="Helvetica Neue"/>
              <a:sym typeface="Helvetica Neue"/>
            </a:endParaRPr>
          </a:p>
        </p:txBody>
      </p:sp>
      <p:pic>
        <p:nvPicPr>
          <p:cNvPr id="107" name="Google Shape;107;p21"/>
          <p:cNvPicPr preferRelativeResize="0"/>
          <p:nvPr/>
        </p:nvPicPr>
        <p:blipFill>
          <a:blip r:embed="rId3">
            <a:alphaModFix/>
          </a:blip>
          <a:stretch>
            <a:fillRect/>
          </a:stretch>
        </p:blipFill>
        <p:spPr>
          <a:xfrm>
            <a:off x="1790700" y="2613538"/>
            <a:ext cx="5562600" cy="229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