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289" r:id="rId4"/>
    <p:sldId id="637" r:id="rId6"/>
    <p:sldId id="669" r:id="rId7"/>
    <p:sldId id="667" r:id="rId8"/>
    <p:sldId id="625" r:id="rId9"/>
    <p:sldId id="626" r:id="rId10"/>
    <p:sldId id="628" r:id="rId11"/>
    <p:sldId id="652" r:id="rId12"/>
    <p:sldId id="682" r:id="rId13"/>
    <p:sldId id="681" r:id="rId14"/>
    <p:sldId id="634" r:id="rId15"/>
    <p:sldId id="633" r:id="rId16"/>
    <p:sldId id="665" r:id="rId17"/>
    <p:sldId id="312" r:id="rId18"/>
  </p:sldIdLst>
  <p:sldSz cx="9144000" cy="5143500" type="screen16x9"/>
  <p:notesSz cx="6858000" cy="9144000"/>
  <p:defaultTextStyle>
    <a:defPPr>
      <a:defRPr lang="en-U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CB"/>
    <a:srgbClr val="E7EDF2"/>
    <a:srgbClr val="E3EE3A"/>
    <a:srgbClr val="2FFCFA"/>
    <a:srgbClr val="EB0A16"/>
    <a:srgbClr val="E9EFF0"/>
    <a:srgbClr val="EC8E54"/>
    <a:srgbClr val="3900E3"/>
    <a:srgbClr val="53DA9D"/>
    <a:srgbClr val="FEB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74856" autoAdjust="0"/>
  </p:normalViewPr>
  <p:slideViewPr>
    <p:cSldViewPr>
      <p:cViewPr varScale="1">
        <p:scale>
          <a:sx n="114" d="100"/>
          <a:sy n="114" d="100"/>
        </p:scale>
        <p:origin x="486" y="90"/>
      </p:cViewPr>
      <p:guideLst>
        <p:guide orient="horz" pos="1056"/>
        <p:guide pos="1968"/>
        <p:guide orient="horz" pos="794"/>
        <p:guide pos="1728"/>
        <p:guide pos="2016"/>
        <p:guide orient="horz" pos="2296"/>
        <p:guide orient="horz" pos="954"/>
        <p:guide pos="1872"/>
        <p:guide pos="2551"/>
        <p:guide orient="horz" pos="2060"/>
        <p:guide orient="horz" pos="194"/>
        <p:guide orient="horz" pos="2297"/>
        <p:guide pos="1687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anose="020B0606020202030204" pitchFamily="34" charset="0"/>
          <a:ea typeface="MS PGothic" panose="020B0600070205080204" charset="-128"/>
          <a:cs typeface="Arial Narrow" panose="020B0606020202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MS PGothic" panose="020B06000702050802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Verdana" panose="020B0604030504040204"/>
          <a:ea typeface="MS PGothic" panose="020B0600070205080204" charset="-128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7432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3028950"/>
          </a:xfrm>
          <a:noFill/>
        </p:spPr>
        <p:txBody>
          <a:bodyPr lIns="360000" tIns="360000" bIns="360000" anchor="ctr"/>
          <a:lstStyle/>
          <a:p>
            <a:pPr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2000" dirty="0" err="1" smtClean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  <a:t>Kaggle</a:t>
            </a:r>
            <a:br>
              <a:rPr lang="en-AU" sz="20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</a:br>
            <a:br>
              <a:rPr lang="en-AU" sz="14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</a:b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  <a:t>Humpback Whale Identification</a:t>
            </a:r>
            <a:br>
              <a:rPr lang="en-US" altLang="zh-CN" b="0" dirty="0"/>
            </a:b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  <a:t>Challenge</a:t>
            </a:r>
            <a:b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</a:br>
            <a:b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</a:b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  <a:t>2nd 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  <a:t>Place Solution</a:t>
            </a:r>
            <a:b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Verdana" panose="020B0604030504040204"/>
                <a:cs typeface="Verdana" panose="020B0604030504040204"/>
              </a:rPr>
            </a:br>
            <a:endParaRPr lang="en-GB" sz="1400" dirty="0">
              <a:solidFill>
                <a:schemeClr val="accent5">
                  <a:lumMod val="75000"/>
                </a:schemeClr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38" y="4476750"/>
            <a:ext cx="790962" cy="301848"/>
          </a:xfrm>
          <a:prstGeom prst="rect">
            <a:avLst/>
          </a:prstGeom>
        </p:spPr>
      </p:pic>
      <p:pic>
        <p:nvPicPr>
          <p:cNvPr id="3" name="Picture 2" descr="Screen Shot 2015-02-19 at 11.2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137514"/>
            <a:ext cx="6400800" cy="5418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</a:t>
            </a:r>
            <a:r>
              <a:rPr lang="en-US" altLang="zh-CN" sz="1400" dirty="0">
                <a:solidFill>
                  <a:srgbClr val="046086"/>
                </a:solidFill>
                <a:latin typeface="Open Sans"/>
                <a:cs typeface="Open Sans"/>
              </a:rPr>
              <a:t>Design</a:t>
            </a:r>
            <a:endParaRPr lang="en-US" altLang="zh-CN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355446" y="308623"/>
            <a:ext cx="3178347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algn="l" eaLnBrk="1" hangingPunct="1"/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Final Model Structure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55215" y="737235"/>
            <a:ext cx="6558915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Data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: 5004 ids + newwhales</a:t>
            </a:r>
            <a:endParaRPr lang="en-US" b="1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</a:rPr>
              <a:t>Backbone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: resnet101, se-resnet101, se-resnext101</a:t>
            </a:r>
            <a:endParaRPr lang="en-US" sz="1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</a:rPr>
              <a:t>Loss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: </a:t>
            </a:r>
            <a:r>
              <a:rPr lang="en-US" dirty="0" err="1" smtClean="0">
                <a:solidFill>
                  <a:srgbClr val="046086"/>
                </a:solidFill>
                <a:latin typeface="Open Sans"/>
                <a:cs typeface="Open Sans"/>
              </a:rPr>
              <a:t>arcface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 loss + triplet loss + focal loss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3" name="图片 2" descr="Untitled Diagram-Page-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659255"/>
            <a:ext cx="5226050" cy="2406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55215" y="4381500"/>
            <a:ext cx="60572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Class-Balanced Loss Based on Effective Number of Samples[J]. 2019.</a:t>
            </a:r>
            <a:r>
              <a:rPr lang="zh-CN" altLang="en-US">
                <a:sym typeface="+mn-ea"/>
              </a:rPr>
              <a:t>Cui Y , Jia M , Lin T Y , et al. </a:t>
            </a:r>
            <a:endParaRPr lang="zh-CN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355215" y="4013200"/>
            <a:ext cx="655891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single model 256*512 resnet101:  ~0.960+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Training Methods</a:t>
            </a:r>
            <a:endParaRPr lang="en-US" sz="1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04135" y="147551"/>
            <a:ext cx="5715000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O</a:t>
            </a: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ptimizer</a:t>
            </a: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: </a:t>
            </a:r>
            <a:r>
              <a:rPr lang="en-US" altLang="zh-CN" sz="2000" dirty="0" err="1">
                <a:solidFill>
                  <a:srgbClr val="046086"/>
                </a:solidFill>
                <a:latin typeface="Open Sans"/>
                <a:cs typeface="Open Sans"/>
              </a:rPr>
              <a:t>adam</a:t>
            </a: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 optimizer </a:t>
            </a:r>
            <a:endParaRPr lang="en-US" altLang="zh-CN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LR </a:t>
            </a: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schedule: 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warm up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lr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 strategy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1511300"/>
            <a:ext cx="4025900" cy="3179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</a:t>
            </a:r>
            <a:r>
              <a:rPr lang="en-US" altLang="zh-CN" sz="1400" dirty="0">
                <a:solidFill>
                  <a:srgbClr val="046086"/>
                </a:solidFill>
                <a:latin typeface="Open Sans"/>
                <a:cs typeface="Open Sans"/>
              </a:rPr>
              <a:t>Design</a:t>
            </a:r>
            <a:endParaRPr lang="en-US" altLang="zh-CN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87295" y="371475"/>
            <a:ext cx="432689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Single model Performance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12963"/>
          <a:stretch>
            <a:fillRect/>
          </a:stretch>
        </p:blipFill>
        <p:spPr>
          <a:xfrm>
            <a:off x="2388870" y="1348740"/>
            <a:ext cx="4953000" cy="3219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</a:t>
            </a:r>
            <a:endParaRPr lang="en-US" sz="1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Ensemble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68525" y="308610"/>
            <a:ext cx="6678930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Weighted average is used as our ensemble strategy. </a:t>
            </a:r>
            <a:endParaRPr lang="en-US" altLang="zh-CN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endParaRPr lang="en-US" altLang="zh-CN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The final submission is the weight average result of 10</a:t>
            </a:r>
            <a:r>
              <a:rPr lang="en-US" altLang="zh-CN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ckpts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033905"/>
            <a:ext cx="6392178" cy="206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ggle-logo-transparent-300-whit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7" y="2060935"/>
            <a:ext cx="2247586" cy="1021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Agenda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42845" y="308841"/>
            <a:ext cx="5715000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Background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Pre-processing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Model Design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Background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17140" y="442595"/>
            <a:ext cx="601154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046086"/>
                </a:solidFill>
                <a:latin typeface="Open Sans"/>
                <a:cs typeface="Open Sans"/>
              </a:rPr>
              <a:t>Prior Experience</a:t>
            </a:r>
            <a:endParaRPr lang="en-US" sz="2000" b="1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I </a:t>
            </a: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have participated in some competitions in </a:t>
            </a:r>
            <a:r>
              <a:rPr lang="en-US" altLang="zh-CN" sz="2000" dirty="0" err="1">
                <a:solidFill>
                  <a:srgbClr val="046086"/>
                </a:solidFill>
                <a:latin typeface="Open Sans"/>
                <a:cs typeface="Open Sans"/>
              </a:rPr>
              <a:t>Kaggle</a:t>
            </a: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 and some other platforms in China.</a:t>
            </a:r>
            <a:endParaRPr lang="en-US" altLang="zh-CN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Currently, I focus on </a:t>
            </a:r>
            <a:r>
              <a:rPr lang="en-US" altLang="zh-CN" sz="2000" b="1" i="1" dirty="0" smtClean="0">
                <a:solidFill>
                  <a:srgbClr val="046086"/>
                </a:solidFill>
                <a:latin typeface="Open Sans"/>
                <a:cs typeface="Open Sans"/>
              </a:rPr>
              <a:t>face recognition</a:t>
            </a: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 and </a:t>
            </a:r>
            <a:r>
              <a:rPr lang="en-US" altLang="zh-CN" sz="2000" b="1" i="1" dirty="0" smtClean="0">
                <a:solidFill>
                  <a:srgbClr val="046086"/>
                </a:solidFill>
                <a:latin typeface="Open Sans"/>
                <a:cs typeface="Open Sans"/>
              </a:rPr>
              <a:t>person ReID</a:t>
            </a: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 tasks based on deep learning. </a:t>
            </a:r>
            <a:endParaRPr lang="en-US" altLang="zh-CN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7140" y="3571240"/>
            <a:ext cx="59461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These experience helps me a lot in this competition!</a:t>
            </a:r>
            <a:endParaRPr lang="zh-CN" altLang="en-US" dirty="0" smtClean="0">
              <a:solidFill>
                <a:srgbClr val="046086"/>
              </a:solidFill>
              <a:latin typeface="Open Sans"/>
              <a:ea typeface="宋体" charset="0"/>
              <a:cs typeface="Open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Background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199" y="-1"/>
            <a:ext cx="7162801" cy="1534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8" r="-496"/>
          <a:stretch>
            <a:fillRect/>
          </a:stretch>
        </p:blipFill>
        <p:spPr>
          <a:xfrm>
            <a:off x="5647690" y="1855470"/>
            <a:ext cx="2667000" cy="1369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>
            <a:fillRect/>
          </a:stretch>
        </p:blipFill>
        <p:spPr>
          <a:xfrm>
            <a:off x="2411095" y="1855470"/>
            <a:ext cx="2729230" cy="1369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1095" y="3439795"/>
            <a:ext cx="513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</a:t>
            </a:r>
            <a:r>
              <a:rPr lang="zh-CN" altLang="en-US"/>
              <a:t>dentify a whale by its </a:t>
            </a:r>
            <a:r>
              <a:rPr lang="en-US" altLang="zh-CN"/>
              <a:t>tail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1095" y="3968115"/>
            <a:ext cx="5470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</a:t>
            </a:r>
            <a:r>
              <a:rPr lang="zh-CN" altLang="en-US"/>
              <a:t>dentify a </a:t>
            </a:r>
            <a:r>
              <a:rPr lang="en-US" altLang="zh-CN"/>
              <a:t>person</a:t>
            </a:r>
            <a:r>
              <a:rPr lang="zh-CN" altLang="en-US"/>
              <a:t> by </a:t>
            </a:r>
            <a:r>
              <a:rPr lang="en-US" altLang="zh-CN"/>
              <a:t>his/her face -&gt; face recognition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11095" y="450342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</a:t>
            </a:r>
            <a:r>
              <a:rPr lang="zh-CN" altLang="en-US"/>
              <a:t>dentify a </a:t>
            </a:r>
            <a:r>
              <a:rPr lang="en-US" altLang="zh-CN"/>
              <a:t>person</a:t>
            </a:r>
            <a:r>
              <a:rPr lang="zh-CN" altLang="en-US"/>
              <a:t> by </a:t>
            </a:r>
            <a:r>
              <a:rPr lang="en-US" altLang="zh-CN"/>
              <a:t>his/her body </a:t>
            </a:r>
            <a:r>
              <a:rPr lang="en-US" altLang="zh-CN">
                <a:sym typeface="+mn-ea"/>
              </a:rPr>
              <a:t>-&gt; person re-id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308610"/>
            <a:ext cx="6477000" cy="2984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indent="0" eaLnBrk="1" hangingPunct="1">
              <a:buFont typeface="Arial" panose="020B0604020202090204" pitchFamily="34" charset="0"/>
              <a:buNone/>
            </a:pPr>
            <a:r>
              <a:rPr lang="en-US" altLang="zh-CN" sz="2800" b="1" dirty="0" smtClean="0">
                <a:solidFill>
                  <a:srgbClr val="046086"/>
                </a:solidFill>
                <a:latin typeface="Open Sans"/>
                <a:cs typeface="Open Sans"/>
              </a:rPr>
              <a:t>Keypoints of my solution:</a:t>
            </a:r>
            <a:endParaRPr lang="en-US" altLang="zh-CN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buFont typeface="Arial" panose="020B0604020202090204" pitchFamily="34" charset="0"/>
              <a:buChar char="•"/>
            </a:pPr>
            <a:endParaRPr lang="en-US" altLang="zh-CN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buFont typeface="Arial" panose="020B0604020202090204" pitchFamily="34" charset="0"/>
              <a:buChar char="•"/>
            </a:pP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Horizontal </a:t>
            </a:r>
            <a:r>
              <a:rPr lang="en-US" altLang="zh-CN" sz="2000" dirty="0">
                <a:solidFill>
                  <a:srgbClr val="046086"/>
                </a:solidFill>
                <a:latin typeface="Open Sans"/>
                <a:cs typeface="Open Sans"/>
              </a:rPr>
              <a:t>flip to create more ids-&gt;</a:t>
            </a:r>
            <a:r>
              <a:rPr lang="en-US" altLang="zh-CN" sz="2000" dirty="0" smtClean="0">
                <a:solidFill>
                  <a:srgbClr val="046086"/>
                </a:solidFill>
                <a:latin typeface="Open Sans"/>
                <a:cs typeface="Open Sans"/>
              </a:rPr>
              <a:t>5004*2 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I utilize three backbones -&gt; 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    resnet101, seresnet101, seresnext101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End to end training with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arcface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 loss + triplet loss + focal loss 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Used Pytorch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Design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67000" y="308841"/>
            <a:ext cx="5867400" cy="13468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buFont typeface="Arial" panose="020B0604020202090204" pitchFamily="34" charset="0"/>
              <a:buChar char="•"/>
            </a:pPr>
            <a:r>
              <a:rPr lang="en-US" sz="2400" dirty="0" smtClean="0">
                <a:solidFill>
                  <a:srgbClr val="046086"/>
                </a:solidFill>
                <a:latin typeface="Open Sans"/>
                <a:cs typeface="Open Sans"/>
              </a:rPr>
              <a:t>Data augmentation</a:t>
            </a:r>
            <a:endParaRPr lang="en-US" sz="24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400" dirty="0" smtClean="0">
                <a:solidFill>
                  <a:srgbClr val="046086"/>
                </a:solidFill>
                <a:latin typeface="Open Sans"/>
                <a:cs typeface="Open Sans"/>
              </a:rPr>
              <a:t>Model structure</a:t>
            </a:r>
            <a:endParaRPr lang="en-US" sz="2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400" dirty="0" smtClean="0">
                <a:solidFill>
                  <a:srgbClr val="046086"/>
                </a:solidFill>
                <a:latin typeface="Open Sans"/>
                <a:cs typeface="Open Sans"/>
              </a:rPr>
              <a:t>Model Ensemble</a:t>
            </a:r>
            <a:endParaRPr lang="en-US" sz="2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</a:t>
            </a:r>
            <a:r>
              <a:rPr lang="en-US" altLang="zh-CN" sz="1400" dirty="0">
                <a:solidFill>
                  <a:srgbClr val="046086"/>
                </a:solidFill>
                <a:latin typeface="Open Sans"/>
                <a:cs typeface="Open Sans"/>
              </a:rPr>
              <a:t>Design</a:t>
            </a:r>
            <a:endParaRPr lang="en-US" altLang="zh-CN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81431" y="308623"/>
            <a:ext cx="3178347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Data augmentation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218690" y="876935"/>
            <a:ext cx="614553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256*512 or 512*512 cropped images </a:t>
            </a:r>
            <a:r>
              <a:rPr lang="en-US" altLang="zh-CN" dirty="0" smtClean="0">
                <a:solidFill>
                  <a:srgbClr val="046086"/>
                </a:solidFill>
                <a:latin typeface="Open Sans"/>
                <a:cs typeface="Open Sans"/>
              </a:rPr>
              <a:t>as input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Randomly do </a:t>
            </a:r>
            <a:r>
              <a:rPr lang="en-US" altLang="zh-CN" dirty="0">
                <a:solidFill>
                  <a:srgbClr val="046086"/>
                </a:solidFill>
                <a:latin typeface="Open Sans"/>
                <a:cs typeface="Open Sans"/>
              </a:rPr>
              <a:t>blur</a:t>
            </a:r>
            <a:r>
              <a:rPr lang="en-US" altLang="zh-CN" dirty="0" smtClean="0">
                <a:solidFill>
                  <a:srgbClr val="046086"/>
                </a:solidFill>
                <a:latin typeface="Open Sans"/>
                <a:cs typeface="Open Sans"/>
              </a:rPr>
              <a:t>, grayscale, noise, shear, rotate, perspective </a:t>
            </a:r>
            <a:r>
              <a:rPr lang="en-US" altLang="zh-CN" dirty="0">
                <a:solidFill>
                  <a:srgbClr val="046086"/>
                </a:solidFill>
                <a:latin typeface="Open Sans"/>
                <a:cs typeface="Open Sans"/>
              </a:rPr>
              <a:t>transform</a:t>
            </a:r>
            <a:endParaRPr lang="en-US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3" name="图片 2" descr="WechatIMG20352"/>
          <p:cNvPicPr>
            <a:picLocks noChangeAspect="1"/>
          </p:cNvPicPr>
          <p:nvPr/>
        </p:nvPicPr>
        <p:blipFill>
          <a:blip r:embed="rId1"/>
          <a:srcRect l="11939" t="39744" r="38126"/>
          <a:stretch>
            <a:fillRect/>
          </a:stretch>
        </p:blipFill>
        <p:spPr>
          <a:xfrm>
            <a:off x="4994910" y="2529840"/>
            <a:ext cx="3171190" cy="2152650"/>
          </a:xfrm>
          <a:prstGeom prst="rect">
            <a:avLst/>
          </a:prstGeom>
        </p:spPr>
      </p:pic>
      <p:pic>
        <p:nvPicPr>
          <p:cNvPr id="2" name="图片 1" descr="WechatIMG20352"/>
          <p:cNvPicPr>
            <a:picLocks noChangeAspect="1"/>
          </p:cNvPicPr>
          <p:nvPr/>
        </p:nvPicPr>
        <p:blipFill>
          <a:blip r:embed="rId1"/>
          <a:srcRect t="729" r="72423" b="62478"/>
          <a:stretch>
            <a:fillRect/>
          </a:stretch>
        </p:blipFill>
        <p:spPr>
          <a:xfrm>
            <a:off x="2851150" y="2948940"/>
            <a:ext cx="175133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</a:t>
            </a:r>
            <a:r>
              <a:rPr lang="en-US" altLang="zh-CN" sz="1400" dirty="0">
                <a:solidFill>
                  <a:srgbClr val="046086"/>
                </a:solidFill>
                <a:latin typeface="Open Sans"/>
                <a:cs typeface="Open Sans"/>
              </a:rPr>
              <a:t>Design</a:t>
            </a:r>
            <a:endParaRPr lang="en-US" altLang="zh-CN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355215" y="308610"/>
            <a:ext cx="461391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algn="l" eaLnBrk="1" hangingPunct="1"/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Baseline Model Structure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13940" y="4579620"/>
            <a:ext cx="655891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single model 256*512 resnet101:  ~0.920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2" name="图片 1" descr="Untitled Diagram-Page-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1668780"/>
            <a:ext cx="6064885" cy="1918335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313940" y="983615"/>
            <a:ext cx="6558915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Data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: 5004 ids </a:t>
            </a:r>
            <a:endParaRPr lang="en-US" sz="1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</a:rPr>
              <a:t>Loss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: triplet loss + softmax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5215" y="3827145"/>
            <a:ext cx="6120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cosine similarity of </a:t>
            </a:r>
            <a:r>
              <a:rPr lang="en-US" altLang="zh-CN"/>
              <a:t>train test set</a:t>
            </a:r>
            <a:r>
              <a:rPr lang="zh-CN" altLang="en-US"/>
              <a:t> feature</a:t>
            </a:r>
            <a:r>
              <a:rPr lang="en-US" altLang="zh-CN"/>
              <a:t>s</a:t>
            </a:r>
            <a:r>
              <a:rPr lang="zh-CN" altLang="en-US"/>
              <a:t> vectors was used as the measure of similarity.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086"/>
                </a:solidFill>
                <a:latin typeface="Open Sans"/>
                <a:cs typeface="Open Sans"/>
              </a:rPr>
              <a:t>Model </a:t>
            </a:r>
            <a:r>
              <a:rPr lang="en-US" altLang="zh-CN" sz="1400" dirty="0">
                <a:solidFill>
                  <a:srgbClr val="046086"/>
                </a:solidFill>
                <a:latin typeface="Open Sans"/>
                <a:cs typeface="Open Sans"/>
              </a:rPr>
              <a:t>Design</a:t>
            </a:r>
            <a:endParaRPr lang="en-US" altLang="zh-CN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355215" y="308610"/>
            <a:ext cx="461391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algn="l" eaLnBrk="1" hangingPunct="1"/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Improved Model Structure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3" name="图片 2" descr="Untitled Diagram-Page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370" y="1677035"/>
            <a:ext cx="6253480" cy="197802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86940" y="856615"/>
            <a:ext cx="6558915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Data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: 5004 ids </a:t>
            </a:r>
            <a:endParaRPr lang="en-US" sz="14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b="1" dirty="0" smtClean="0">
                <a:solidFill>
                  <a:srgbClr val="046086"/>
                </a:solidFill>
                <a:latin typeface="Open Sans"/>
                <a:cs typeface="Open Sans"/>
              </a:rPr>
              <a:t>Loss</a:t>
            </a: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</a:rPr>
              <a:t>: triplet loss + arcface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5375" y="4338320"/>
            <a:ext cx="6380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ArcFace: Additive Angular Margin Loss for Deep Face Recognition[J]. 2018. </a:t>
            </a:r>
            <a:r>
              <a:rPr lang="zh-CN" altLang="en-US">
                <a:sym typeface="+mn-ea"/>
              </a:rPr>
              <a:t>Deng J , Guo J , Zafeiriou S .</a:t>
            </a:r>
            <a:endParaRPr lang="zh-CN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325370" y="3970020"/>
            <a:ext cx="655891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rgbClr val="046086"/>
                </a:solidFill>
                <a:latin typeface="Open Sans"/>
                <a:cs typeface="Open Sans"/>
                <a:sym typeface="+mn-ea"/>
              </a:rPr>
              <a:t>single model 256*512 resnet101:  ~0.945</a:t>
            </a:r>
            <a:endParaRPr lang="en-US" dirty="0" smtClean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0</TotalTime>
  <Words>1890</Words>
  <Application>WPS 表格</Application>
  <PresentationFormat>全屏显示(16:9)</PresentationFormat>
  <Paragraphs>101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方正书宋_GBK</vt:lpstr>
      <vt:lpstr>Wingdings</vt:lpstr>
      <vt:lpstr>Arial Narrow</vt:lpstr>
      <vt:lpstr>MS PGothic</vt:lpstr>
      <vt:lpstr>Verdana</vt:lpstr>
      <vt:lpstr>Open Sans</vt:lpstr>
      <vt:lpstr>ヒラギノ角ゴ Pro W3</vt:lpstr>
      <vt:lpstr>宋体</vt:lpstr>
      <vt:lpstr>微软雅黑</vt:lpstr>
      <vt:lpstr>汉仪旗黑KW</vt:lpstr>
      <vt:lpstr>Arial Unicode MS</vt:lpstr>
      <vt:lpstr>Calibri</vt:lpstr>
      <vt:lpstr>Helvetica Neue</vt:lpstr>
      <vt:lpstr>汉仪书宋二KW</vt:lpstr>
      <vt:lpstr>Thonburi</vt:lpstr>
      <vt:lpstr>冬青黑体简体中文</vt:lpstr>
      <vt:lpstr>Kaggle</vt:lpstr>
      <vt:lpstr>Kaggle (All Grey)</vt:lpstr>
      <vt:lpstr>Kaggle  Humpback Whale Identification Challenge  2nd Place Solution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shentao</cp:lastModifiedBy>
  <cp:revision>942</cp:revision>
  <dcterms:created xsi:type="dcterms:W3CDTF">2019-05-21T04:34:11Z</dcterms:created>
  <dcterms:modified xsi:type="dcterms:W3CDTF">2019-05-21T04:34:11Z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