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17"/>
    <p:restoredTop sz="94725"/>
  </p:normalViewPr>
  <p:slideViewPr>
    <p:cSldViewPr snapToGrid="0" snapToObjects="1">
      <p:cViewPr varScale="1">
        <p:scale>
          <a:sx n="109" d="100"/>
          <a:sy n="109" d="100"/>
        </p:scale>
        <p:origin x="11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8563-4408-E36A-62FF-E7E785F623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13CA30E8-A468-64A0-AE48-238129892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D39FADD-AA85-CBEB-99CF-7540203D687F}"/>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5" name="Footer Placeholder 4">
            <a:extLst>
              <a:ext uri="{FF2B5EF4-FFF2-40B4-BE49-F238E27FC236}">
                <a16:creationId xmlns:a16="http://schemas.microsoft.com/office/drawing/2014/main" id="{3C44F88D-DBC5-4705-4E56-AD58777A00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2B5881F-EC04-47CD-C367-20AF926B05E8}"/>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93579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B435-0A3B-0886-5109-A3FB964519F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19850D1-B568-A5F9-D6C4-B6AA260AC3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AE2D2A6-69C9-A6B7-4559-6317EC31BD7E}"/>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5" name="Footer Placeholder 4">
            <a:extLst>
              <a:ext uri="{FF2B5EF4-FFF2-40B4-BE49-F238E27FC236}">
                <a16:creationId xmlns:a16="http://schemas.microsoft.com/office/drawing/2014/main" id="{9A49C67B-2195-12D0-3EB9-9CAED7E2CD1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FCE8793-77A4-F4A5-CFEE-35A92C5495B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371025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F7F2A-BBF9-1217-693B-D28E7EA8FD3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00292C-1721-465A-6590-BB788E74CE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7BE0262-8698-15E6-011F-0191C5A1D2A6}"/>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5" name="Footer Placeholder 4">
            <a:extLst>
              <a:ext uri="{FF2B5EF4-FFF2-40B4-BE49-F238E27FC236}">
                <a16:creationId xmlns:a16="http://schemas.microsoft.com/office/drawing/2014/main" id="{FAEA1204-7EF8-BA9F-C845-9743D0EE4B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B51B78B-1271-2F1B-C02C-C1EA2B4A506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300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BD58-A9D2-5634-B18C-EA8E09182B1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4D4C537-08BF-B69A-DDA6-28B57C8BE4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1D1DFDE-3BC6-7028-73B3-95910BA8CFC4}"/>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5" name="Footer Placeholder 4">
            <a:extLst>
              <a:ext uri="{FF2B5EF4-FFF2-40B4-BE49-F238E27FC236}">
                <a16:creationId xmlns:a16="http://schemas.microsoft.com/office/drawing/2014/main" id="{81FD512C-3A9A-0572-DD45-A4FE3E7774D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B513007-626B-B6F8-C74D-38B3C380248D}"/>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48404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8961-416F-257E-0CB0-FD27C61427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3CEDE72-A188-B77A-CD96-5F2253BB6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D2A5A8-2910-CBBA-E581-4F7ED6732C65}"/>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5" name="Footer Placeholder 4">
            <a:extLst>
              <a:ext uri="{FF2B5EF4-FFF2-40B4-BE49-F238E27FC236}">
                <a16:creationId xmlns:a16="http://schemas.microsoft.com/office/drawing/2014/main" id="{B98D8B39-27AE-44D8-1F2F-599317BD675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F52AB0F-C88C-3684-51A7-C47F65BA52C1}"/>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304270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5DF2-E173-E18A-6861-C57A0028DA0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E30B03F-7CA2-7E91-EEF1-279D9359EA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B896B10-3CD7-2713-6058-58D6898DD5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7A34449-FDF0-1454-F032-869149F1E25E}"/>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6" name="Footer Placeholder 5">
            <a:extLst>
              <a:ext uri="{FF2B5EF4-FFF2-40B4-BE49-F238E27FC236}">
                <a16:creationId xmlns:a16="http://schemas.microsoft.com/office/drawing/2014/main" id="{676A6A88-D945-8393-1AB7-8F619827294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9B85DE4-6881-DCAE-85B6-1985C13D45C7}"/>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50884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B367-1795-8219-C252-507DB386F2F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F2B5A8D-82BC-D50F-00B4-F6D5C79F0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255426-A9F4-A9FB-8B07-79951BEFCC0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55F91475-E439-4935-01E9-36F12703D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10C6AA-6AC7-FFE4-B383-84E6BD67613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6A1E05F-F897-110F-B78D-FFE087A2E12D}"/>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8" name="Footer Placeholder 7">
            <a:extLst>
              <a:ext uri="{FF2B5EF4-FFF2-40B4-BE49-F238E27FC236}">
                <a16:creationId xmlns:a16="http://schemas.microsoft.com/office/drawing/2014/main" id="{774360B0-FD28-D2CC-6AE1-F928FD1EA99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2599866-D6BB-173A-53F6-3DB92E4C328D}"/>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407257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135-1500-6A56-F12E-F14FDCDDF88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4192B6B-CA86-3E6D-B3F2-3D5D324A9910}"/>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4" name="Footer Placeholder 3">
            <a:extLst>
              <a:ext uri="{FF2B5EF4-FFF2-40B4-BE49-F238E27FC236}">
                <a16:creationId xmlns:a16="http://schemas.microsoft.com/office/drawing/2014/main" id="{67A1448F-2E1F-BB4E-7C2A-C7FF5DD7BA1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5F9AB9E-87BC-20EF-C48B-281A3497BED7}"/>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79977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9017C-44FD-55F3-543C-A5FC49BF7094}"/>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3" name="Footer Placeholder 2">
            <a:extLst>
              <a:ext uri="{FF2B5EF4-FFF2-40B4-BE49-F238E27FC236}">
                <a16:creationId xmlns:a16="http://schemas.microsoft.com/office/drawing/2014/main" id="{2529E9A5-CEEC-8582-1E1E-CC249607B65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D34AC778-9F05-7345-7DAA-AA8548B3073A}"/>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231748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A347-14D7-8E19-0C41-A617B8B725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27E2FC2-142B-0FC8-AA7D-F4F501F6A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E70860C1-8B99-504C-FF9B-3BE329F41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4A2BE0-1F38-6E6B-D7AB-33AEE89761C9}"/>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6" name="Footer Placeholder 5">
            <a:extLst>
              <a:ext uri="{FF2B5EF4-FFF2-40B4-BE49-F238E27FC236}">
                <a16:creationId xmlns:a16="http://schemas.microsoft.com/office/drawing/2014/main" id="{B5935244-6D57-E93A-5367-37F84F4017B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05C2E1B-B6D2-E64F-C308-0EBB3F69A164}"/>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0971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33A1-48CD-70A6-C6A9-77DACFE2CA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D131EEE6-61E7-7E0C-E061-E8FFC8638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173370C-0D38-7400-059E-7BC13073C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991BB0-308A-17B7-5D4B-98DAD84E84FC}"/>
              </a:ext>
            </a:extLst>
          </p:cNvPr>
          <p:cNvSpPr>
            <a:spLocks noGrp="1"/>
          </p:cNvSpPr>
          <p:nvPr>
            <p:ph type="dt" sz="half" idx="10"/>
          </p:nvPr>
        </p:nvSpPr>
        <p:spPr/>
        <p:txBody>
          <a:bodyPr/>
          <a:lstStyle/>
          <a:p>
            <a:fld id="{4CCD7980-6279-3847-9153-1CCE5938AC85}" type="datetimeFigureOut">
              <a:rPr lang="en-CH" smtClean="0"/>
              <a:t>20.04.23</a:t>
            </a:fld>
            <a:endParaRPr lang="en-CH"/>
          </a:p>
        </p:txBody>
      </p:sp>
      <p:sp>
        <p:nvSpPr>
          <p:cNvPr id="6" name="Footer Placeholder 5">
            <a:extLst>
              <a:ext uri="{FF2B5EF4-FFF2-40B4-BE49-F238E27FC236}">
                <a16:creationId xmlns:a16="http://schemas.microsoft.com/office/drawing/2014/main" id="{1026A11A-30EA-0110-A68A-D0B67432298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A39C482-6067-9304-A8DC-4B7B886A2C36}"/>
              </a:ext>
            </a:extLst>
          </p:cNvPr>
          <p:cNvSpPr>
            <a:spLocks noGrp="1"/>
          </p:cNvSpPr>
          <p:nvPr>
            <p:ph type="sldNum" sz="quarter" idx="12"/>
          </p:nvPr>
        </p:nvSpPr>
        <p:spPr/>
        <p:txBody>
          <a:bodyPr/>
          <a:lstStyle/>
          <a:p>
            <a:fld id="{3178CE41-015E-0047-8687-0F20379A3FD0}" type="slidenum">
              <a:rPr lang="en-CH" smtClean="0"/>
              <a:t>‹#›</a:t>
            </a:fld>
            <a:endParaRPr lang="en-CH"/>
          </a:p>
        </p:txBody>
      </p:sp>
    </p:spTree>
    <p:extLst>
      <p:ext uri="{BB962C8B-B14F-4D97-AF65-F5344CB8AC3E}">
        <p14:creationId xmlns:p14="http://schemas.microsoft.com/office/powerpoint/2010/main" val="150008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31D46-FC97-CBC6-6E73-BC4B55A41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39C225E-D01B-52CA-9539-443E86BFF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9AA622-2479-D466-CF7C-28E2EF1D2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D7980-6279-3847-9153-1CCE5938AC85}" type="datetimeFigureOut">
              <a:rPr lang="en-CH" smtClean="0"/>
              <a:t>20.04.23</a:t>
            </a:fld>
            <a:endParaRPr lang="en-CH"/>
          </a:p>
        </p:txBody>
      </p:sp>
      <p:sp>
        <p:nvSpPr>
          <p:cNvPr id="5" name="Footer Placeholder 4">
            <a:extLst>
              <a:ext uri="{FF2B5EF4-FFF2-40B4-BE49-F238E27FC236}">
                <a16:creationId xmlns:a16="http://schemas.microsoft.com/office/drawing/2014/main" id="{CC9A7C26-2D73-77C3-5D1E-3C9583F01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B2C4633-B5DA-57D5-35F1-2838B5B30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8CE41-015E-0047-8687-0F20379A3FD0}" type="slidenum">
              <a:rPr lang="en-CH" smtClean="0"/>
              <a:t>‹#›</a:t>
            </a:fld>
            <a:endParaRPr lang="en-CH"/>
          </a:p>
        </p:txBody>
      </p:sp>
    </p:spTree>
    <p:extLst>
      <p:ext uri="{BB962C8B-B14F-4D97-AF65-F5344CB8AC3E}">
        <p14:creationId xmlns:p14="http://schemas.microsoft.com/office/powerpoint/2010/main" val="70242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116CACC-13AE-6A51-7D12-C4C827AEAF81}"/>
              </a:ext>
            </a:extLst>
          </p:cNvPr>
          <p:cNvGrpSpPr/>
          <p:nvPr/>
        </p:nvGrpSpPr>
        <p:grpSpPr>
          <a:xfrm>
            <a:off x="-1670539" y="105508"/>
            <a:ext cx="12344400" cy="6945086"/>
            <a:chOff x="-76200" y="0"/>
            <a:chExt cx="12344400" cy="6945086"/>
          </a:xfrm>
        </p:grpSpPr>
        <p:grpSp>
          <p:nvGrpSpPr>
            <p:cNvPr id="3" name="Group 2">
              <a:extLst>
                <a:ext uri="{FF2B5EF4-FFF2-40B4-BE49-F238E27FC236}">
                  <a16:creationId xmlns:a16="http://schemas.microsoft.com/office/drawing/2014/main" id="{BE7FF953-C359-6900-F7E8-26879B8F9E7B}"/>
                </a:ext>
              </a:extLst>
            </p:cNvPr>
            <p:cNvGrpSpPr/>
            <p:nvPr/>
          </p:nvGrpSpPr>
          <p:grpSpPr>
            <a:xfrm>
              <a:off x="-76200" y="0"/>
              <a:ext cx="12344400" cy="6945086"/>
              <a:chOff x="-7038" y="31172"/>
              <a:chExt cx="9976481" cy="6528730"/>
            </a:xfrm>
          </p:grpSpPr>
          <p:sp>
            <p:nvSpPr>
              <p:cNvPr id="51" name="Rectangle 50">
                <a:extLst>
                  <a:ext uri="{FF2B5EF4-FFF2-40B4-BE49-F238E27FC236}">
                    <a16:creationId xmlns:a16="http://schemas.microsoft.com/office/drawing/2014/main" id="{EBBCB305-A280-0EDB-715F-42EBBF4B1DF9}"/>
                  </a:ext>
                </a:extLst>
              </p:cNvPr>
              <p:cNvSpPr/>
              <p:nvPr/>
            </p:nvSpPr>
            <p:spPr>
              <a:xfrm>
                <a:off x="-7038" y="31172"/>
                <a:ext cx="9976481" cy="65287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H" dirty="0"/>
              </a:p>
            </p:txBody>
          </p:sp>
          <p:sp>
            <p:nvSpPr>
              <p:cNvPr id="4" name="Rectangle 3">
                <a:extLst>
                  <a:ext uri="{FF2B5EF4-FFF2-40B4-BE49-F238E27FC236}">
                    <a16:creationId xmlns:a16="http://schemas.microsoft.com/office/drawing/2014/main" id="{937E5D8F-DB21-D60D-4E13-0899A0EE8A07}"/>
                  </a:ext>
                </a:extLst>
              </p:cNvPr>
              <p:cNvSpPr/>
              <p:nvPr/>
            </p:nvSpPr>
            <p:spPr>
              <a:xfrm>
                <a:off x="333563" y="243630"/>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1</a:t>
                </a:r>
                <a:endParaRPr lang="en-CH" sz="1400" b="1" baseline="-25000" dirty="0">
                  <a:latin typeface="Garamond" panose="02020404030301010803" pitchFamily="18" charset="0"/>
                </a:endParaRPr>
              </a:p>
            </p:txBody>
          </p:sp>
          <p:sp>
            <p:nvSpPr>
              <p:cNvPr id="6" name="Rectangle 5">
                <a:extLst>
                  <a:ext uri="{FF2B5EF4-FFF2-40B4-BE49-F238E27FC236}">
                    <a16:creationId xmlns:a16="http://schemas.microsoft.com/office/drawing/2014/main" id="{A22E23A3-268F-1431-CA74-33E0B063B09B}"/>
                  </a:ext>
                </a:extLst>
              </p:cNvPr>
              <p:cNvSpPr/>
              <p:nvPr/>
            </p:nvSpPr>
            <p:spPr>
              <a:xfrm>
                <a:off x="333563" y="2995816"/>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4</a:t>
                </a:r>
                <a:endParaRPr lang="en-CH" sz="1400" b="1" baseline="-25000" dirty="0">
                  <a:latin typeface="Garamond" panose="02020404030301010803" pitchFamily="18" charset="0"/>
                </a:endParaRPr>
              </a:p>
            </p:txBody>
          </p:sp>
          <p:sp>
            <p:nvSpPr>
              <p:cNvPr id="10" name="Rectangle 9">
                <a:extLst>
                  <a:ext uri="{FF2B5EF4-FFF2-40B4-BE49-F238E27FC236}">
                    <a16:creationId xmlns:a16="http://schemas.microsoft.com/office/drawing/2014/main" id="{0A3E508A-F723-C815-3B18-20D55085344E}"/>
                  </a:ext>
                </a:extLst>
              </p:cNvPr>
              <p:cNvSpPr/>
              <p:nvPr/>
            </p:nvSpPr>
            <p:spPr>
              <a:xfrm>
                <a:off x="2507465" y="199826"/>
                <a:ext cx="4294135" cy="1386183"/>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1</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Congressman, the fundamental link for Brazil to really head in the direction to prosperity. I would like first, Hu </a:t>
                </a:r>
                <a:r>
                  <a:rPr lang="en-GB" sz="1100" dirty="0" err="1">
                    <a:solidFill>
                      <a:schemeClr val="bg1">
                        <a:lumMod val="65000"/>
                      </a:schemeClr>
                    </a:solidFill>
                    <a:latin typeface="Garamond" panose="02020404030301010803" pitchFamily="18" charset="0"/>
                  </a:rPr>
                  <a:t>Chunhua</a:t>
                </a:r>
                <a:r>
                  <a:rPr lang="en-GB" sz="1100" dirty="0">
                    <a:solidFill>
                      <a:schemeClr val="bg1">
                        <a:lumMod val="65000"/>
                      </a:schemeClr>
                    </a:solidFill>
                    <a:latin typeface="Garamond" panose="02020404030301010803" pitchFamily="18" charset="0"/>
                  </a:rPr>
                  <a:t>, to </a:t>
                </a:r>
                <a:r>
                  <a:rPr lang="en-GB" sz="1100" b="1" dirty="0">
                    <a:solidFill>
                      <a:schemeClr val="tx1"/>
                    </a:solidFill>
                    <a:latin typeface="Garamond" panose="02020404030301010803" pitchFamily="18" charset="0"/>
                  </a:rPr>
                  <a:t>thank you for the words of your ambassador to Brazil recognizing our sovereignty over the Amazonian region during that recent episode in the G7 meeting.</a:t>
                </a:r>
                <a:r>
                  <a:rPr lang="en-GB" sz="1100" b="1" dirty="0">
                    <a:solidFill>
                      <a:schemeClr val="bg1">
                        <a:lumMod val="65000"/>
                      </a:schemeClr>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I would like to thank the Chinese government. For us, this type of public acknowledgement is priceless in your words about this region that is so important to the world and to Brazil. (Bolsonaro, 25-10-2019)</a:t>
                </a:r>
              </a:p>
            </p:txBody>
          </p:sp>
          <p:sp>
            <p:nvSpPr>
              <p:cNvPr id="11" name="Rectangle 10">
                <a:extLst>
                  <a:ext uri="{FF2B5EF4-FFF2-40B4-BE49-F238E27FC236}">
                    <a16:creationId xmlns:a16="http://schemas.microsoft.com/office/drawing/2014/main" id="{649FF39A-5804-7264-BE3B-20DF52872A38}"/>
                  </a:ext>
                </a:extLst>
              </p:cNvPr>
              <p:cNvSpPr/>
              <p:nvPr/>
            </p:nvSpPr>
            <p:spPr>
              <a:xfrm>
                <a:off x="2507465" y="1766455"/>
                <a:ext cx="4294135" cy="1580632"/>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2</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If you allow me, in the Amazon - which for a long time stayed asleep due to the lack of coordinated actions - have already taken a few structuring actions. </a:t>
                </a:r>
                <a:r>
                  <a:rPr lang="en-GB" sz="1100" b="1" dirty="0">
                    <a:solidFill>
                      <a:schemeClr val="tx1"/>
                    </a:solidFill>
                    <a:latin typeface="Garamond" panose="02020404030301010803" pitchFamily="18" charset="0"/>
                  </a:rPr>
                  <a:t>We, in the Amazon, are connecting Manaus, Boa Vista, </a:t>
                </a:r>
                <a:r>
                  <a:rPr lang="en-GB" sz="1100" b="1" dirty="0" err="1">
                    <a:solidFill>
                      <a:schemeClr val="tx1"/>
                    </a:solidFill>
                    <a:latin typeface="Garamond" panose="02020404030301010803" pitchFamily="18" charset="0"/>
                  </a:rPr>
                  <a:t>Caracarai</a:t>
                </a:r>
                <a:r>
                  <a:rPr lang="en-GB" sz="1100" b="1" dirty="0">
                    <a:solidFill>
                      <a:schemeClr val="tx1"/>
                    </a:solidFill>
                    <a:latin typeface="Garamond" panose="02020404030301010803" pitchFamily="18" charset="0"/>
                  </a:rPr>
                  <a:t>, until up there, the red line [in a map] that goes all the way up in the direction of Venezuela, that is the so-called BR- 174 highway.</a:t>
                </a:r>
                <a:r>
                  <a:rPr lang="en-GB" sz="1100" dirty="0">
                    <a:solidFill>
                      <a:schemeClr val="tx1"/>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This highway will allow production in the Tax Free Zone in Manaus to be competitive, not within, but outside, that is the vocation of the the Tax Free Zone to export; and we can even do it through the Caribbean (Cardoso, 02-07-1997)</a:t>
                </a:r>
              </a:p>
            </p:txBody>
          </p:sp>
          <p:sp>
            <p:nvSpPr>
              <p:cNvPr id="12" name="Rectangle 11">
                <a:extLst>
                  <a:ext uri="{FF2B5EF4-FFF2-40B4-BE49-F238E27FC236}">
                    <a16:creationId xmlns:a16="http://schemas.microsoft.com/office/drawing/2014/main" id="{845C0F3D-DB9E-8B4B-DD60-FA63E2C684C7}"/>
                  </a:ext>
                </a:extLst>
              </p:cNvPr>
              <p:cNvSpPr/>
              <p:nvPr/>
            </p:nvSpPr>
            <p:spPr>
              <a:xfrm>
                <a:off x="2493979" y="3527532"/>
                <a:ext cx="4294134" cy="1227034"/>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3</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Brazil is going to to Copenhagen with clear proposals. </a:t>
                </a:r>
                <a:r>
                  <a:rPr lang="en-GB" sz="1100" b="1" dirty="0">
                    <a:solidFill>
                      <a:schemeClr val="tx1"/>
                    </a:solidFill>
                    <a:latin typeface="Garamond" panose="02020404030301010803" pitchFamily="18" charset="0"/>
                  </a:rPr>
                  <a:t>Our current success in reducing deforestation</a:t>
                </a:r>
                <a:r>
                  <a:rPr lang="en-GB" sz="1100" b="1" dirty="0">
                    <a:solidFill>
                      <a:schemeClr val="bg1">
                        <a:lumMod val="65000"/>
                      </a:schemeClr>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give credibility to our goal of reducing it by 80% by 2020. The Amazonian countries are working to define a common position about climate change. </a:t>
                </a:r>
                <a:r>
                  <a:rPr lang="en-GB" sz="1100" b="1" dirty="0">
                    <a:solidFill>
                      <a:schemeClr val="tx1"/>
                    </a:solidFill>
                    <a:latin typeface="Garamond" panose="02020404030301010803" pitchFamily="18" charset="0"/>
                  </a:rPr>
                  <a:t>We want an a protected Amazon, but sovereign, under the control of the countries that integrate </a:t>
                </a:r>
                <a:r>
                  <a:rPr lang="en-GB" sz="1100" dirty="0">
                    <a:solidFill>
                      <a:schemeClr val="tx1"/>
                    </a:solidFill>
                    <a:latin typeface="Garamond" panose="02020404030301010803" pitchFamily="18" charset="0"/>
                  </a:rPr>
                  <a:t>it </a:t>
                </a:r>
                <a:r>
                  <a:rPr lang="en-GB" sz="1100" dirty="0">
                    <a:solidFill>
                      <a:schemeClr val="bg1">
                        <a:lumMod val="65000"/>
                      </a:schemeClr>
                    </a:solidFill>
                    <a:latin typeface="Garamond" panose="02020404030301010803" pitchFamily="18" charset="0"/>
                  </a:rPr>
                  <a:t>(Lula, 05-11-2009)</a:t>
                </a:r>
                <a:endParaRPr lang="en-CH" sz="1100" baseline="-25000" dirty="0">
                  <a:solidFill>
                    <a:schemeClr val="bg1">
                      <a:lumMod val="65000"/>
                    </a:schemeClr>
                  </a:solidFill>
                  <a:latin typeface="Garamond" panose="02020404030301010803" pitchFamily="18" charset="0"/>
                </a:endParaRPr>
              </a:p>
            </p:txBody>
          </p:sp>
          <p:cxnSp>
            <p:nvCxnSpPr>
              <p:cNvPr id="16" name="Straight Connector 15">
                <a:extLst>
                  <a:ext uri="{FF2B5EF4-FFF2-40B4-BE49-F238E27FC236}">
                    <a16:creationId xmlns:a16="http://schemas.microsoft.com/office/drawing/2014/main" id="{B79732D7-1AE1-635A-D5D8-4A30D93267E9}"/>
                  </a:ext>
                </a:extLst>
              </p:cNvPr>
              <p:cNvCxnSpPr>
                <a:cxnSpLocks/>
                <a:stCxn id="4" idx="3"/>
                <a:endCxn id="10" idx="1"/>
              </p:cNvCxnSpPr>
              <p:nvPr/>
            </p:nvCxnSpPr>
            <p:spPr>
              <a:xfrm>
                <a:off x="1393900" y="450089"/>
                <a:ext cx="1113565" cy="442829"/>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EB9C7CB6-A22D-DC0E-4276-6B6F05148509}"/>
                  </a:ext>
                </a:extLst>
              </p:cNvPr>
              <p:cNvCxnSpPr>
                <a:cxnSpLocks/>
                <a:stCxn id="6" idx="3"/>
                <a:endCxn id="12" idx="1"/>
              </p:cNvCxnSpPr>
              <p:nvPr/>
            </p:nvCxnSpPr>
            <p:spPr>
              <a:xfrm>
                <a:off x="1393900" y="3202276"/>
                <a:ext cx="1100079" cy="938774"/>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E05873-77C7-286B-D18B-06F8AB922E5C}"/>
                  </a:ext>
                </a:extLst>
              </p:cNvPr>
              <p:cNvCxnSpPr>
                <a:cxnSpLocks/>
                <a:stCxn id="11" idx="3"/>
                <a:endCxn id="45" idx="1"/>
              </p:cNvCxnSpPr>
              <p:nvPr/>
            </p:nvCxnSpPr>
            <p:spPr>
              <a:xfrm>
                <a:off x="6801600" y="2556771"/>
                <a:ext cx="1011301" cy="84542"/>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4357272-3B79-D3C9-74D0-80118E5581AB}"/>
                  </a:ext>
                </a:extLst>
              </p:cNvPr>
              <p:cNvCxnSpPr>
                <a:cxnSpLocks/>
                <a:stCxn id="12" idx="3"/>
                <a:endCxn id="44" idx="1"/>
              </p:cNvCxnSpPr>
              <p:nvPr/>
            </p:nvCxnSpPr>
            <p:spPr>
              <a:xfrm flipV="1">
                <a:off x="6788113" y="1429674"/>
                <a:ext cx="1024787" cy="2711375"/>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B940671F-0330-1AA6-F0BA-11F4D42A7674}"/>
                  </a:ext>
                </a:extLst>
              </p:cNvPr>
              <p:cNvSpPr/>
              <p:nvPr/>
            </p:nvSpPr>
            <p:spPr>
              <a:xfrm>
                <a:off x="7812900" y="1179629"/>
                <a:ext cx="1767623" cy="50009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National Sovereignty</a:t>
                </a:r>
              </a:p>
            </p:txBody>
          </p:sp>
          <p:sp>
            <p:nvSpPr>
              <p:cNvPr id="45" name="Rectangle 44">
                <a:extLst>
                  <a:ext uri="{FF2B5EF4-FFF2-40B4-BE49-F238E27FC236}">
                    <a16:creationId xmlns:a16="http://schemas.microsoft.com/office/drawing/2014/main" id="{CE8B56E2-B24E-6019-08EA-358CB9BF66E6}"/>
                  </a:ext>
                </a:extLst>
              </p:cNvPr>
              <p:cNvSpPr/>
              <p:nvPr/>
            </p:nvSpPr>
            <p:spPr>
              <a:xfrm>
                <a:off x="7812901" y="2391268"/>
                <a:ext cx="1767623" cy="50009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Economic Integration</a:t>
                </a:r>
              </a:p>
            </p:txBody>
          </p:sp>
          <p:sp>
            <p:nvSpPr>
              <p:cNvPr id="46" name="Rectangle 45">
                <a:extLst>
                  <a:ext uri="{FF2B5EF4-FFF2-40B4-BE49-F238E27FC236}">
                    <a16:creationId xmlns:a16="http://schemas.microsoft.com/office/drawing/2014/main" id="{AA43F0FC-2E91-C731-3DC8-085935324AE4}"/>
                  </a:ext>
                </a:extLst>
              </p:cNvPr>
              <p:cNvSpPr/>
              <p:nvPr/>
            </p:nvSpPr>
            <p:spPr>
              <a:xfrm>
                <a:off x="7848815" y="3774205"/>
                <a:ext cx="1776614" cy="500092"/>
              </a:xfrm>
              <a:prstGeom prst="rect">
                <a:avLst/>
              </a:prstGeom>
              <a:ln w="38100">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Social Development</a:t>
                </a:r>
              </a:p>
            </p:txBody>
          </p:sp>
          <p:sp>
            <p:nvSpPr>
              <p:cNvPr id="47" name="Rectangle 46">
                <a:extLst>
                  <a:ext uri="{FF2B5EF4-FFF2-40B4-BE49-F238E27FC236}">
                    <a16:creationId xmlns:a16="http://schemas.microsoft.com/office/drawing/2014/main" id="{E1418A34-24EA-1F60-7605-9EE423618DAD}"/>
                  </a:ext>
                </a:extLst>
              </p:cNvPr>
              <p:cNvSpPr/>
              <p:nvPr/>
            </p:nvSpPr>
            <p:spPr>
              <a:xfrm>
                <a:off x="7850244" y="5157142"/>
                <a:ext cx="1776614" cy="50009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CH" sz="1200" b="1" i="1" dirty="0">
                    <a:solidFill>
                      <a:sysClr val="windowText" lastClr="000000"/>
                    </a:solidFill>
                    <a:latin typeface="Garamond" panose="02020404030301010803" pitchFamily="18" charset="0"/>
                  </a:rPr>
                  <a:t>Environmental Conservation</a:t>
                </a:r>
              </a:p>
            </p:txBody>
          </p:sp>
          <p:cxnSp>
            <p:nvCxnSpPr>
              <p:cNvPr id="50" name="Straight Connector 49">
                <a:extLst>
                  <a:ext uri="{FF2B5EF4-FFF2-40B4-BE49-F238E27FC236}">
                    <a16:creationId xmlns:a16="http://schemas.microsoft.com/office/drawing/2014/main" id="{C12FE130-A47D-44C5-396B-3777B6038210}"/>
                  </a:ext>
                </a:extLst>
              </p:cNvPr>
              <p:cNvCxnSpPr>
                <a:cxnSpLocks/>
                <a:stCxn id="10" idx="3"/>
                <a:endCxn id="44" idx="1"/>
              </p:cNvCxnSpPr>
              <p:nvPr/>
            </p:nvCxnSpPr>
            <p:spPr>
              <a:xfrm>
                <a:off x="6801600" y="892918"/>
                <a:ext cx="1011300" cy="536756"/>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207F496-261D-57DE-9AEE-4CA4CD8CC6B8}"/>
                  </a:ext>
                </a:extLst>
              </p:cNvPr>
              <p:cNvCxnSpPr>
                <a:cxnSpLocks/>
                <a:stCxn id="12" idx="3"/>
                <a:endCxn id="47" idx="1"/>
              </p:cNvCxnSpPr>
              <p:nvPr/>
            </p:nvCxnSpPr>
            <p:spPr>
              <a:xfrm>
                <a:off x="6788113" y="4141049"/>
                <a:ext cx="1062131" cy="1266139"/>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46C36AFF-8E9A-418D-6789-22A7A7697322}"/>
                  </a:ext>
                </a:extLst>
              </p:cNvPr>
              <p:cNvSpPr/>
              <p:nvPr/>
            </p:nvSpPr>
            <p:spPr>
              <a:xfrm>
                <a:off x="336975" y="3923939"/>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5</a:t>
                </a:r>
                <a:endParaRPr lang="en-CH" sz="1400" b="1" baseline="-25000" dirty="0">
                  <a:latin typeface="Garamond" panose="02020404030301010803" pitchFamily="18" charset="0"/>
                </a:endParaRPr>
              </a:p>
            </p:txBody>
          </p:sp>
          <p:sp>
            <p:nvSpPr>
              <p:cNvPr id="69" name="Rectangle 68">
                <a:extLst>
                  <a:ext uri="{FF2B5EF4-FFF2-40B4-BE49-F238E27FC236}">
                    <a16:creationId xmlns:a16="http://schemas.microsoft.com/office/drawing/2014/main" id="{C08C475E-2EE3-3E97-7B36-EDF28E9AFB22}"/>
                  </a:ext>
                </a:extLst>
              </p:cNvPr>
              <p:cNvSpPr/>
              <p:nvPr/>
            </p:nvSpPr>
            <p:spPr>
              <a:xfrm>
                <a:off x="2498474" y="4935012"/>
                <a:ext cx="4303124" cy="1444445"/>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b="1" i="1" dirty="0">
                    <a:solidFill>
                      <a:schemeClr val="tx1"/>
                    </a:solidFill>
                    <a:latin typeface="Garamond" panose="02020404030301010803" pitchFamily="18" charset="0"/>
                  </a:rPr>
                  <a:t>Amazonian statement</a:t>
                </a:r>
                <a:r>
                  <a:rPr lang="en-CH" sz="1200" b="1" i="1" baseline="-25000" dirty="0">
                    <a:solidFill>
                      <a:schemeClr val="tx1"/>
                    </a:solidFill>
                    <a:latin typeface="Garamond" panose="02020404030301010803" pitchFamily="18" charset="0"/>
                  </a:rPr>
                  <a:t>4</a:t>
                </a:r>
              </a:p>
              <a:p>
                <a:pPr algn="ctr"/>
                <a:endParaRPr lang="en-CH" sz="1200" baseline="-25000" dirty="0">
                  <a:solidFill>
                    <a:schemeClr val="tx1"/>
                  </a:solidFill>
                  <a:latin typeface="Garamond" panose="02020404030301010803" pitchFamily="18" charset="0"/>
                </a:endParaRPr>
              </a:p>
              <a:p>
                <a:pPr algn="ctr"/>
                <a:r>
                  <a:rPr lang="en-GB" sz="1100" dirty="0">
                    <a:solidFill>
                      <a:schemeClr val="bg1">
                        <a:lumMod val="65000"/>
                      </a:schemeClr>
                    </a:solidFill>
                    <a:latin typeface="Garamond" panose="02020404030301010803" pitchFamily="18" charset="0"/>
                  </a:rPr>
                  <a:t>I also want to reaffirm our continued commitment to reducing regional imbalances, boosting transversal policies and infrastructure projects, especially in the Northeast and in the Amazon region. It was important that we soften the impact of the long and prolonged drought in the northeast semi-arid region, </a:t>
                </a:r>
                <a:r>
                  <a:rPr lang="en-GB" sz="1100" b="1" dirty="0">
                    <a:solidFill>
                      <a:schemeClr val="tx1"/>
                    </a:solidFill>
                    <a:latin typeface="Garamond" panose="02020404030301010803" pitchFamily="18" charset="0"/>
                  </a:rPr>
                  <a:t>but even more important will be the completion of the new, transformative infrastructure for our water resources</a:t>
                </a:r>
                <a:r>
                  <a:rPr lang="en-GB" sz="1100" dirty="0">
                    <a:solidFill>
                      <a:schemeClr val="tx1"/>
                    </a:solidFill>
                    <a:latin typeface="Garamond" panose="02020404030301010803" pitchFamily="18" charset="0"/>
                  </a:rPr>
                  <a:t>, </a:t>
                </a:r>
                <a:r>
                  <a:rPr lang="en-GB" sz="1100" dirty="0">
                    <a:solidFill>
                      <a:schemeClr val="bg1">
                        <a:lumMod val="65000"/>
                      </a:schemeClr>
                    </a:solidFill>
                    <a:latin typeface="Garamond" panose="02020404030301010803" pitchFamily="18" charset="0"/>
                  </a:rPr>
                  <a:t>protecting more than than 1,000 km of rivers, </a:t>
                </a:r>
                <a:r>
                  <a:rPr lang="en-GB" sz="1100" b="1" dirty="0">
                    <a:solidFill>
                      <a:schemeClr val="tx1"/>
                    </a:solidFill>
                    <a:latin typeface="Garamond" panose="02020404030301010803" pitchFamily="18" charset="0"/>
                  </a:rPr>
                  <a:t>combined with the important social investment more  than one million water</a:t>
                </a:r>
                <a:r>
                  <a:rPr lang="en-GB" sz="1100" b="1" dirty="0">
                    <a:solidFill>
                      <a:schemeClr val="bg1">
                        <a:lumMod val="65000"/>
                      </a:schemeClr>
                    </a:solidFill>
                    <a:latin typeface="Garamond" panose="02020404030301010803" pitchFamily="18" charset="0"/>
                  </a:rPr>
                  <a:t> </a:t>
                </a:r>
                <a:r>
                  <a:rPr lang="en-GB" sz="1100" b="1" dirty="0">
                    <a:solidFill>
                      <a:schemeClr val="tx1"/>
                    </a:solidFill>
                    <a:latin typeface="Garamond" panose="02020404030301010803" pitchFamily="18" charset="0"/>
                  </a:rPr>
                  <a:t>tanks</a:t>
                </a:r>
                <a:r>
                  <a:rPr lang="en-GB" sz="1100" dirty="0">
                    <a:solidFill>
                      <a:schemeClr val="bg1">
                        <a:lumMod val="65000"/>
                      </a:schemeClr>
                    </a:solidFill>
                    <a:latin typeface="Garamond" panose="02020404030301010803" pitchFamily="18" charset="0"/>
                  </a:rPr>
                  <a:t>. (</a:t>
                </a:r>
                <a:r>
                  <a:rPr lang="en-GB" sz="1100" dirty="0" err="1">
                    <a:solidFill>
                      <a:schemeClr val="bg1">
                        <a:lumMod val="65000"/>
                      </a:schemeClr>
                    </a:solidFill>
                    <a:latin typeface="Garamond" panose="02020404030301010803" pitchFamily="18" charset="0"/>
                  </a:rPr>
                  <a:t>Roussef</a:t>
                </a:r>
                <a:r>
                  <a:rPr lang="en-GB" sz="1100" dirty="0">
                    <a:solidFill>
                      <a:schemeClr val="bg1">
                        <a:lumMod val="65000"/>
                      </a:schemeClr>
                    </a:solidFill>
                    <a:latin typeface="Garamond" panose="02020404030301010803" pitchFamily="18" charset="0"/>
                  </a:rPr>
                  <a:t>, 01-01-2015)</a:t>
                </a:r>
                <a:endParaRPr lang="en-CH" sz="1100" baseline="-25000" dirty="0">
                  <a:solidFill>
                    <a:schemeClr val="bg1">
                      <a:lumMod val="65000"/>
                    </a:schemeClr>
                  </a:solidFill>
                </a:endParaRPr>
              </a:p>
            </p:txBody>
          </p:sp>
          <p:cxnSp>
            <p:nvCxnSpPr>
              <p:cNvPr id="73" name="Straight Connector 72">
                <a:extLst>
                  <a:ext uri="{FF2B5EF4-FFF2-40B4-BE49-F238E27FC236}">
                    <a16:creationId xmlns:a16="http://schemas.microsoft.com/office/drawing/2014/main" id="{891605BC-2F6D-BF37-F4B1-D7A1EA780393}"/>
                  </a:ext>
                </a:extLst>
              </p:cNvPr>
              <p:cNvCxnSpPr>
                <a:cxnSpLocks/>
                <a:stCxn id="60" idx="3"/>
                <a:endCxn id="69" idx="1"/>
              </p:cNvCxnSpPr>
              <p:nvPr/>
            </p:nvCxnSpPr>
            <p:spPr>
              <a:xfrm>
                <a:off x="1397312" y="4130398"/>
                <a:ext cx="1101162" cy="1526836"/>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CCE61D8-BB85-82F4-B51A-1CB2398D52E7}"/>
                  </a:ext>
                </a:extLst>
              </p:cNvPr>
              <p:cNvCxnSpPr>
                <a:cxnSpLocks/>
                <a:stCxn id="69" idx="3"/>
                <a:endCxn id="45" idx="1"/>
              </p:cNvCxnSpPr>
              <p:nvPr/>
            </p:nvCxnSpPr>
            <p:spPr>
              <a:xfrm flipV="1">
                <a:off x="6801598" y="2641314"/>
                <a:ext cx="1011302" cy="3015921"/>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006D1E8-8164-E48A-CB7D-08FC3A472A24}"/>
                  </a:ext>
                </a:extLst>
              </p:cNvPr>
              <p:cNvCxnSpPr>
                <a:cxnSpLocks/>
                <a:stCxn id="69" idx="3"/>
                <a:endCxn id="46" idx="1"/>
              </p:cNvCxnSpPr>
              <p:nvPr/>
            </p:nvCxnSpPr>
            <p:spPr>
              <a:xfrm flipV="1">
                <a:off x="6801598" y="4024251"/>
                <a:ext cx="1047217" cy="1632984"/>
              </a:xfrm>
              <a:prstGeom prst="line">
                <a:avLst/>
              </a:prstGeom>
              <a:ln w="19050">
                <a:prstDash val="lgDashDotDot"/>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CAF0FBB4-03F7-B34D-A8FA-3028C7E76C3C}"/>
                  </a:ext>
                </a:extLst>
              </p:cNvPr>
              <p:cNvSpPr/>
              <p:nvPr/>
            </p:nvSpPr>
            <p:spPr>
              <a:xfrm>
                <a:off x="333563" y="1156641"/>
                <a:ext cx="1060337" cy="412919"/>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2</a:t>
                </a:r>
              </a:p>
            </p:txBody>
          </p:sp>
          <p:sp>
            <p:nvSpPr>
              <p:cNvPr id="2" name="TextBox 1">
                <a:extLst>
                  <a:ext uri="{FF2B5EF4-FFF2-40B4-BE49-F238E27FC236}">
                    <a16:creationId xmlns:a16="http://schemas.microsoft.com/office/drawing/2014/main" id="{3692F934-BDF4-A324-19DA-3FAD3BFF75EA}"/>
                  </a:ext>
                </a:extLst>
              </p:cNvPr>
              <p:cNvSpPr txBox="1"/>
              <p:nvPr/>
            </p:nvSpPr>
            <p:spPr>
              <a:xfrm>
                <a:off x="590191" y="5467548"/>
                <a:ext cx="573340" cy="267953"/>
              </a:xfrm>
              <a:prstGeom prst="rect">
                <a:avLst/>
              </a:prstGeom>
              <a:noFill/>
            </p:spPr>
            <p:txBody>
              <a:bodyPr wrap="square" rtlCol="0">
                <a:spAutoFit/>
              </a:bodyPr>
              <a:lstStyle/>
              <a:p>
                <a:r>
                  <a:rPr lang="en-CH" sz="1200" dirty="0">
                    <a:latin typeface="Garamond" panose="02020404030301010803" pitchFamily="18" charset="0"/>
                  </a:rPr>
                  <a:t>Legend</a:t>
                </a:r>
                <a:r>
                  <a:rPr lang="en-CH" sz="1200" dirty="0"/>
                  <a:t>:</a:t>
                </a:r>
              </a:p>
            </p:txBody>
          </p:sp>
          <p:sp>
            <p:nvSpPr>
              <p:cNvPr id="32" name="Rectangle 31">
                <a:extLst>
                  <a:ext uri="{FF2B5EF4-FFF2-40B4-BE49-F238E27FC236}">
                    <a16:creationId xmlns:a16="http://schemas.microsoft.com/office/drawing/2014/main" id="{7B92F540-5C5C-E96D-8892-0703CACE8EFB}"/>
                  </a:ext>
                </a:extLst>
              </p:cNvPr>
              <p:cNvSpPr/>
              <p:nvPr/>
            </p:nvSpPr>
            <p:spPr>
              <a:xfrm>
                <a:off x="457963" y="5733731"/>
                <a:ext cx="805234" cy="264982"/>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H" sz="1200" dirty="0">
                    <a:solidFill>
                      <a:schemeClr val="tx1"/>
                    </a:solidFill>
                    <a:latin typeface="Garamond" panose="02020404030301010803" pitchFamily="18" charset="0"/>
                  </a:rPr>
                  <a:t>Pure-types</a:t>
                </a:r>
                <a:endParaRPr lang="en-CH" sz="1200" baseline="-25000" dirty="0">
                  <a:solidFill>
                    <a:schemeClr val="tx1"/>
                  </a:solidFill>
                  <a:latin typeface="Garamond" panose="02020404030301010803" pitchFamily="18" charset="0"/>
                </a:endParaRPr>
              </a:p>
            </p:txBody>
          </p:sp>
          <p:sp>
            <p:nvSpPr>
              <p:cNvPr id="33" name="Rectangle 32">
                <a:extLst>
                  <a:ext uri="{FF2B5EF4-FFF2-40B4-BE49-F238E27FC236}">
                    <a16:creationId xmlns:a16="http://schemas.microsoft.com/office/drawing/2014/main" id="{BC85E3AD-321C-62D5-197C-A02B20F10B95}"/>
                  </a:ext>
                </a:extLst>
              </p:cNvPr>
              <p:cNvSpPr/>
              <p:nvPr/>
            </p:nvSpPr>
            <p:spPr>
              <a:xfrm>
                <a:off x="457963" y="6047097"/>
                <a:ext cx="805234" cy="264982"/>
              </a:xfrm>
              <a:prstGeom prst="rect">
                <a:avLst/>
              </a:prstGeom>
              <a:solidFill>
                <a:schemeClr val="accent2">
                  <a:lumMod val="20000"/>
                  <a:lumOff val="8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CH" sz="1200" dirty="0">
                    <a:solidFill>
                      <a:schemeClr val="tx1"/>
                    </a:solidFill>
                    <a:latin typeface="Garamond" panose="02020404030301010803" pitchFamily="18" charset="0"/>
                  </a:rPr>
                  <a:t>Mixed-types</a:t>
                </a:r>
                <a:endParaRPr lang="en-CH" sz="1200" baseline="-25000" dirty="0">
                  <a:solidFill>
                    <a:schemeClr val="tx1"/>
                  </a:solidFill>
                  <a:latin typeface="Garamond" panose="02020404030301010803" pitchFamily="18" charset="0"/>
                </a:endParaRPr>
              </a:p>
            </p:txBody>
          </p:sp>
        </p:grpSp>
        <p:sp>
          <p:nvSpPr>
            <p:cNvPr id="40" name="Rectangle 39">
              <a:extLst>
                <a:ext uri="{FF2B5EF4-FFF2-40B4-BE49-F238E27FC236}">
                  <a16:creationId xmlns:a16="http://schemas.microsoft.com/office/drawing/2014/main" id="{9740A285-D1EE-3D1B-1FB8-6359214A6135}"/>
                </a:ext>
              </a:extLst>
            </p:cNvPr>
            <p:cNvSpPr/>
            <p:nvPr/>
          </p:nvSpPr>
          <p:spPr>
            <a:xfrm>
              <a:off x="361488" y="5125442"/>
              <a:ext cx="1312008" cy="439252"/>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400" b="1" dirty="0">
                  <a:latin typeface="Garamond" panose="02020404030301010803" pitchFamily="18" charset="0"/>
                </a:rPr>
                <a:t>Speech</a:t>
              </a:r>
              <a:r>
                <a:rPr lang="en-CH" sz="1400" b="1" baseline="-25000" dirty="0">
                  <a:latin typeface="Garamond" panose="02020404030301010803" pitchFamily="18" charset="0"/>
                </a:rPr>
                <a:t>6130</a:t>
              </a:r>
            </a:p>
          </p:txBody>
        </p:sp>
        <p:cxnSp>
          <p:nvCxnSpPr>
            <p:cNvPr id="41" name="Straight Connector 40">
              <a:extLst>
                <a:ext uri="{FF2B5EF4-FFF2-40B4-BE49-F238E27FC236}">
                  <a16:creationId xmlns:a16="http://schemas.microsoft.com/office/drawing/2014/main" id="{6D1BB8CB-6E79-9B30-E462-8573C70A16CB}"/>
                </a:ext>
              </a:extLst>
            </p:cNvPr>
            <p:cNvCxnSpPr>
              <a:cxnSpLocks/>
              <a:stCxn id="60" idx="2"/>
            </p:cNvCxnSpPr>
            <p:nvPr/>
          </p:nvCxnSpPr>
          <p:spPr>
            <a:xfrm flipH="1">
              <a:off x="997347" y="4580272"/>
              <a:ext cx="8122" cy="545170"/>
            </a:xfrm>
            <a:prstGeom prst="line">
              <a:avLst/>
            </a:prstGeom>
            <a:ln w="1905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CFA4B386-0F2A-B129-F1B4-AACD3DC8A97A}"/>
                </a:ext>
              </a:extLst>
            </p:cNvPr>
            <p:cNvSpPr/>
            <p:nvPr/>
          </p:nvSpPr>
          <p:spPr>
            <a:xfrm>
              <a:off x="345243" y="2168479"/>
              <a:ext cx="1312008" cy="439252"/>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CH" sz="1200" b="1" dirty="0">
                  <a:latin typeface="Garamond" panose="02020404030301010803" pitchFamily="18" charset="0"/>
                </a:rPr>
                <a:t>Speech</a:t>
              </a:r>
              <a:r>
                <a:rPr lang="en-CH" sz="1200" b="1" baseline="-25000" dirty="0">
                  <a:latin typeface="Garamond" panose="02020404030301010803" pitchFamily="18" charset="0"/>
                </a:rPr>
                <a:t>3</a:t>
              </a:r>
              <a:endParaRPr lang="en-CH" sz="1400" b="1" baseline="-25000" dirty="0">
                <a:latin typeface="Garamond" panose="02020404030301010803" pitchFamily="18" charset="0"/>
              </a:endParaRPr>
            </a:p>
          </p:txBody>
        </p:sp>
        <p:cxnSp>
          <p:nvCxnSpPr>
            <p:cNvPr id="196" name="Straight Connector 195">
              <a:extLst>
                <a:ext uri="{FF2B5EF4-FFF2-40B4-BE49-F238E27FC236}">
                  <a16:creationId xmlns:a16="http://schemas.microsoft.com/office/drawing/2014/main" id="{BE517899-F473-7948-227B-52F8E7CE05B0}"/>
                </a:ext>
              </a:extLst>
            </p:cNvPr>
            <p:cNvCxnSpPr>
              <a:cxnSpLocks/>
              <a:stCxn id="190" idx="3"/>
            </p:cNvCxnSpPr>
            <p:nvPr/>
          </p:nvCxnSpPr>
          <p:spPr>
            <a:xfrm>
              <a:off x="1657251" y="2388105"/>
              <a:ext cx="1320625" cy="236496"/>
            </a:xfrm>
            <a:prstGeom prst="line">
              <a:avLst/>
            </a:prstGeom>
            <a:ln w="19050">
              <a:solidFill>
                <a:schemeClr val="tx1"/>
              </a:solidFill>
              <a:prstDash val="soli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872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410</Words>
  <Application>Microsoft Macintosh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Livio Miles Silva- Müller</dc:creator>
  <cp:lastModifiedBy>Livio Miles Silva- Müller</cp:lastModifiedBy>
  <cp:revision>13</cp:revision>
  <dcterms:created xsi:type="dcterms:W3CDTF">2022-05-12T16:28:17Z</dcterms:created>
  <dcterms:modified xsi:type="dcterms:W3CDTF">2023-04-20T08:32:23Z</dcterms:modified>
</cp:coreProperties>
</file>