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sldIdLst>
    <p:sldId id="257" r:id="rId5"/>
    <p:sldId id="262" r:id="rId6"/>
    <p:sldId id="263" r:id="rId7"/>
    <p:sldId id="264" r:id="rId8"/>
    <p:sldId id="270" r:id="rId9"/>
    <p:sldId id="265" r:id="rId10"/>
    <p:sldId id="271" r:id="rId11"/>
    <p:sldId id="272" r:id="rId12"/>
    <p:sldId id="278" r:id="rId13"/>
    <p:sldId id="297" r:id="rId14"/>
    <p:sldId id="274" r:id="rId15"/>
    <p:sldId id="279" r:id="rId16"/>
    <p:sldId id="276" r:id="rId17"/>
    <p:sldId id="266" r:id="rId18"/>
    <p:sldId id="298" r:id="rId19"/>
    <p:sldId id="268" r:id="rId20"/>
    <p:sldId id="273" r:id="rId21"/>
    <p:sldId id="269" r:id="rId22"/>
    <p:sldId id="277" r:id="rId23"/>
    <p:sldId id="280" r:id="rId24"/>
    <p:sldId id="281" r:id="rId25"/>
    <p:sldId id="282" r:id="rId26"/>
    <p:sldId id="283" r:id="rId27"/>
    <p:sldId id="284" r:id="rId28"/>
    <p:sldId id="293" r:id="rId29"/>
    <p:sldId id="291" r:id="rId30"/>
    <p:sldId id="286" r:id="rId31"/>
    <p:sldId id="288" r:id="rId32"/>
    <p:sldId id="289" r:id="rId33"/>
    <p:sldId id="290" r:id="rId34"/>
    <p:sldId id="294" r:id="rId35"/>
    <p:sldId id="295" r:id="rId36"/>
    <p:sldId id="296" r:id="rId37"/>
    <p:sldId id="27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sey, Nick" initials="PN" lastIdx="1" clrIdx="0">
    <p:extLst>
      <p:ext uri="{19B8F6BF-5375-455C-9EA6-DF929625EA0E}">
        <p15:presenceInfo xmlns:p15="http://schemas.microsoft.com/office/powerpoint/2012/main" userId="Pawsey, Ni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19" autoAdjust="0"/>
  </p:normalViewPr>
  <p:slideViewPr>
    <p:cSldViewPr snapToGrid="0">
      <p:cViewPr varScale="1">
        <p:scale>
          <a:sx n="112" d="100"/>
          <a:sy n="112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D27FC5-A026-423D-BE70-525F361FDAD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0DE7B06-BEE5-4FC6-85F4-5BF197E4CA59}">
      <dgm:prSet/>
      <dgm:spPr/>
      <dgm:t>
        <a:bodyPr/>
        <a:lstStyle/>
        <a:p>
          <a:r>
            <a:rPr lang="en-US" b="0" i="0" dirty="0"/>
            <a:t>Almost every application that was created had to focus on single thread at a time. Concurrency patterns were patched in.</a:t>
          </a:r>
          <a:endParaRPr lang="en-US" dirty="0"/>
        </a:p>
      </dgm:t>
    </dgm:pt>
    <dgm:pt modelId="{E564AC91-190C-4FF6-9E7D-30FE71BCCBB1}" type="parTrans" cxnId="{12A5F102-8368-4716-B2E3-07A89BAA95B1}">
      <dgm:prSet/>
      <dgm:spPr/>
      <dgm:t>
        <a:bodyPr/>
        <a:lstStyle/>
        <a:p>
          <a:endParaRPr lang="en-US"/>
        </a:p>
      </dgm:t>
    </dgm:pt>
    <dgm:pt modelId="{54E33CC9-95F6-4E45-B4BD-DC413FFB2ECB}" type="sibTrans" cxnId="{12A5F102-8368-4716-B2E3-07A89BAA95B1}">
      <dgm:prSet/>
      <dgm:spPr/>
      <dgm:t>
        <a:bodyPr/>
        <a:lstStyle/>
        <a:p>
          <a:endParaRPr lang="en-US"/>
        </a:p>
      </dgm:t>
    </dgm:pt>
    <dgm:pt modelId="{96BB113F-7DCC-4497-90D8-FFA25AF5711E}">
      <dgm:prSet/>
      <dgm:spPr/>
      <dgm:t>
        <a:bodyPr/>
        <a:lstStyle/>
        <a:p>
          <a:r>
            <a:rPr lang="en-US" b="0" i="0" dirty="0"/>
            <a:t>Since Google was used to working with highly parallel, highly concurrent apps caused challenges when working with these languages. </a:t>
          </a:r>
          <a:endParaRPr lang="en-US" dirty="0"/>
        </a:p>
      </dgm:t>
    </dgm:pt>
    <dgm:pt modelId="{00C83E4F-14D9-49FE-B3B4-D4D06129C0DC}" type="parTrans" cxnId="{0722C265-CFAB-47D7-A2DD-9F952341E613}">
      <dgm:prSet/>
      <dgm:spPr/>
      <dgm:t>
        <a:bodyPr/>
        <a:lstStyle/>
        <a:p>
          <a:endParaRPr lang="en-US"/>
        </a:p>
      </dgm:t>
    </dgm:pt>
    <dgm:pt modelId="{E789A51C-8110-4FBE-9FF3-59F60C565F45}" type="sibTrans" cxnId="{0722C265-CFAB-47D7-A2DD-9F952341E613}">
      <dgm:prSet/>
      <dgm:spPr/>
      <dgm:t>
        <a:bodyPr/>
        <a:lstStyle/>
        <a:p>
          <a:endParaRPr lang="en-US"/>
        </a:p>
      </dgm:t>
    </dgm:pt>
    <dgm:pt modelId="{22370135-0487-4252-9150-5942A6223BFA}" type="pres">
      <dgm:prSet presAssocID="{B6D27FC5-A026-423D-BE70-525F361FDAD1}" presName="linear" presStyleCnt="0">
        <dgm:presLayoutVars>
          <dgm:animLvl val="lvl"/>
          <dgm:resizeHandles val="exact"/>
        </dgm:presLayoutVars>
      </dgm:prSet>
      <dgm:spPr/>
    </dgm:pt>
    <dgm:pt modelId="{AC10A893-DEF4-47F1-A474-0EB7DA00F7F9}" type="pres">
      <dgm:prSet presAssocID="{80DE7B06-BEE5-4FC6-85F4-5BF197E4CA5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F1176B-7E67-4022-8173-C32A6AD781F9}" type="pres">
      <dgm:prSet presAssocID="{54E33CC9-95F6-4E45-B4BD-DC413FFB2ECB}" presName="spacer" presStyleCnt="0"/>
      <dgm:spPr/>
    </dgm:pt>
    <dgm:pt modelId="{55D5889B-943D-45E1-9237-7E5AFF635065}" type="pres">
      <dgm:prSet presAssocID="{96BB113F-7DCC-4497-90D8-FFA25AF5711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2A5F102-8368-4716-B2E3-07A89BAA95B1}" srcId="{B6D27FC5-A026-423D-BE70-525F361FDAD1}" destId="{80DE7B06-BEE5-4FC6-85F4-5BF197E4CA59}" srcOrd="0" destOrd="0" parTransId="{E564AC91-190C-4FF6-9E7D-30FE71BCCBB1}" sibTransId="{54E33CC9-95F6-4E45-B4BD-DC413FFB2ECB}"/>
    <dgm:cxn modelId="{0722C265-CFAB-47D7-A2DD-9F952341E613}" srcId="{B6D27FC5-A026-423D-BE70-525F361FDAD1}" destId="{96BB113F-7DCC-4497-90D8-FFA25AF5711E}" srcOrd="1" destOrd="0" parTransId="{00C83E4F-14D9-49FE-B3B4-D4D06129C0DC}" sibTransId="{E789A51C-8110-4FBE-9FF3-59F60C565F45}"/>
    <dgm:cxn modelId="{FEFEA458-711E-4816-A83B-D67ADBD08BED}" type="presOf" srcId="{B6D27FC5-A026-423D-BE70-525F361FDAD1}" destId="{22370135-0487-4252-9150-5942A6223BFA}" srcOrd="0" destOrd="0" presId="urn:microsoft.com/office/officeart/2005/8/layout/vList2"/>
    <dgm:cxn modelId="{0EAAF3AE-AEA0-4F10-A51F-F70AA988FCE4}" type="presOf" srcId="{80DE7B06-BEE5-4FC6-85F4-5BF197E4CA59}" destId="{AC10A893-DEF4-47F1-A474-0EB7DA00F7F9}" srcOrd="0" destOrd="0" presId="urn:microsoft.com/office/officeart/2005/8/layout/vList2"/>
    <dgm:cxn modelId="{B95C45E8-1D79-4831-9954-68E2197A1046}" type="presOf" srcId="{96BB113F-7DCC-4497-90D8-FFA25AF5711E}" destId="{55D5889B-943D-45E1-9237-7E5AFF635065}" srcOrd="0" destOrd="0" presId="urn:microsoft.com/office/officeart/2005/8/layout/vList2"/>
    <dgm:cxn modelId="{36CBD95B-63EF-4080-8E0D-52CAE5F24EC2}" type="presParOf" srcId="{22370135-0487-4252-9150-5942A6223BFA}" destId="{AC10A893-DEF4-47F1-A474-0EB7DA00F7F9}" srcOrd="0" destOrd="0" presId="urn:microsoft.com/office/officeart/2005/8/layout/vList2"/>
    <dgm:cxn modelId="{F8F657FE-15C5-475E-A542-642C1133BE78}" type="presParOf" srcId="{22370135-0487-4252-9150-5942A6223BFA}" destId="{81F1176B-7E67-4022-8173-C32A6AD781F9}" srcOrd="1" destOrd="0" presId="urn:microsoft.com/office/officeart/2005/8/layout/vList2"/>
    <dgm:cxn modelId="{B911C58A-7CA5-4EAA-BD24-207B954FE8FB}" type="presParOf" srcId="{22370135-0487-4252-9150-5942A6223BFA}" destId="{55D5889B-943D-45E1-9237-7E5AFF63506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1CF096-4D3D-4EF4-A993-396F139A870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D4F359-D6BB-4E47-93AB-9ABBA7B4460B}">
      <dgm:prSet/>
      <dgm:spPr/>
      <dgm:t>
        <a:bodyPr/>
        <a:lstStyle/>
        <a:p>
          <a:r>
            <a:rPr lang="en-US" dirty="0"/>
            <a:t>In Go, strings are made up of bytes. Go uses UTF-8 encoding, so that any valid character can be represented in a Unicode code point.</a:t>
          </a:r>
        </a:p>
      </dgm:t>
    </dgm:pt>
    <dgm:pt modelId="{5B46AA31-E9A6-4C30-8F86-4287AB44A3A6}" type="parTrans" cxnId="{15C5C99B-6410-443A-A087-2A440271E55F}">
      <dgm:prSet/>
      <dgm:spPr/>
      <dgm:t>
        <a:bodyPr/>
        <a:lstStyle/>
        <a:p>
          <a:endParaRPr lang="en-US"/>
        </a:p>
      </dgm:t>
    </dgm:pt>
    <dgm:pt modelId="{0FC919D3-A4CF-4E9B-AB58-13D97276037A}" type="sibTrans" cxnId="{15C5C99B-6410-443A-A087-2A440271E55F}">
      <dgm:prSet/>
      <dgm:spPr/>
      <dgm:t>
        <a:bodyPr/>
        <a:lstStyle/>
        <a:p>
          <a:endParaRPr lang="en-US"/>
        </a:p>
      </dgm:t>
    </dgm:pt>
    <dgm:pt modelId="{E0EEE7BB-B412-4C6E-AD20-F3FF1B394B92}">
      <dgm:prSet/>
      <dgm:spPr/>
      <dgm:t>
        <a:bodyPr/>
        <a:lstStyle/>
        <a:p>
          <a:r>
            <a:rPr lang="en-US" dirty="0"/>
            <a:t>So, what is a Rune?</a:t>
          </a:r>
        </a:p>
      </dgm:t>
    </dgm:pt>
    <dgm:pt modelId="{E6BF8C0C-0ACE-45C6-8BE4-01B8462579BD}" type="parTrans" cxnId="{1ECA63DB-F147-46A9-9113-63A0A55787AD}">
      <dgm:prSet/>
      <dgm:spPr/>
      <dgm:t>
        <a:bodyPr/>
        <a:lstStyle/>
        <a:p>
          <a:endParaRPr lang="en-US"/>
        </a:p>
      </dgm:t>
    </dgm:pt>
    <dgm:pt modelId="{AC03D9CD-EB42-4ADA-A942-8F7F2D0A37AD}" type="sibTrans" cxnId="{1ECA63DB-F147-46A9-9113-63A0A55787AD}">
      <dgm:prSet/>
      <dgm:spPr/>
      <dgm:t>
        <a:bodyPr/>
        <a:lstStyle/>
        <a:p>
          <a:endParaRPr lang="en-US"/>
        </a:p>
      </dgm:t>
    </dgm:pt>
    <dgm:pt modelId="{52A0B8C8-6FAA-4CB1-999C-84A7CF1DD97C}">
      <dgm:prSet/>
      <dgm:spPr/>
      <dgm:t>
        <a:bodyPr/>
        <a:lstStyle/>
        <a:p>
          <a:r>
            <a:rPr lang="en-US"/>
            <a:t>A rune is an alias of an int32. Since go uses UTF-8 encoding, a character can also be defined.</a:t>
          </a:r>
        </a:p>
      </dgm:t>
    </dgm:pt>
    <dgm:pt modelId="{23CDDF73-9963-4B1F-8792-42EBBFCE1BBD}" type="parTrans" cxnId="{E92629D3-22C1-48D8-AA4A-5DE034FA0AAF}">
      <dgm:prSet/>
      <dgm:spPr/>
      <dgm:t>
        <a:bodyPr/>
        <a:lstStyle/>
        <a:p>
          <a:endParaRPr lang="en-US"/>
        </a:p>
      </dgm:t>
    </dgm:pt>
    <dgm:pt modelId="{4B1330BC-DC6A-4324-8F01-96FC68A01643}" type="sibTrans" cxnId="{E92629D3-22C1-48D8-AA4A-5DE034FA0AAF}">
      <dgm:prSet/>
      <dgm:spPr/>
      <dgm:t>
        <a:bodyPr/>
        <a:lstStyle/>
        <a:p>
          <a:endParaRPr lang="en-US"/>
        </a:p>
      </dgm:t>
    </dgm:pt>
    <dgm:pt modelId="{5DD415B7-1348-4A1F-8C81-CC8C01B74457}" type="pres">
      <dgm:prSet presAssocID="{D11CF096-4D3D-4EF4-A993-396F139A8706}" presName="outerComposite" presStyleCnt="0">
        <dgm:presLayoutVars>
          <dgm:chMax val="5"/>
          <dgm:dir/>
          <dgm:resizeHandles val="exact"/>
        </dgm:presLayoutVars>
      </dgm:prSet>
      <dgm:spPr/>
    </dgm:pt>
    <dgm:pt modelId="{F20AB20C-2417-4634-8ADC-0EA02196235F}" type="pres">
      <dgm:prSet presAssocID="{D11CF096-4D3D-4EF4-A993-396F139A8706}" presName="dummyMaxCanvas" presStyleCnt="0">
        <dgm:presLayoutVars/>
      </dgm:prSet>
      <dgm:spPr/>
    </dgm:pt>
    <dgm:pt modelId="{30EEAE96-7EA4-48E7-91D5-898D8B89C19C}" type="pres">
      <dgm:prSet presAssocID="{D11CF096-4D3D-4EF4-A993-396F139A8706}" presName="ThreeNodes_1" presStyleLbl="node1" presStyleIdx="0" presStyleCnt="3">
        <dgm:presLayoutVars>
          <dgm:bulletEnabled val="1"/>
        </dgm:presLayoutVars>
      </dgm:prSet>
      <dgm:spPr/>
    </dgm:pt>
    <dgm:pt modelId="{B9DD6CB2-61A9-4CB2-B565-7F820B38EC66}" type="pres">
      <dgm:prSet presAssocID="{D11CF096-4D3D-4EF4-A993-396F139A8706}" presName="ThreeNodes_2" presStyleLbl="node1" presStyleIdx="1" presStyleCnt="3">
        <dgm:presLayoutVars>
          <dgm:bulletEnabled val="1"/>
        </dgm:presLayoutVars>
      </dgm:prSet>
      <dgm:spPr/>
    </dgm:pt>
    <dgm:pt modelId="{21485A28-5412-43F9-ACA4-B6528F9E13CD}" type="pres">
      <dgm:prSet presAssocID="{D11CF096-4D3D-4EF4-A993-396F139A8706}" presName="ThreeNodes_3" presStyleLbl="node1" presStyleIdx="2" presStyleCnt="3">
        <dgm:presLayoutVars>
          <dgm:bulletEnabled val="1"/>
        </dgm:presLayoutVars>
      </dgm:prSet>
      <dgm:spPr/>
    </dgm:pt>
    <dgm:pt modelId="{44C4D024-7051-49D2-B427-45E77A180E26}" type="pres">
      <dgm:prSet presAssocID="{D11CF096-4D3D-4EF4-A993-396F139A8706}" presName="ThreeConn_1-2" presStyleLbl="fgAccFollowNode1" presStyleIdx="0" presStyleCnt="2">
        <dgm:presLayoutVars>
          <dgm:bulletEnabled val="1"/>
        </dgm:presLayoutVars>
      </dgm:prSet>
      <dgm:spPr/>
    </dgm:pt>
    <dgm:pt modelId="{8B6278D0-5961-49DF-9739-4CEBDE51F78A}" type="pres">
      <dgm:prSet presAssocID="{D11CF096-4D3D-4EF4-A993-396F139A8706}" presName="ThreeConn_2-3" presStyleLbl="fgAccFollowNode1" presStyleIdx="1" presStyleCnt="2">
        <dgm:presLayoutVars>
          <dgm:bulletEnabled val="1"/>
        </dgm:presLayoutVars>
      </dgm:prSet>
      <dgm:spPr/>
    </dgm:pt>
    <dgm:pt modelId="{8A8D0C9D-D2AD-4C3B-80C9-6563C90641CB}" type="pres">
      <dgm:prSet presAssocID="{D11CF096-4D3D-4EF4-A993-396F139A8706}" presName="ThreeNodes_1_text" presStyleLbl="node1" presStyleIdx="2" presStyleCnt="3">
        <dgm:presLayoutVars>
          <dgm:bulletEnabled val="1"/>
        </dgm:presLayoutVars>
      </dgm:prSet>
      <dgm:spPr/>
    </dgm:pt>
    <dgm:pt modelId="{CC881476-32F4-408D-8429-AC49AED38880}" type="pres">
      <dgm:prSet presAssocID="{D11CF096-4D3D-4EF4-A993-396F139A8706}" presName="ThreeNodes_2_text" presStyleLbl="node1" presStyleIdx="2" presStyleCnt="3">
        <dgm:presLayoutVars>
          <dgm:bulletEnabled val="1"/>
        </dgm:presLayoutVars>
      </dgm:prSet>
      <dgm:spPr/>
    </dgm:pt>
    <dgm:pt modelId="{23487EA9-7C07-4D08-9FF8-D2F3838132D2}" type="pres">
      <dgm:prSet presAssocID="{D11CF096-4D3D-4EF4-A993-396F139A870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448751B-DF39-46BB-A809-E43414CA02A9}" type="presOf" srcId="{52A0B8C8-6FAA-4CB1-999C-84A7CF1DD97C}" destId="{21485A28-5412-43F9-ACA4-B6528F9E13CD}" srcOrd="0" destOrd="0" presId="urn:microsoft.com/office/officeart/2005/8/layout/vProcess5"/>
    <dgm:cxn modelId="{5E058D2A-4D33-4CED-A455-54DD2D5FBBE2}" type="presOf" srcId="{52A0B8C8-6FAA-4CB1-999C-84A7CF1DD97C}" destId="{23487EA9-7C07-4D08-9FF8-D2F3838132D2}" srcOrd="1" destOrd="0" presId="urn:microsoft.com/office/officeart/2005/8/layout/vProcess5"/>
    <dgm:cxn modelId="{15C5C99B-6410-443A-A087-2A440271E55F}" srcId="{D11CF096-4D3D-4EF4-A993-396F139A8706}" destId="{01D4F359-D6BB-4E47-93AB-9ABBA7B4460B}" srcOrd="0" destOrd="0" parTransId="{5B46AA31-E9A6-4C30-8F86-4287AB44A3A6}" sibTransId="{0FC919D3-A4CF-4E9B-AB58-13D97276037A}"/>
    <dgm:cxn modelId="{CA9B04AC-82CE-454C-943F-A481E4C8D91F}" type="presOf" srcId="{01D4F359-D6BB-4E47-93AB-9ABBA7B4460B}" destId="{8A8D0C9D-D2AD-4C3B-80C9-6563C90641CB}" srcOrd="1" destOrd="0" presId="urn:microsoft.com/office/officeart/2005/8/layout/vProcess5"/>
    <dgm:cxn modelId="{6BF608B8-0937-4851-8856-954B67232D1F}" type="presOf" srcId="{D11CF096-4D3D-4EF4-A993-396F139A8706}" destId="{5DD415B7-1348-4A1F-8C81-CC8C01B74457}" srcOrd="0" destOrd="0" presId="urn:microsoft.com/office/officeart/2005/8/layout/vProcess5"/>
    <dgm:cxn modelId="{8F4208C9-035B-40F6-A01E-B214886C59F3}" type="presOf" srcId="{0FC919D3-A4CF-4E9B-AB58-13D97276037A}" destId="{44C4D024-7051-49D2-B427-45E77A180E26}" srcOrd="0" destOrd="0" presId="urn:microsoft.com/office/officeart/2005/8/layout/vProcess5"/>
    <dgm:cxn modelId="{F6F022C9-EDE6-4FAC-9498-050EF5BE25C6}" type="presOf" srcId="{E0EEE7BB-B412-4C6E-AD20-F3FF1B394B92}" destId="{B9DD6CB2-61A9-4CB2-B565-7F820B38EC66}" srcOrd="0" destOrd="0" presId="urn:microsoft.com/office/officeart/2005/8/layout/vProcess5"/>
    <dgm:cxn modelId="{26E26ACE-7C5E-46B3-A34F-547396A2C17F}" type="presOf" srcId="{01D4F359-D6BB-4E47-93AB-9ABBA7B4460B}" destId="{30EEAE96-7EA4-48E7-91D5-898D8B89C19C}" srcOrd="0" destOrd="0" presId="urn:microsoft.com/office/officeart/2005/8/layout/vProcess5"/>
    <dgm:cxn modelId="{E92629D3-22C1-48D8-AA4A-5DE034FA0AAF}" srcId="{D11CF096-4D3D-4EF4-A993-396F139A8706}" destId="{52A0B8C8-6FAA-4CB1-999C-84A7CF1DD97C}" srcOrd="2" destOrd="0" parTransId="{23CDDF73-9963-4B1F-8792-42EBBFCE1BBD}" sibTransId="{4B1330BC-DC6A-4324-8F01-96FC68A01643}"/>
    <dgm:cxn modelId="{1ECA63DB-F147-46A9-9113-63A0A55787AD}" srcId="{D11CF096-4D3D-4EF4-A993-396F139A8706}" destId="{E0EEE7BB-B412-4C6E-AD20-F3FF1B394B92}" srcOrd="1" destOrd="0" parTransId="{E6BF8C0C-0ACE-45C6-8BE4-01B8462579BD}" sibTransId="{AC03D9CD-EB42-4ADA-A942-8F7F2D0A37AD}"/>
    <dgm:cxn modelId="{D74228EA-A89D-4D26-8B37-D10B1869F833}" type="presOf" srcId="{E0EEE7BB-B412-4C6E-AD20-F3FF1B394B92}" destId="{CC881476-32F4-408D-8429-AC49AED38880}" srcOrd="1" destOrd="0" presId="urn:microsoft.com/office/officeart/2005/8/layout/vProcess5"/>
    <dgm:cxn modelId="{E482D6F1-39BA-48C9-A8F5-8032CCF45244}" type="presOf" srcId="{AC03D9CD-EB42-4ADA-A942-8F7F2D0A37AD}" destId="{8B6278D0-5961-49DF-9739-4CEBDE51F78A}" srcOrd="0" destOrd="0" presId="urn:microsoft.com/office/officeart/2005/8/layout/vProcess5"/>
    <dgm:cxn modelId="{170A019C-5B70-4E99-B582-E8837D4A234D}" type="presParOf" srcId="{5DD415B7-1348-4A1F-8C81-CC8C01B74457}" destId="{F20AB20C-2417-4634-8ADC-0EA02196235F}" srcOrd="0" destOrd="0" presId="urn:microsoft.com/office/officeart/2005/8/layout/vProcess5"/>
    <dgm:cxn modelId="{DA7106AA-C291-4532-A63B-CA5168E14DAF}" type="presParOf" srcId="{5DD415B7-1348-4A1F-8C81-CC8C01B74457}" destId="{30EEAE96-7EA4-48E7-91D5-898D8B89C19C}" srcOrd="1" destOrd="0" presId="urn:microsoft.com/office/officeart/2005/8/layout/vProcess5"/>
    <dgm:cxn modelId="{46EC7EE7-8C96-4A13-8A68-C53432C2C47F}" type="presParOf" srcId="{5DD415B7-1348-4A1F-8C81-CC8C01B74457}" destId="{B9DD6CB2-61A9-4CB2-B565-7F820B38EC66}" srcOrd="2" destOrd="0" presId="urn:microsoft.com/office/officeart/2005/8/layout/vProcess5"/>
    <dgm:cxn modelId="{DEA957D1-9A21-4021-BC46-6713BF05497C}" type="presParOf" srcId="{5DD415B7-1348-4A1F-8C81-CC8C01B74457}" destId="{21485A28-5412-43F9-ACA4-B6528F9E13CD}" srcOrd="3" destOrd="0" presId="urn:microsoft.com/office/officeart/2005/8/layout/vProcess5"/>
    <dgm:cxn modelId="{18ED3C86-4C67-4D24-9B8A-2E5A8A59F116}" type="presParOf" srcId="{5DD415B7-1348-4A1F-8C81-CC8C01B74457}" destId="{44C4D024-7051-49D2-B427-45E77A180E26}" srcOrd="4" destOrd="0" presId="urn:microsoft.com/office/officeart/2005/8/layout/vProcess5"/>
    <dgm:cxn modelId="{EF83941D-E92D-40A8-A09C-F019F749932A}" type="presParOf" srcId="{5DD415B7-1348-4A1F-8C81-CC8C01B74457}" destId="{8B6278D0-5961-49DF-9739-4CEBDE51F78A}" srcOrd="5" destOrd="0" presId="urn:microsoft.com/office/officeart/2005/8/layout/vProcess5"/>
    <dgm:cxn modelId="{0A3D8F1B-F811-42C6-B0D1-98DD59B0B930}" type="presParOf" srcId="{5DD415B7-1348-4A1F-8C81-CC8C01B74457}" destId="{8A8D0C9D-D2AD-4C3B-80C9-6563C90641CB}" srcOrd="6" destOrd="0" presId="urn:microsoft.com/office/officeart/2005/8/layout/vProcess5"/>
    <dgm:cxn modelId="{4D1ED697-10B4-439E-B896-33A053A6282A}" type="presParOf" srcId="{5DD415B7-1348-4A1F-8C81-CC8C01B74457}" destId="{CC881476-32F4-408D-8429-AC49AED38880}" srcOrd="7" destOrd="0" presId="urn:microsoft.com/office/officeart/2005/8/layout/vProcess5"/>
    <dgm:cxn modelId="{00304B5B-1B52-4E3D-B43A-B031618077C8}" type="presParOf" srcId="{5DD415B7-1348-4A1F-8C81-CC8C01B74457}" destId="{23487EA9-7C07-4D08-9FF8-D2F3838132D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0A893-DEF4-47F1-A474-0EB7DA00F7F9}">
      <dsp:nvSpPr>
        <dsp:cNvPr id="0" name=""/>
        <dsp:cNvSpPr/>
      </dsp:nvSpPr>
      <dsp:spPr>
        <a:xfrm>
          <a:off x="0" y="320129"/>
          <a:ext cx="6496050" cy="19269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Almost every application that was created had to focus on single thread at a time. Concurrency patterns were patched in.</a:t>
          </a:r>
          <a:endParaRPr lang="en-US" sz="2700" kern="1200" dirty="0"/>
        </a:p>
      </dsp:txBody>
      <dsp:txXfrm>
        <a:off x="94068" y="414197"/>
        <a:ext cx="6307914" cy="1738854"/>
      </dsp:txXfrm>
    </dsp:sp>
    <dsp:sp modelId="{55D5889B-943D-45E1-9237-7E5AFF635065}">
      <dsp:nvSpPr>
        <dsp:cNvPr id="0" name=""/>
        <dsp:cNvSpPr/>
      </dsp:nvSpPr>
      <dsp:spPr>
        <a:xfrm>
          <a:off x="0" y="2324880"/>
          <a:ext cx="6496050" cy="1926990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Since Google was used to working with highly parallel, highly concurrent apps caused challenges when working with these languages. </a:t>
          </a:r>
          <a:endParaRPr lang="en-US" sz="2700" kern="1200" dirty="0"/>
        </a:p>
      </dsp:txBody>
      <dsp:txXfrm>
        <a:off x="94068" y="2418948"/>
        <a:ext cx="6307914" cy="1738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EAE96-7EA4-48E7-91D5-898D8B89C19C}">
      <dsp:nvSpPr>
        <dsp:cNvPr id="0" name=""/>
        <dsp:cNvSpPr/>
      </dsp:nvSpPr>
      <dsp:spPr>
        <a:xfrm>
          <a:off x="0" y="0"/>
          <a:ext cx="4354215" cy="1097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 Go, strings are made up of bytes. Go uses UTF-8 encoding, so that any valid character can be represented in a Unicode code point.</a:t>
          </a:r>
        </a:p>
      </dsp:txBody>
      <dsp:txXfrm>
        <a:off x="32148" y="32148"/>
        <a:ext cx="3169811" cy="1033310"/>
      </dsp:txXfrm>
    </dsp:sp>
    <dsp:sp modelId="{B9DD6CB2-61A9-4CB2-B565-7F820B38EC66}">
      <dsp:nvSpPr>
        <dsp:cNvPr id="0" name=""/>
        <dsp:cNvSpPr/>
      </dsp:nvSpPr>
      <dsp:spPr>
        <a:xfrm>
          <a:off x="384195" y="1280541"/>
          <a:ext cx="4354215" cy="1097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So, what is a Rune?</a:t>
          </a:r>
        </a:p>
      </dsp:txBody>
      <dsp:txXfrm>
        <a:off x="416343" y="1312689"/>
        <a:ext cx="3192279" cy="1033310"/>
      </dsp:txXfrm>
    </dsp:sp>
    <dsp:sp modelId="{21485A28-5412-43F9-ACA4-B6528F9E13CD}">
      <dsp:nvSpPr>
        <dsp:cNvPr id="0" name=""/>
        <dsp:cNvSpPr/>
      </dsp:nvSpPr>
      <dsp:spPr>
        <a:xfrm>
          <a:off x="768390" y="2561082"/>
          <a:ext cx="4354215" cy="1097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 rune is an alias of an int32. Since go uses UTF-8 encoding, a character can also be defined.</a:t>
          </a:r>
        </a:p>
      </dsp:txBody>
      <dsp:txXfrm>
        <a:off x="800538" y="2593230"/>
        <a:ext cx="3192279" cy="1033310"/>
      </dsp:txXfrm>
    </dsp:sp>
    <dsp:sp modelId="{44C4D024-7051-49D2-B427-45E77A180E26}">
      <dsp:nvSpPr>
        <dsp:cNvPr id="0" name=""/>
        <dsp:cNvSpPr/>
      </dsp:nvSpPr>
      <dsp:spPr>
        <a:xfrm>
          <a:off x="3640770" y="832351"/>
          <a:ext cx="713444" cy="71344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801295" y="832351"/>
        <a:ext cx="392394" cy="536867"/>
      </dsp:txXfrm>
    </dsp:sp>
    <dsp:sp modelId="{8B6278D0-5961-49DF-9739-4CEBDE51F78A}">
      <dsp:nvSpPr>
        <dsp:cNvPr id="0" name=""/>
        <dsp:cNvSpPr/>
      </dsp:nvSpPr>
      <dsp:spPr>
        <a:xfrm>
          <a:off x="4024966" y="2105575"/>
          <a:ext cx="713444" cy="71344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185491" y="2105575"/>
        <a:ext cx="392394" cy="536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369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338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70218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627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599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124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5421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627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8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2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7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0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1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8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6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o.dev/doc/instal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api.co/docs/v2#pokemon-section" TargetMode="External"/><Relationship Id="rId3" Type="http://schemas.openxmlformats.org/officeDocument/2006/relationships/hyperlink" Target="https://www.youtube.com/watch?v=SqrbIlUwR0U" TargetMode="External"/><Relationship Id="rId7" Type="http://schemas.openxmlformats.org/officeDocument/2006/relationships/hyperlink" Target="https://pkg.go.dev/fmt" TargetMode="External"/><Relationship Id="rId2" Type="http://schemas.openxmlformats.org/officeDocument/2006/relationships/hyperlink" Target="https://www.youtube.com/watch?v=YS4e4q9oBa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101.org/article/keywords-and-identifiers.html" TargetMode="External"/><Relationship Id="rId11" Type="http://schemas.openxmlformats.org/officeDocument/2006/relationships/hyperlink" Target="https://zetcode.com/golang/rune/" TargetMode="External"/><Relationship Id="rId5" Type="http://schemas.openxmlformats.org/officeDocument/2006/relationships/hyperlink" Target="https://www.youtube.com/watch?v=Uo9MSE2Gbzs&amp;t=325s" TargetMode="External"/><Relationship Id="rId10" Type="http://schemas.openxmlformats.org/officeDocument/2006/relationships/hyperlink" Target="https://golangdocs.com/rune-in-golang" TargetMode="External"/><Relationship Id="rId4" Type="http://schemas.openxmlformats.org/officeDocument/2006/relationships/hyperlink" Target="https://tutorialedge.net/golang/consuming-restful-api-with-go/" TargetMode="External"/><Relationship Id="rId9" Type="http://schemas.openxmlformats.org/officeDocument/2006/relationships/hyperlink" Target="https://golangbyexample.com/go-default-zero-value-all-type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03" r="-1" b="5892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7" y="5722374"/>
            <a:ext cx="10407602" cy="48792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Nick Pawsey &amp; Henrique Teazis da Silva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7387E-A38B-436B-A6B1-B65F3927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Default Types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B7760-1168-4051-8D43-142FC2FBD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30" y="2504914"/>
            <a:ext cx="85915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65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7D28-3689-4245-8DDD-4618B76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B9897F-288E-4159-851E-56B7AD504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34" y="2717936"/>
            <a:ext cx="9058275" cy="199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31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1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77D28-3689-4245-8DDD-4618B764B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Formatted I/O – Format Verbs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ADD49-C8B1-4A86-89C1-4826A8AA7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r>
              <a:rPr lang="en-US"/>
              <a:t>Next Slide….</a:t>
            </a:r>
          </a:p>
        </p:txBody>
      </p:sp>
    </p:spTree>
    <p:extLst>
      <p:ext uri="{BB962C8B-B14F-4D97-AF65-F5344CB8AC3E}">
        <p14:creationId xmlns:p14="http://schemas.microsoft.com/office/powerpoint/2010/main" val="386186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C397E4-41F8-45CC-A18E-E5E86AA31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75" y="265747"/>
            <a:ext cx="7162800" cy="2152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E4E0AC-8416-4290-8154-45C8C9D05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354" y="2658152"/>
            <a:ext cx="4810125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B81F9D-A975-468E-9C7B-CA3E11836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75" y="2519004"/>
            <a:ext cx="5661991" cy="422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53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7387E-A38B-436B-A6B1-B65F3927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Variables - Declaring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910AE-D5A8-4494-AB45-00691E6AC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There are 3 ways of declaring a variable: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var x int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x = 5</a:t>
            </a:r>
          </a:p>
          <a:p>
            <a:pPr lvl="2">
              <a:lnSpc>
                <a:spcPct val="90000"/>
              </a:lnSpc>
            </a:pPr>
            <a:endParaRPr lang="en-US" sz="1500" dirty="0"/>
          </a:p>
          <a:p>
            <a:pPr lvl="1">
              <a:lnSpc>
                <a:spcPct val="90000"/>
              </a:lnSpc>
            </a:pPr>
            <a:r>
              <a:rPr lang="en-US" sz="1500" dirty="0"/>
              <a:t>var x int = 5</a:t>
            </a:r>
          </a:p>
          <a:p>
            <a:pPr lvl="1">
              <a:lnSpc>
                <a:spcPct val="90000"/>
              </a:lnSpc>
            </a:pPr>
            <a:endParaRPr lang="en-US" sz="1500" dirty="0"/>
          </a:p>
          <a:p>
            <a:pPr lvl="1">
              <a:lnSpc>
                <a:spcPct val="90000"/>
              </a:lnSpc>
            </a:pPr>
            <a:r>
              <a:rPr lang="en-US" sz="1500" dirty="0"/>
              <a:t>x := 5</a:t>
            </a:r>
          </a:p>
          <a:p>
            <a:pPr lvl="1"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Declare constant: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const x int =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D5C81-6655-411B-A70D-D57A53319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92" y="3117125"/>
            <a:ext cx="6872152" cy="273702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69626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7387E-A38B-436B-A6B1-B65F3927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Rune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82F894C-792C-5A71-C8F0-FA20A0F02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124638"/>
              </p:ext>
            </p:extLst>
          </p:nvPr>
        </p:nvGraphicFramePr>
        <p:xfrm>
          <a:off x="648931" y="2548281"/>
          <a:ext cx="5122606" cy="3658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4AB872-DD2D-42A6-AE66-130D119EC3D1}"/>
              </a:ext>
            </a:extLst>
          </p:cNvPr>
          <p:cNvSpPr txBox="1">
            <a:spLocks/>
          </p:cNvSpPr>
          <p:nvPr/>
        </p:nvSpPr>
        <p:spPr>
          <a:xfrm>
            <a:off x="6096000" y="2402309"/>
            <a:ext cx="5244548" cy="18057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dirty="0"/>
              <a:t>Strings are created of bytes.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They can contain valid characters represented as a rune.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Using the rune() function to convert a string to an array of runes.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ASCII characters, will be the same as the byte values.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16502-86CD-43D5-86D4-4FCD1E31A1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0465" y="4324248"/>
            <a:ext cx="35528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08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A7A1-A7F8-44C2-9F02-4A6637CA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D51A5-CB90-4A57-A3A6-E7CE530E9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4561569" cy="4195481"/>
          </a:xfrm>
        </p:spPr>
        <p:txBody>
          <a:bodyPr/>
          <a:lstStyle/>
          <a:p>
            <a:r>
              <a:rPr lang="en-US" dirty="0"/>
              <a:t>a := 10</a:t>
            </a:r>
          </a:p>
          <a:p>
            <a:r>
              <a:rPr lang="en-US" dirty="0"/>
              <a:t>b := 5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Add: 			a + b		15</a:t>
            </a:r>
          </a:p>
          <a:p>
            <a:pPr lvl="1"/>
            <a:r>
              <a:rPr lang="en-US" dirty="0"/>
              <a:t>Subtract: 		a – b		5</a:t>
            </a:r>
          </a:p>
          <a:p>
            <a:pPr lvl="1"/>
            <a:r>
              <a:rPr lang="en-US" dirty="0"/>
              <a:t>Multiply:		a * b		50</a:t>
            </a:r>
          </a:p>
          <a:p>
            <a:pPr lvl="1"/>
            <a:r>
              <a:rPr lang="en-US" dirty="0"/>
              <a:t>Divide:		a / b		2</a:t>
            </a:r>
          </a:p>
          <a:p>
            <a:pPr lvl="1"/>
            <a:r>
              <a:rPr lang="en-US" dirty="0"/>
              <a:t>Remainder:	a % b		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D339A9-DEEF-4C9B-95F4-C72024C2A483}"/>
              </a:ext>
            </a:extLst>
          </p:cNvPr>
          <p:cNvSpPr txBox="1">
            <a:spLocks/>
          </p:cNvSpPr>
          <p:nvPr/>
        </p:nvSpPr>
        <p:spPr>
          <a:xfrm>
            <a:off x="6021938" y="2444097"/>
            <a:ext cx="5778080" cy="3804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&lt; 	less than</a:t>
            </a:r>
          </a:p>
          <a:p>
            <a:r>
              <a:rPr lang="en-US" dirty="0"/>
              <a:t>&gt; 	greater than</a:t>
            </a:r>
          </a:p>
          <a:p>
            <a:r>
              <a:rPr lang="en-US" dirty="0"/>
              <a:t>== 	equal to</a:t>
            </a:r>
          </a:p>
          <a:p>
            <a:r>
              <a:rPr lang="en-US" dirty="0"/>
              <a:t>!= 	different than</a:t>
            </a:r>
          </a:p>
          <a:p>
            <a:r>
              <a:rPr lang="en-US" dirty="0"/>
              <a:t>&lt;= 	less than or equal to</a:t>
            </a:r>
          </a:p>
          <a:p>
            <a:r>
              <a:rPr lang="en-US" dirty="0"/>
              <a:t>&gt;=	greater than or equal to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C25623-892A-420C-896A-7AFE2B82F82E}"/>
              </a:ext>
            </a:extLst>
          </p:cNvPr>
          <p:cNvCxnSpPr/>
          <p:nvPr/>
        </p:nvCxnSpPr>
        <p:spPr>
          <a:xfrm>
            <a:off x="5665862" y="1948441"/>
            <a:ext cx="0" cy="41276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51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C111-A6DD-4B79-954C-241F87ED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EE29-C425-430C-9261-7F24AF80F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67378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x := 10</a:t>
            </a:r>
          </a:p>
          <a:p>
            <a:pPr marL="0" indent="0">
              <a:buNone/>
            </a:pPr>
            <a:r>
              <a:rPr lang="en-US" dirty="0"/>
              <a:t>y := 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x &lt; y {</a:t>
            </a:r>
          </a:p>
          <a:p>
            <a:pPr marL="0" indent="0">
              <a:buNone/>
            </a:pPr>
            <a:r>
              <a:rPr lang="en-US" dirty="0"/>
              <a:t>	fmt.Println("True")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	fmt.Println(“False”)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716CFE-2D1D-41D3-9F19-EC7E31CD18BF}"/>
              </a:ext>
            </a:extLst>
          </p:cNvPr>
          <p:cNvCxnSpPr/>
          <p:nvPr/>
        </p:nvCxnSpPr>
        <p:spPr>
          <a:xfrm>
            <a:off x="5614588" y="1958915"/>
            <a:ext cx="0" cy="41276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D71C20-88DE-4DE9-8584-754F55E142CA}"/>
              </a:ext>
            </a:extLst>
          </p:cNvPr>
          <p:cNvSpPr txBox="1">
            <a:spLocks/>
          </p:cNvSpPr>
          <p:nvPr/>
        </p:nvSpPr>
        <p:spPr>
          <a:xfrm>
            <a:off x="6096000" y="2052917"/>
            <a:ext cx="410250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nn-NO" dirty="0"/>
              <a:t>Looping</a:t>
            </a:r>
          </a:p>
          <a:p>
            <a:pPr marL="0" indent="0">
              <a:buFont typeface="Wingdings 3" charset="2"/>
              <a:buNone/>
            </a:pPr>
            <a:r>
              <a:rPr lang="nn-NO" sz="1200" dirty="0"/>
              <a:t>Note: Only the for statement exists in Go.</a:t>
            </a:r>
          </a:p>
          <a:p>
            <a:pPr marL="0" indent="0">
              <a:buFont typeface="Wingdings 3" charset="2"/>
              <a:buNone/>
            </a:pPr>
            <a:endParaRPr lang="nn-NO" dirty="0"/>
          </a:p>
          <a:p>
            <a:pPr marL="0" indent="0">
              <a:buFont typeface="Wingdings 3" charset="2"/>
              <a:buNone/>
            </a:pPr>
            <a:r>
              <a:rPr lang="nn-NO" dirty="0"/>
              <a:t>for i := 0; i &lt; 5; i++ {</a:t>
            </a:r>
          </a:p>
          <a:p>
            <a:pPr marL="0" indent="0">
              <a:buFont typeface="Wingdings 3" charset="2"/>
              <a:buNone/>
            </a:pPr>
            <a:r>
              <a:rPr lang="nn-NO" dirty="0"/>
              <a:t>	fmt.Println(i)</a:t>
            </a:r>
          </a:p>
          <a:p>
            <a:pPr marL="0" indent="0">
              <a:buFont typeface="Wingdings 3" charset="2"/>
              <a:buNone/>
            </a:pPr>
            <a:r>
              <a:rPr lang="nn-NO" dirty="0"/>
              <a:t>}</a:t>
            </a: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29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5989-B44B-4D4E-AA2D-40F5DE76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0D25-04D1-41B3-B8A4-09A71934D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443051" cy="4195481"/>
          </a:xfrm>
        </p:spPr>
        <p:txBody>
          <a:bodyPr/>
          <a:lstStyle/>
          <a:p>
            <a:r>
              <a:rPr lang="en-US" sz="1800" dirty="0"/>
              <a:t>Example: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func</a:t>
            </a:r>
            <a:r>
              <a:rPr lang="en-US" sz="1800" dirty="0"/>
              <a:t> main() 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displayMsg</a:t>
            </a:r>
            <a:r>
              <a:rPr lang="en-US" sz="1800" dirty="0"/>
              <a:t>("Hello")</a:t>
            </a:r>
          </a:p>
          <a:p>
            <a:pPr marL="0" indent="0">
              <a:buNone/>
            </a:pPr>
            <a:r>
              <a:rPr lang="en-US" sz="1800" dirty="0"/>
              <a:t>	sum(1, 2, 3, 4, 5)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6763A-C6E6-4925-9112-DFB340FBAEDD}"/>
              </a:ext>
            </a:extLst>
          </p:cNvPr>
          <p:cNvSpPr txBox="1">
            <a:spLocks/>
          </p:cNvSpPr>
          <p:nvPr/>
        </p:nvSpPr>
        <p:spPr>
          <a:xfrm>
            <a:off x="6417891" y="1918113"/>
            <a:ext cx="5059110" cy="4195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func</a:t>
            </a:r>
            <a:r>
              <a:rPr lang="en-US" sz="1800" dirty="0"/>
              <a:t> </a:t>
            </a:r>
            <a:r>
              <a:rPr lang="en-US" sz="1800" dirty="0" err="1"/>
              <a:t>displayMsg</a:t>
            </a:r>
            <a:r>
              <a:rPr lang="en-US" sz="1800" dirty="0"/>
              <a:t>(msg string) 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fmt.Println</a:t>
            </a:r>
            <a:r>
              <a:rPr lang="en-US" sz="1800" dirty="0"/>
              <a:t>(msg)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func</a:t>
            </a:r>
            <a:r>
              <a:rPr lang="en-US" sz="1800" dirty="0"/>
              <a:t> sum(values ...int){</a:t>
            </a:r>
          </a:p>
          <a:p>
            <a:pPr marL="0" indent="0">
              <a:buNone/>
            </a:pPr>
            <a:r>
              <a:rPr lang="en-US" sz="1800" dirty="0"/>
              <a:t>	result := 0</a:t>
            </a:r>
          </a:p>
          <a:p>
            <a:pPr marL="0" indent="0">
              <a:buNone/>
            </a:pPr>
            <a:r>
              <a:rPr lang="en-US" sz="1800" dirty="0"/>
              <a:t>	for _, v := range values {</a:t>
            </a:r>
          </a:p>
          <a:p>
            <a:pPr marL="0" indent="0">
              <a:buNone/>
            </a:pPr>
            <a:r>
              <a:rPr lang="en-US" sz="1800" dirty="0"/>
              <a:t>		result += v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fmt.Println</a:t>
            </a:r>
            <a:r>
              <a:rPr lang="en-US" sz="1800" dirty="0"/>
              <a:t>("The sum is ", result)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80D771-A091-4AB2-A487-A80576359723}"/>
              </a:ext>
            </a:extLst>
          </p:cNvPr>
          <p:cNvCxnSpPr/>
          <p:nvPr/>
        </p:nvCxnSpPr>
        <p:spPr>
          <a:xfrm>
            <a:off x="5665862" y="2052918"/>
            <a:ext cx="0" cy="41276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A8FBAB5-D518-4640-BEB0-B5D63C8FF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37" y="4427246"/>
            <a:ext cx="48672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4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7D28-3689-4245-8DDD-4618B76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/ Slices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23AB3-40D5-4D2C-9090-0358D51DF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59" y="1967548"/>
            <a:ext cx="4067175" cy="3076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B5C04C-C4DC-4D90-BA09-9A72928B7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361" y="1967548"/>
            <a:ext cx="6762750" cy="133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7F243C-2408-412A-990A-B1F1DD33E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611" y="3643948"/>
            <a:ext cx="63246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8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765D-4622-4EA2-93F5-DE26AD27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Go &amp; Extension in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73E1C-CEE1-4A7A-906E-4A268A43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https://go.dev/doc/install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509CF-66D3-4042-8CD9-D1A686000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589028"/>
            <a:ext cx="4355805" cy="3557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E27E80-0654-453B-8063-2C9ABF905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130" y="2589028"/>
            <a:ext cx="5117562" cy="3557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043A0-BA9D-4D83-8435-61463D407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130" y="1353448"/>
            <a:ext cx="5117562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3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7D28-3689-4245-8DDD-4618B76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10F29C-ABE6-4C0D-8067-670C65553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772" y="1444196"/>
            <a:ext cx="3829050" cy="2476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C6FC81-077B-4155-BC88-241BFAE6F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19" y="5605331"/>
            <a:ext cx="6562725" cy="1085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6B11F1-D11E-4612-95CD-07D12BCB9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72" y="4243901"/>
            <a:ext cx="34004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99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7D28-3689-4245-8DDD-4618B76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C8BB5-C778-428C-80ED-59C89ABE5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514933"/>
            <a:ext cx="3467100" cy="1381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CE0744-4AD9-46E2-9915-0B1DCBAB8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3243898"/>
            <a:ext cx="3467098" cy="1428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535DC4-E6CE-4E22-94A8-3596114D9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4" y="5004753"/>
            <a:ext cx="3467099" cy="1571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F5FDF1-8F50-46B3-A15C-A6202DFD7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514" y="1514933"/>
            <a:ext cx="62960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41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7D28-3689-4245-8DDD-4618B76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51FC7-715D-4091-B7C4-478B0D8F8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33512"/>
            <a:ext cx="5010150" cy="1571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B9DC81-E639-48C2-8984-B99D53F35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338512"/>
            <a:ext cx="5010150" cy="809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8846BB-4716-4FD5-95E8-EFFC2A211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0" y="4481512"/>
            <a:ext cx="5010149" cy="1209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5EA2DC-A76E-41F5-B7BA-6C257B24B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974" y="1433512"/>
            <a:ext cx="39147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80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7D28-3689-4245-8DDD-4618B76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2C45B-EEBA-4F6C-A0F0-34651EBF9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53248"/>
            <a:ext cx="3009900" cy="1381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17D6DA-4761-440E-93B9-F4278F9F6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4133215"/>
            <a:ext cx="3152775" cy="1743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128F76-3DB4-4065-811E-3A820E5E981F}"/>
              </a:ext>
            </a:extLst>
          </p:cNvPr>
          <p:cNvSpPr txBox="1"/>
          <p:nvPr/>
        </p:nvSpPr>
        <p:spPr>
          <a:xfrm>
            <a:off x="4144161" y="4133215"/>
            <a:ext cx="262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Outside of main</a:t>
            </a:r>
          </a:p>
        </p:txBody>
      </p:sp>
    </p:spTree>
    <p:extLst>
      <p:ext uri="{BB962C8B-B14F-4D97-AF65-F5344CB8AC3E}">
        <p14:creationId xmlns:p14="http://schemas.microsoft.com/office/powerpoint/2010/main" val="2913706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7D28-3689-4245-8DDD-4618B76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D0613C-9802-4083-B67B-73899B3F8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57745"/>
            <a:ext cx="3382964" cy="17167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1048EF-3B35-443F-899A-EF842428D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25" y="1152982"/>
            <a:ext cx="5686610" cy="40761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A143225-67D7-4EF8-A6CC-C7CA9790B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2924091"/>
            <a:ext cx="3382964" cy="23050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89BEFA-CDAD-4E9E-A5E3-B505650EC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609" y="5362575"/>
            <a:ext cx="92297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72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7D28-3689-4245-8DDD-4618B76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249EB-0ECE-4F9E-B52F-B932B26C9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62075"/>
            <a:ext cx="4095750" cy="2066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43FB0F-23A7-4AAD-A39F-48016B568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538537"/>
            <a:ext cx="9096375" cy="1323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975ED6-865E-4583-8371-F02E0499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336" y="1333257"/>
            <a:ext cx="3105150" cy="1866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533FC5-C106-4669-A622-24E497ECD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5042851"/>
            <a:ext cx="3886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1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7D28-3689-4245-8DDD-4618B76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– “net/http”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D3715-837B-4FFF-B0BE-B6B1F6ECB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1271587"/>
            <a:ext cx="2466975" cy="1571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0FAC2E-DEEB-469F-84F2-2DB9F62F6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" y="3176589"/>
            <a:ext cx="3971925" cy="83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91DFB7-7E92-4868-817E-A4AA03980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150" y="1443039"/>
            <a:ext cx="52959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47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7D28-3689-4245-8DDD-4618B76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Pokedex</a:t>
            </a:r>
            <a:r>
              <a:rPr lang="en-US" dirty="0"/>
              <a:t> Demo – Using </a:t>
            </a:r>
            <a:r>
              <a:rPr lang="en-US" dirty="0" err="1"/>
              <a:t>Pokeapi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C1BEDD-9EFF-46E5-B3F7-CE347A86F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12" y="1152525"/>
            <a:ext cx="1314450" cy="5705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C82313-375E-4D49-A47B-7C9B03330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662" y="1152525"/>
            <a:ext cx="1609725" cy="5762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FC9D99-5AB9-43DD-984F-8C0D35737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387" y="1152525"/>
            <a:ext cx="1304925" cy="57340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C98BBA-B3C2-48C5-A9CE-986EA0638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2409" y="1152525"/>
            <a:ext cx="1476375" cy="57054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77A08FB-6C36-4CB3-B123-AA7AE7AB2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5357" y="3676650"/>
            <a:ext cx="5181600" cy="31813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AF97E89-E3C5-4459-B695-547A45EF98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5357" y="2312511"/>
            <a:ext cx="5433757" cy="136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14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77D28-3689-4245-8DDD-4618B764B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Step 1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A9C1F3-7A8F-42F1-8827-B37FF7F6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18" y="2040924"/>
            <a:ext cx="4455263" cy="3107545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ADD49-C8B1-4A86-89C1-4826A8AA7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Create a new folder</a:t>
            </a:r>
          </a:p>
          <a:p>
            <a:r>
              <a:rPr lang="en-US" dirty="0">
                <a:solidFill>
                  <a:srgbClr val="FFFFFF"/>
                </a:solidFill>
              </a:rPr>
              <a:t>Add 2 files – index.html and </a:t>
            </a:r>
            <a:r>
              <a:rPr lang="en-US" dirty="0" err="1">
                <a:solidFill>
                  <a:srgbClr val="FFFFFF"/>
                </a:solidFill>
              </a:rPr>
              <a:t>main.go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Open in VS Code.</a:t>
            </a:r>
          </a:p>
        </p:txBody>
      </p:sp>
    </p:spTree>
    <p:extLst>
      <p:ext uri="{BB962C8B-B14F-4D97-AF65-F5344CB8AC3E}">
        <p14:creationId xmlns:p14="http://schemas.microsoft.com/office/powerpoint/2010/main" val="847042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7D28-3689-4245-8DDD-4618B76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ADD49-C8B1-4A86-89C1-4826A8AA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 the </a:t>
            </a:r>
            <a:r>
              <a:rPr lang="en-US" sz="4400" dirty="0" err="1"/>
              <a:t>main.go</a:t>
            </a:r>
            <a:r>
              <a:rPr lang="en-US" sz="4400" dirty="0"/>
              <a:t> file</a:t>
            </a:r>
          </a:p>
          <a:p>
            <a:r>
              <a:rPr lang="en-US" sz="4400" dirty="0"/>
              <a:t>Add code below: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47676-69A3-4FCE-A9CE-DEAFD77D2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150658"/>
            <a:ext cx="31242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6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1885-88BF-417E-9C2C-C02DD4A0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5872-03DE-40C7-8233-EDC9ECE6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1600" dirty="0"/>
              <a:t>Go was created by a small team within Google. </a:t>
            </a:r>
          </a:p>
          <a:p>
            <a:pPr>
              <a:lnSpc>
                <a:spcPct val="250000"/>
              </a:lnSpc>
            </a:pPr>
            <a:r>
              <a:rPr lang="en-US" sz="1600" dirty="0"/>
              <a:t>The team comprised of Robert </a:t>
            </a:r>
            <a:r>
              <a:rPr lang="en-US" sz="1600" dirty="0" err="1"/>
              <a:t>Grisemar</a:t>
            </a:r>
            <a:r>
              <a:rPr lang="en-US" sz="1600" dirty="0"/>
              <a:t>, Rob Pike and Ken Thompson. The language first appeared on November 10, 2009.</a:t>
            </a:r>
          </a:p>
          <a:p>
            <a:pPr>
              <a:lnSpc>
                <a:spcPct val="250000"/>
              </a:lnSpc>
            </a:pPr>
            <a:r>
              <a:rPr lang="en-US" sz="1600" dirty="0"/>
              <a:t>Is a procedural programming language.</a:t>
            </a:r>
          </a:p>
          <a:p>
            <a:pPr>
              <a:lnSpc>
                <a:spcPct val="250000"/>
              </a:lnSpc>
            </a:pPr>
            <a:r>
              <a:rPr lang="en-US" sz="1600" dirty="0"/>
              <a:t>It is an open-source language.</a:t>
            </a:r>
          </a:p>
        </p:txBody>
      </p:sp>
    </p:spTree>
    <p:extLst>
      <p:ext uri="{BB962C8B-B14F-4D97-AF65-F5344CB8AC3E}">
        <p14:creationId xmlns:p14="http://schemas.microsoft.com/office/powerpoint/2010/main" val="2412204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7D28-3689-4245-8DDD-4618B76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Code the struct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D163D-CD57-43D3-B160-D4EBEAE44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7185924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22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7D28-3689-4245-8DDD-4618B76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Testing index.html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94378-21E0-4006-81DF-EBAF0EEA9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714500"/>
            <a:ext cx="5572125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78E3F7-7FCC-4561-AB8E-97188DCC4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11" y="3198122"/>
            <a:ext cx="6515100" cy="1038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7FA0A5-9625-46F4-A14C-47872FB13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11" y="4464948"/>
            <a:ext cx="7021167" cy="885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D2ACD0-58E9-4A80-A54C-B166DC972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6739" y="1797948"/>
            <a:ext cx="2952750" cy="3552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2CC315-20B8-4CFE-91FD-F712EE83E95D}"/>
              </a:ext>
            </a:extLst>
          </p:cNvPr>
          <p:cNvSpPr txBox="1"/>
          <p:nvPr/>
        </p:nvSpPr>
        <p:spPr>
          <a:xfrm>
            <a:off x="934278" y="5973417"/>
            <a:ext cx="6832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terminal type: </a:t>
            </a:r>
            <a:r>
              <a:rPr lang="en-US" sz="4400" dirty="0">
                <a:solidFill>
                  <a:srgbClr val="FF0000"/>
                </a:solidFill>
              </a:rPr>
              <a:t>go run </a:t>
            </a:r>
            <a:r>
              <a:rPr lang="en-US" sz="4400" dirty="0" err="1">
                <a:solidFill>
                  <a:srgbClr val="FF0000"/>
                </a:solidFill>
              </a:rPr>
              <a:t>main.go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0175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7D28-3689-4245-8DDD-4618B76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Index.html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7961A-E684-40C6-A293-25BBF6077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714100"/>
            <a:ext cx="5699861" cy="4313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220661-DFBE-420C-8D8B-AFEF5A1C2B1F}"/>
              </a:ext>
            </a:extLst>
          </p:cNvPr>
          <p:cNvSpPr txBox="1"/>
          <p:nvPr/>
        </p:nvSpPr>
        <p:spPr>
          <a:xfrm>
            <a:off x="6625952" y="1529434"/>
            <a:ext cx="504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save time, we will just give you this code.</a:t>
            </a:r>
          </a:p>
        </p:txBody>
      </p:sp>
    </p:spTree>
    <p:extLst>
      <p:ext uri="{BB962C8B-B14F-4D97-AF65-F5344CB8AC3E}">
        <p14:creationId xmlns:p14="http://schemas.microsoft.com/office/powerpoint/2010/main" val="41144178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7D28-3689-4245-8DDD-4618B76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– </a:t>
            </a:r>
            <a:r>
              <a:rPr lang="en-US" dirty="0" err="1"/>
              <a:t>main.go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4AB7C-B5A8-4211-A2CA-2C2A0DFEB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58" y="1152983"/>
            <a:ext cx="5786089" cy="55758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5B7CBE-C2F0-4DDD-AB53-F5D997002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152" y="1181735"/>
            <a:ext cx="40100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76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10EE-C989-4096-844E-B3B38C66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0E53-E839-4E7A-B09C-550B57075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73200"/>
            <a:ext cx="8946541" cy="477519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WAY TO GO – A Thorough Introduction to the Go Programming Language 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Learn Go Programming - Golang Tutorial for Beginners </a:t>
            </a:r>
            <a:r>
              <a:rPr lang="en-US" dirty="0"/>
              <a:t>– (Slide 3-6)</a:t>
            </a:r>
          </a:p>
          <a:p>
            <a:r>
              <a:rPr lang="en-US" dirty="0">
                <a:hlinkClick r:id="rId2"/>
              </a:rPr>
              <a:t>Learn Go Programming - Golang Tutorial for Beginners – YouTube</a:t>
            </a:r>
            <a:endParaRPr lang="en-US" dirty="0"/>
          </a:p>
          <a:p>
            <a:r>
              <a:rPr lang="en-US" dirty="0"/>
              <a:t>Go Fundamentals – In class example</a:t>
            </a:r>
          </a:p>
          <a:p>
            <a:r>
              <a:rPr lang="en-US" dirty="0">
                <a:hlinkClick r:id="rId3"/>
              </a:rPr>
              <a:t>https://www.youtube.com/watch?v=SqrbIlUwR0U</a:t>
            </a:r>
            <a:endParaRPr lang="en-US" dirty="0"/>
          </a:p>
          <a:p>
            <a:r>
              <a:rPr lang="en-US" dirty="0"/>
              <a:t>Consuming API</a:t>
            </a:r>
          </a:p>
          <a:p>
            <a:r>
              <a:rPr lang="en-US" dirty="0">
                <a:hlinkClick r:id="rId4"/>
              </a:rPr>
              <a:t>https://tutorialedge.net/golang/consuming-restful-api-with-go/</a:t>
            </a:r>
            <a:br>
              <a:rPr lang="en-US" dirty="0">
                <a:hlinkClick r:id="rId4"/>
              </a:rPr>
            </a:br>
            <a:endParaRPr lang="en-US" dirty="0"/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HTML templates - Go Lang Practical Programming Tutorial p.16</a:t>
            </a:r>
            <a:br>
              <a:rPr lang="en-US" b="0" i="0" dirty="0">
                <a:effectLst/>
                <a:latin typeface="Roboto" panose="02000000000000000000" pitchFamily="2" charset="0"/>
              </a:rPr>
            </a:br>
            <a:r>
              <a:rPr lang="en-US" b="0" i="0" dirty="0">
                <a:effectLst/>
                <a:latin typeface="Roboto" panose="02000000000000000000" pitchFamily="2" charset="0"/>
                <a:hlinkClick r:id="rId5"/>
              </a:rPr>
              <a:t>https://www.youtube.com/watch?v=Uo9MSE2Gbzs&amp;t=325s</a:t>
            </a:r>
            <a:endParaRPr lang="en-US" dirty="0"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Keywords</a:t>
            </a:r>
            <a:br>
              <a:rPr lang="en-US" b="0" i="0" dirty="0">
                <a:effectLst/>
                <a:latin typeface="Roboto" panose="02000000000000000000" pitchFamily="2" charset="0"/>
              </a:rPr>
            </a:br>
            <a:r>
              <a:rPr lang="en-US" b="0" i="0" dirty="0">
                <a:effectLst/>
                <a:latin typeface="Roboto" panose="02000000000000000000" pitchFamily="2" charset="0"/>
                <a:hlinkClick r:id="rId6"/>
              </a:rPr>
              <a:t>https://go101.org/article/keywords-and-identifiers.html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</a:rPr>
              <a:t>I/O Format Verbs</a:t>
            </a:r>
            <a:br>
              <a:rPr lang="en-US" dirty="0">
                <a:latin typeface="Roboto" panose="02000000000000000000" pitchFamily="2" charset="0"/>
              </a:rPr>
            </a:br>
            <a:r>
              <a:rPr lang="en-US" dirty="0">
                <a:latin typeface="Roboto" panose="02000000000000000000" pitchFamily="2" charset="0"/>
                <a:hlinkClick r:id="rId7"/>
              </a:rPr>
              <a:t>https://pkg.go.dev/fmt</a:t>
            </a:r>
            <a:endParaRPr lang="en-US" dirty="0"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API</a:t>
            </a:r>
            <a:br>
              <a:rPr lang="en-US" b="0" i="0" dirty="0">
                <a:effectLst/>
                <a:latin typeface="Roboto" panose="02000000000000000000" pitchFamily="2" charset="0"/>
              </a:rPr>
            </a:br>
            <a:r>
              <a:rPr lang="en-US" b="0" i="0" dirty="0">
                <a:effectLst/>
                <a:latin typeface="Roboto" panose="02000000000000000000" pitchFamily="2" charset="0"/>
                <a:hlinkClick r:id="rId8"/>
              </a:rPr>
              <a:t>https://pokeapi.co/docs/v2#pokemon-section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</a:rPr>
              <a:t>Default Types</a:t>
            </a:r>
            <a:br>
              <a:rPr lang="en-US" dirty="0">
                <a:latin typeface="Roboto" panose="02000000000000000000" pitchFamily="2" charset="0"/>
              </a:rPr>
            </a:br>
            <a:r>
              <a:rPr lang="en-US" dirty="0">
                <a:latin typeface="Roboto" panose="02000000000000000000" pitchFamily="2" charset="0"/>
                <a:hlinkClick r:id="rId9"/>
              </a:rPr>
              <a:t>https://golangbyexample.com/go-default-zero-value-all-types/</a:t>
            </a:r>
            <a:endParaRPr lang="en-US" dirty="0"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Runes</a:t>
            </a:r>
            <a:br>
              <a:rPr lang="en-US" b="0" i="0" dirty="0">
                <a:effectLst/>
                <a:latin typeface="Roboto" panose="02000000000000000000" pitchFamily="2" charset="0"/>
              </a:rPr>
            </a:br>
            <a:r>
              <a:rPr lang="en-US" b="0" i="0" dirty="0">
                <a:effectLst/>
                <a:latin typeface="Roboto" panose="02000000000000000000" pitchFamily="2" charset="0"/>
                <a:hlinkClick r:id="rId10"/>
              </a:rPr>
              <a:t>https://golangdocs.com/rune-in-golang</a:t>
            </a:r>
            <a:br>
              <a:rPr lang="en-US" b="0" i="0" dirty="0">
                <a:effectLst/>
                <a:latin typeface="Roboto" panose="02000000000000000000" pitchFamily="2" charset="0"/>
              </a:rPr>
            </a:br>
            <a:r>
              <a:rPr lang="en-US" b="0" i="0" dirty="0">
                <a:effectLst/>
                <a:latin typeface="Roboto" panose="02000000000000000000" pitchFamily="2" charset="0"/>
                <a:hlinkClick r:id="rId11"/>
              </a:rPr>
              <a:t>https://zetcode.com/golang/rune/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5695-CE0A-4FF8-A52E-0518A7F5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Go Was Created 1.1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57EF9-9C9D-42B5-87CF-813A8A0F2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Googles problems is compile time. Google’s projects are so large that it takes several hours for compiling.</a:t>
            </a:r>
          </a:p>
          <a:p>
            <a:r>
              <a:rPr lang="en-US" dirty="0"/>
              <a:t>Go was designed for quick compilation without the need for dependency checking so it fixes this issue.</a:t>
            </a:r>
          </a:p>
          <a:p>
            <a:r>
              <a:rPr lang="en-US" dirty="0"/>
              <a:t>Another problem Google had was string processing. Google is always reading and writing, analyzes webpages. They try to be efficient with string manipulation.</a:t>
            </a:r>
          </a:p>
          <a:p>
            <a:r>
              <a:rPr lang="en-US" dirty="0"/>
              <a:t>Google built a library of string functions into Go so that things like garbage collection is a lot simpler than other libraries. (C++).</a:t>
            </a:r>
          </a:p>
          <a:p>
            <a:r>
              <a:rPr lang="en-US" dirty="0"/>
              <a:t>At the time Python, Java and C/C++ lanageus were created during a time when multi threaded applications were rare.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8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CADE7-2934-4CF9-9DE7-2EA4717F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2F2F2"/>
                </a:solidFill>
              </a:rPr>
              <a:t>Why Go Was Created 1.2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5F6D9A-4FC3-4F4F-815B-BB332883B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777495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4212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12A2-516F-4D58-A651-941A1F08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(</a:t>
            </a:r>
            <a:r>
              <a:rPr lang="en-US" dirty="0" err="1"/>
              <a:t>golang</a:t>
            </a:r>
            <a:r>
              <a:rPr lang="en-US" dirty="0"/>
              <a:t>) - Main 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D7454-526E-4BCC-B6B8-0123B2DAB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Strong and Statically typed language. It inherits similar features from languages such as Java and C++.</a:t>
            </a:r>
          </a:p>
          <a:p>
            <a:r>
              <a:rPr lang="en-US" dirty="0"/>
              <a:t>Strong typing – is when the variable cannot change over time.</a:t>
            </a:r>
          </a:p>
          <a:p>
            <a:r>
              <a:rPr lang="en-US" dirty="0"/>
              <a:t>Static typing – variables must be defined at compile time.</a:t>
            </a:r>
          </a:p>
          <a:p>
            <a:r>
              <a:rPr lang="en-US" dirty="0"/>
              <a:t>Excellent community </a:t>
            </a:r>
            <a:br>
              <a:rPr lang="en-US" dirty="0"/>
            </a:br>
            <a:r>
              <a:rPr lang="en-US" dirty="0"/>
              <a:t>				   </a:t>
            </a:r>
          </a:p>
        </p:txBody>
      </p:sp>
    </p:spTree>
    <p:extLst>
      <p:ext uri="{BB962C8B-B14F-4D97-AF65-F5344CB8AC3E}">
        <p14:creationId xmlns:p14="http://schemas.microsoft.com/office/powerpoint/2010/main" val="276095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76FB-50A8-4B58-866C-14B34440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AEF48-4437-4A9E-82C3-0980D6A3F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  <a:p>
            <a:r>
              <a:rPr lang="en-US" dirty="0"/>
              <a:t>Fast compile times</a:t>
            </a:r>
          </a:p>
          <a:p>
            <a:r>
              <a:rPr lang="en-US" dirty="0"/>
              <a:t>Garbage collection</a:t>
            </a:r>
          </a:p>
          <a:p>
            <a:r>
              <a:rPr lang="en-US" dirty="0"/>
              <a:t>Built-in concurrency</a:t>
            </a:r>
          </a:p>
          <a:p>
            <a:r>
              <a:rPr lang="en-US" dirty="0"/>
              <a:t>Compile to standalone binaries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7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902E-258A-4397-9166-3C0C8F87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Aspects of a Go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E1A9F-ACA5-47C7-BB27-DFBFE1A7A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any Go program you need to include the statement </a:t>
            </a:r>
            <a:r>
              <a:rPr lang="en-US" dirty="0">
                <a:solidFill>
                  <a:srgbClr val="FF0000"/>
                </a:solidFill>
              </a:rPr>
              <a:t>package main. </a:t>
            </a:r>
            <a:r>
              <a:rPr lang="en-US" dirty="0"/>
              <a:t>Every go application is structured into packages.</a:t>
            </a:r>
          </a:p>
          <a:p>
            <a:r>
              <a:rPr lang="en-US" dirty="0"/>
              <a:t>main is a special package, because every one of your applications will need this as an entry point.</a:t>
            </a:r>
          </a:p>
          <a:p>
            <a:r>
              <a:rPr lang="en-US" dirty="0"/>
              <a:t>Right below the package main we have an import statement. “</a:t>
            </a:r>
            <a:r>
              <a:rPr lang="en-US" dirty="0" err="1"/>
              <a:t>fmt</a:t>
            </a:r>
            <a:r>
              <a:rPr lang="en-US" dirty="0"/>
              <a:t>” library. In the Go community often called “thumped”. </a:t>
            </a:r>
          </a:p>
          <a:p>
            <a:r>
              <a:rPr lang="en-US" dirty="0"/>
              <a:t>Once we import this package we will be able to format strings. In this example we will make use of </a:t>
            </a:r>
            <a:r>
              <a:rPr lang="en-US" dirty="0" err="1"/>
              <a:t>fmt’s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Println</a:t>
            </a:r>
            <a:r>
              <a:rPr lang="en-US" dirty="0"/>
              <a:t> function by passing in an argument “Hello, World!”.</a:t>
            </a:r>
          </a:p>
          <a:p>
            <a:pPr marL="0" indent="0">
              <a:buNone/>
            </a:pPr>
            <a:r>
              <a:rPr lang="en-US" dirty="0" err="1"/>
              <a:t>func</a:t>
            </a:r>
            <a:r>
              <a:rPr lang="en-US" dirty="0"/>
              <a:t> main() {</a:t>
            </a:r>
          </a:p>
          <a:p>
            <a:pPr marL="457200" lvl="1" indent="0">
              <a:buNone/>
            </a:pPr>
            <a:r>
              <a:rPr lang="en-US" dirty="0" err="1"/>
              <a:t>Fmt.Println</a:t>
            </a:r>
            <a:r>
              <a:rPr lang="en-US" dirty="0"/>
              <a:t>(“Hello, World!”)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32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7387E-A38B-436B-A6B1-B65F3927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Types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910AE-D5A8-4494-AB45-00691E6AC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3286965" cy="36586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Go has types such has string,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Bool, int and floats. 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It supports types like maps,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Slices and arrays.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Composite types are made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By combining other built-in types.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46B3A-3DBB-4239-9CAE-D29FC729B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804" y="2603230"/>
            <a:ext cx="6091084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75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6984</TotalTime>
  <Words>1123</Words>
  <Application>Microsoft Office PowerPoint</Application>
  <PresentationFormat>Widescreen</PresentationFormat>
  <Paragraphs>157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Century Gothic</vt:lpstr>
      <vt:lpstr>Roboto</vt:lpstr>
      <vt:lpstr>Wingdings 3</vt:lpstr>
      <vt:lpstr>Ion</vt:lpstr>
      <vt:lpstr>GO</vt:lpstr>
      <vt:lpstr>Download Go &amp; Extension in VS Code</vt:lpstr>
      <vt:lpstr>Go Introduction</vt:lpstr>
      <vt:lpstr>Why Go Was Created 1.1</vt:lpstr>
      <vt:lpstr>Why Go Was Created 1.2</vt:lpstr>
      <vt:lpstr>Go (golang) - Main Features </vt:lpstr>
      <vt:lpstr>Go Key Features</vt:lpstr>
      <vt:lpstr>Key Aspects of a Go program</vt:lpstr>
      <vt:lpstr>Types</vt:lpstr>
      <vt:lpstr>Default Types</vt:lpstr>
      <vt:lpstr>Keywords</vt:lpstr>
      <vt:lpstr>Formatted I/O – Format Verbs</vt:lpstr>
      <vt:lpstr>PowerPoint Presentation</vt:lpstr>
      <vt:lpstr>Variables - Declaring</vt:lpstr>
      <vt:lpstr>Rune</vt:lpstr>
      <vt:lpstr>Operators</vt:lpstr>
      <vt:lpstr>Control Structures</vt:lpstr>
      <vt:lpstr>Functions</vt:lpstr>
      <vt:lpstr>Array / Slices</vt:lpstr>
      <vt:lpstr>Maps</vt:lpstr>
      <vt:lpstr>Ranges</vt:lpstr>
      <vt:lpstr>Pointers</vt:lpstr>
      <vt:lpstr>Closures</vt:lpstr>
      <vt:lpstr>Structs</vt:lpstr>
      <vt:lpstr>Structs</vt:lpstr>
      <vt:lpstr>Web – “net/http”</vt:lpstr>
      <vt:lpstr>Pokedex Demo – Using Pokeapi</vt:lpstr>
      <vt:lpstr>Step 1</vt:lpstr>
      <vt:lpstr>Step 2</vt:lpstr>
      <vt:lpstr>Step 3 – Code the struct</vt:lpstr>
      <vt:lpstr>Step 4 – Testing index.html </vt:lpstr>
      <vt:lpstr>Step 5 – Index.html</vt:lpstr>
      <vt:lpstr>Step 6 – main.go</vt:lpstr>
      <vt:lpstr>Resources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Topic: GO</dc:title>
  <dc:creator>Pawsey, Nick</dc:creator>
  <cp:lastModifiedBy>Teazis da Silva, Henrique</cp:lastModifiedBy>
  <cp:revision>132</cp:revision>
  <dcterms:created xsi:type="dcterms:W3CDTF">2022-01-29T19:10:46Z</dcterms:created>
  <dcterms:modified xsi:type="dcterms:W3CDTF">2022-03-27T22:05:05Z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