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 id="2147483708" r:id="rId2"/>
    <p:sldMasterId id="2147483737" r:id="rId3"/>
  </p:sldMasterIdLst>
  <p:notesMasterIdLst>
    <p:notesMasterId r:id="rId33"/>
  </p:notesMasterIdLst>
  <p:sldIdLst>
    <p:sldId id="256" r:id="rId4"/>
    <p:sldId id="257" r:id="rId5"/>
    <p:sldId id="288" r:id="rId6"/>
    <p:sldId id="258" r:id="rId7"/>
    <p:sldId id="291" r:id="rId8"/>
    <p:sldId id="290" r:id="rId9"/>
    <p:sldId id="280" r:id="rId10"/>
    <p:sldId id="281" r:id="rId11"/>
    <p:sldId id="282" r:id="rId12"/>
    <p:sldId id="283" r:id="rId13"/>
    <p:sldId id="284" r:id="rId14"/>
    <p:sldId id="265" r:id="rId15"/>
    <p:sldId id="266" r:id="rId16"/>
    <p:sldId id="267" r:id="rId17"/>
    <p:sldId id="268" r:id="rId18"/>
    <p:sldId id="269" r:id="rId19"/>
    <p:sldId id="270" r:id="rId20"/>
    <p:sldId id="272" r:id="rId21"/>
    <p:sldId id="273" r:id="rId22"/>
    <p:sldId id="285" r:id="rId23"/>
    <p:sldId id="286" r:id="rId24"/>
    <p:sldId id="289" r:id="rId25"/>
    <p:sldId id="287" r:id="rId26"/>
    <p:sldId id="276" r:id="rId27"/>
    <p:sldId id="277" r:id="rId28"/>
    <p:sldId id="275" r:id="rId29"/>
    <p:sldId id="278" r:id="rId30"/>
    <p:sldId id="279"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C7C"/>
    <a:srgbClr val="3366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4607" autoAdjust="0"/>
  </p:normalViewPr>
  <p:slideViewPr>
    <p:cSldViewPr snapToGrid="0">
      <p:cViewPr varScale="1">
        <p:scale>
          <a:sx n="55" d="100"/>
          <a:sy n="55" d="100"/>
        </p:scale>
        <p:origin x="6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5F0B4-95CA-41BD-A4DD-B58E195C0474}" type="datetimeFigureOut">
              <a:rPr lang="en-US" smtClean="0"/>
              <a:t>4/2/2013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37CC4-5D2C-496A-9220-ABD7D5B29090}" type="slidenum">
              <a:rPr lang="en-US" smtClean="0"/>
              <a:t>‹#›</a:t>
            </a:fld>
            <a:endParaRPr lang="en-US"/>
          </a:p>
        </p:txBody>
      </p:sp>
    </p:spTree>
    <p:extLst>
      <p:ext uri="{BB962C8B-B14F-4D97-AF65-F5344CB8AC3E}">
        <p14:creationId xmlns:p14="http://schemas.microsoft.com/office/powerpoint/2010/main" val="380270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Skip&lt;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Skip&lt;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r>
              <a:rPr lang="en-US" dirty="0" smtClean="0"/>
              <a:t>        </a:t>
            </a:r>
            <a:r>
              <a:rPr lang="en-US" dirty="0" err="1" smtClean="0"/>
              <a:t>IScheduler</a:t>
            </a:r>
            <a:r>
              <a:rPr lang="en-US" dirty="0" smtClean="0"/>
              <a:t> scheduler);</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SkipLast</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SkipLast</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r>
              <a:rPr lang="en-US" dirty="0" smtClean="0"/>
              <a:t>        </a:t>
            </a:r>
            <a:r>
              <a:rPr lang="en-US" dirty="0" err="1" smtClean="0"/>
              <a:t>IScheduler</a:t>
            </a:r>
            <a:r>
              <a:rPr lang="en-US" dirty="0" smtClean="0"/>
              <a:t> scheduler);</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SkipUntil</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DateTimeOffset</a:t>
            </a:r>
            <a:r>
              <a:rPr lang="en-US" dirty="0" smtClean="0"/>
              <a:t> </a:t>
            </a:r>
            <a:r>
              <a:rPr lang="en-US" dirty="0" err="1" smtClean="0"/>
              <a:t>startTime</a:t>
            </a:r>
            <a:r>
              <a:rPr lang="en-US" dirty="0" smtClean="0"/>
              <a:t>);</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SkipUntil</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DateTimeOffset</a:t>
            </a:r>
            <a:r>
              <a:rPr lang="en-US" dirty="0" smtClean="0"/>
              <a:t> </a:t>
            </a:r>
            <a:r>
              <a:rPr lang="en-US" dirty="0" err="1" smtClean="0"/>
              <a:t>startTime</a:t>
            </a:r>
            <a:r>
              <a:rPr lang="en-US" dirty="0" smtClean="0"/>
              <a:t>,</a:t>
            </a:r>
          </a:p>
          <a:p>
            <a:r>
              <a:rPr lang="en-US" dirty="0" smtClean="0"/>
              <a:t>        </a:t>
            </a:r>
            <a:r>
              <a:rPr lang="en-US" dirty="0" err="1" smtClean="0"/>
              <a:t>IScheduler</a:t>
            </a:r>
            <a:r>
              <a:rPr lang="en-US" dirty="0" smtClean="0"/>
              <a:t> scheduler);</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Take&lt;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Take&lt;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r>
              <a:rPr lang="en-US" dirty="0" smtClean="0"/>
              <a:t>        </a:t>
            </a:r>
            <a:r>
              <a:rPr lang="en-US" dirty="0" err="1" smtClean="0"/>
              <a:t>IScheduler</a:t>
            </a:r>
            <a:r>
              <a:rPr lang="en-US" dirty="0" smtClean="0"/>
              <a:t> scheduler);</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TakeLast</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TakeLast</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r>
              <a:rPr lang="en-US" dirty="0" smtClean="0"/>
              <a:t>        </a:t>
            </a:r>
            <a:r>
              <a:rPr lang="en-US" dirty="0" err="1" smtClean="0"/>
              <a:t>IScheduler</a:t>
            </a:r>
            <a:r>
              <a:rPr lang="en-US" dirty="0" smtClean="0"/>
              <a:t> scheduler);</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TakeUntil</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DateTimeOffset</a:t>
            </a:r>
            <a:r>
              <a:rPr lang="en-US" dirty="0" smtClean="0"/>
              <a:t> </a:t>
            </a:r>
            <a:r>
              <a:rPr lang="en-US" dirty="0" err="1" smtClean="0"/>
              <a:t>startTime</a:t>
            </a:r>
            <a:r>
              <a:rPr lang="en-US" dirty="0" smtClean="0"/>
              <a:t>);</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TakeUntil</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DateTimeOffset</a:t>
            </a:r>
            <a:r>
              <a:rPr lang="en-US" dirty="0" smtClean="0"/>
              <a:t> </a:t>
            </a:r>
            <a:r>
              <a:rPr lang="en-US" dirty="0" err="1" smtClean="0"/>
              <a:t>startTime</a:t>
            </a:r>
            <a:r>
              <a:rPr lang="en-US" dirty="0" smtClean="0"/>
              <a:t>,</a:t>
            </a:r>
          </a:p>
          <a:p>
            <a:r>
              <a:rPr lang="en-US" dirty="0" smtClean="0"/>
              <a:t>        </a:t>
            </a:r>
            <a:r>
              <a:rPr lang="en-US" dirty="0" err="1" smtClean="0"/>
              <a:t>IScheduler</a:t>
            </a:r>
            <a:r>
              <a:rPr lang="en-US" dirty="0" smtClean="0"/>
              <a:t> scheduler);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2D37CC4-5D2C-496A-9220-ABD7D5B29090}" type="slidenum">
              <a:rPr lang="en-US" smtClean="0"/>
              <a:t>4</a:t>
            </a:fld>
            <a:endParaRPr lang="en-US"/>
          </a:p>
        </p:txBody>
      </p:sp>
    </p:spTree>
    <p:extLst>
      <p:ext uri="{BB962C8B-B14F-4D97-AF65-F5344CB8AC3E}">
        <p14:creationId xmlns:p14="http://schemas.microsoft.com/office/powerpoint/2010/main" val="320652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Skip&lt;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Skip&lt;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r>
              <a:rPr lang="en-US" dirty="0" smtClean="0"/>
              <a:t>        </a:t>
            </a:r>
            <a:r>
              <a:rPr lang="en-US" dirty="0" err="1" smtClean="0"/>
              <a:t>IScheduler</a:t>
            </a:r>
            <a:r>
              <a:rPr lang="en-US" dirty="0" smtClean="0"/>
              <a:t> scheduler);</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SkipLast</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SkipLast</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r>
              <a:rPr lang="en-US" dirty="0" smtClean="0"/>
              <a:t>        </a:t>
            </a:r>
            <a:r>
              <a:rPr lang="en-US" dirty="0" err="1" smtClean="0"/>
              <a:t>IScheduler</a:t>
            </a:r>
            <a:r>
              <a:rPr lang="en-US" dirty="0" smtClean="0"/>
              <a:t> scheduler);</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SkipUntil</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DateTimeOffset</a:t>
            </a:r>
            <a:r>
              <a:rPr lang="en-US" dirty="0" smtClean="0"/>
              <a:t> </a:t>
            </a:r>
            <a:r>
              <a:rPr lang="en-US" dirty="0" err="1" smtClean="0"/>
              <a:t>startTime</a:t>
            </a:r>
            <a:r>
              <a:rPr lang="en-US" dirty="0" smtClean="0"/>
              <a:t>);</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SkipUntil</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DateTimeOffset</a:t>
            </a:r>
            <a:r>
              <a:rPr lang="en-US" dirty="0" smtClean="0"/>
              <a:t> </a:t>
            </a:r>
            <a:r>
              <a:rPr lang="en-US" dirty="0" err="1" smtClean="0"/>
              <a:t>startTime</a:t>
            </a:r>
            <a:r>
              <a:rPr lang="en-US" dirty="0" smtClean="0"/>
              <a:t>,</a:t>
            </a:r>
          </a:p>
          <a:p>
            <a:r>
              <a:rPr lang="en-US" dirty="0" smtClean="0"/>
              <a:t>        </a:t>
            </a:r>
            <a:r>
              <a:rPr lang="en-US" dirty="0" err="1" smtClean="0"/>
              <a:t>IScheduler</a:t>
            </a:r>
            <a:r>
              <a:rPr lang="en-US" dirty="0" smtClean="0"/>
              <a:t> scheduler);</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Take&lt;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Take&lt;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r>
              <a:rPr lang="en-US" dirty="0" smtClean="0"/>
              <a:t>        </a:t>
            </a:r>
            <a:r>
              <a:rPr lang="en-US" dirty="0" err="1" smtClean="0"/>
              <a:t>IScheduler</a:t>
            </a:r>
            <a:r>
              <a:rPr lang="en-US" dirty="0" smtClean="0"/>
              <a:t> scheduler);</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TakeLast</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TakeLast</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TimeSpan</a:t>
            </a:r>
            <a:r>
              <a:rPr lang="en-US" dirty="0" smtClean="0"/>
              <a:t> duration,</a:t>
            </a:r>
          </a:p>
          <a:p>
            <a:r>
              <a:rPr lang="en-US" dirty="0" smtClean="0"/>
              <a:t>        </a:t>
            </a:r>
            <a:r>
              <a:rPr lang="en-US" dirty="0" err="1" smtClean="0"/>
              <a:t>IScheduler</a:t>
            </a:r>
            <a:r>
              <a:rPr lang="en-US" dirty="0" smtClean="0"/>
              <a:t> scheduler);</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TakeUntil</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DateTimeOffset</a:t>
            </a:r>
            <a:r>
              <a:rPr lang="en-US" dirty="0" smtClean="0"/>
              <a:t> </a:t>
            </a:r>
            <a:r>
              <a:rPr lang="en-US" dirty="0" err="1" smtClean="0"/>
              <a:t>startTime</a:t>
            </a:r>
            <a:r>
              <a:rPr lang="en-US" dirty="0" smtClean="0"/>
              <a:t>);</a:t>
            </a:r>
          </a:p>
          <a:p>
            <a:endParaRPr lang="en-US" dirty="0" smtClean="0"/>
          </a:p>
          <a:p>
            <a:r>
              <a:rPr lang="en-US" dirty="0" smtClean="0"/>
              <a:t>    public static </a:t>
            </a:r>
            <a:r>
              <a:rPr lang="en-US" dirty="0" err="1" smtClean="0"/>
              <a:t>IObservable</a:t>
            </a:r>
            <a:r>
              <a:rPr lang="en-US" dirty="0" smtClean="0"/>
              <a:t>&lt;</a:t>
            </a:r>
            <a:r>
              <a:rPr lang="en-US" dirty="0" err="1" smtClean="0"/>
              <a:t>TSource</a:t>
            </a:r>
            <a:r>
              <a:rPr lang="en-US" dirty="0" smtClean="0"/>
              <a:t>&gt; </a:t>
            </a:r>
            <a:r>
              <a:rPr lang="en-US" dirty="0" err="1" smtClean="0"/>
              <a:t>TakeUntil</a:t>
            </a:r>
            <a:r>
              <a:rPr lang="en-US" dirty="0" smtClean="0"/>
              <a:t>&lt;</a:t>
            </a:r>
            <a:r>
              <a:rPr lang="en-US" dirty="0" err="1" smtClean="0"/>
              <a:t>TSource</a:t>
            </a:r>
            <a:r>
              <a:rPr lang="en-US" dirty="0" smtClean="0"/>
              <a:t>&gt;(this </a:t>
            </a:r>
            <a:r>
              <a:rPr lang="en-US" dirty="0" err="1" smtClean="0"/>
              <a:t>IObservable</a:t>
            </a:r>
            <a:r>
              <a:rPr lang="en-US" dirty="0" smtClean="0"/>
              <a:t>&lt;</a:t>
            </a:r>
            <a:r>
              <a:rPr lang="en-US" dirty="0" err="1" smtClean="0"/>
              <a:t>TSource</a:t>
            </a:r>
            <a:r>
              <a:rPr lang="en-US" dirty="0" smtClean="0"/>
              <a:t>&gt; source,</a:t>
            </a:r>
          </a:p>
          <a:p>
            <a:r>
              <a:rPr lang="en-US" dirty="0" smtClean="0"/>
              <a:t>        </a:t>
            </a:r>
            <a:r>
              <a:rPr lang="en-US" dirty="0" err="1" smtClean="0"/>
              <a:t>DateTimeOffset</a:t>
            </a:r>
            <a:r>
              <a:rPr lang="en-US" dirty="0" smtClean="0"/>
              <a:t> </a:t>
            </a:r>
            <a:r>
              <a:rPr lang="en-US" dirty="0" err="1" smtClean="0"/>
              <a:t>startTime</a:t>
            </a:r>
            <a:r>
              <a:rPr lang="en-US" dirty="0" smtClean="0"/>
              <a:t>,</a:t>
            </a:r>
          </a:p>
          <a:p>
            <a:r>
              <a:rPr lang="en-US" dirty="0" smtClean="0"/>
              <a:t>        </a:t>
            </a:r>
            <a:r>
              <a:rPr lang="en-US" dirty="0" err="1" smtClean="0"/>
              <a:t>IScheduler</a:t>
            </a:r>
            <a:r>
              <a:rPr lang="en-US" dirty="0" smtClean="0"/>
              <a:t> scheduler);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2D37CC4-5D2C-496A-9220-ABD7D5B29090}" type="slidenum">
              <a:rPr lang="en-US" smtClean="0"/>
              <a:t>5</a:t>
            </a:fld>
            <a:endParaRPr lang="en-US"/>
          </a:p>
        </p:txBody>
      </p:sp>
    </p:spTree>
    <p:extLst>
      <p:ext uri="{BB962C8B-B14F-4D97-AF65-F5344CB8AC3E}">
        <p14:creationId xmlns:p14="http://schemas.microsoft.com/office/powerpoint/2010/main" val="44585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alpha val="99000"/>
                  </a:prstClr>
                </a:solidFill>
              </a:rPr>
              <a:pPr/>
              <a:t>11</a:t>
            </a:fld>
            <a:endParaRPr lang="en-US" dirty="0">
              <a:solidFill>
                <a:prstClr val="black">
                  <a:alpha val="99000"/>
                </a:prstClr>
              </a:solidFill>
            </a:endParaRPr>
          </a:p>
        </p:txBody>
      </p:sp>
    </p:spTree>
    <p:extLst>
      <p:ext uri="{BB962C8B-B14F-4D97-AF65-F5344CB8AC3E}">
        <p14:creationId xmlns:p14="http://schemas.microsoft.com/office/powerpoint/2010/main" val="15782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alpha val="99000"/>
                </a:prstClr>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alpha val="99000"/>
                  </a:prstClr>
                </a:solidFill>
              </a:rPr>
              <a:pPr/>
              <a:t>4/2/2013 6:35 PM</a:t>
            </a:fld>
            <a:endParaRPr lang="en-US" dirty="0">
              <a:solidFill>
                <a:prstClr val="black">
                  <a:alpha val="99000"/>
                </a:prstClr>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alpha val="99000"/>
                </a:prstClr>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alpha val="99000"/>
                  </a:prstClr>
                </a:solidFill>
              </a:rPr>
              <a:pPr/>
              <a:t>12</a:t>
            </a:fld>
            <a:endParaRPr lang="en-US" dirty="0">
              <a:solidFill>
                <a:prstClr val="black">
                  <a:alpha val="99000"/>
                </a:prstClr>
              </a:solidFill>
            </a:endParaRPr>
          </a:p>
        </p:txBody>
      </p:sp>
    </p:spTree>
    <p:extLst>
      <p:ext uri="{BB962C8B-B14F-4D97-AF65-F5344CB8AC3E}">
        <p14:creationId xmlns:p14="http://schemas.microsoft.com/office/powerpoint/2010/main" val="231321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alpha val="99000"/>
                </a:prstClr>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alpha val="99000"/>
                  </a:prstClr>
                </a:solidFill>
              </a:rPr>
              <a:pPr/>
              <a:t>4/2/2013 6:35 PM</a:t>
            </a:fld>
            <a:endParaRPr lang="en-US" dirty="0">
              <a:solidFill>
                <a:prstClr val="black">
                  <a:alpha val="99000"/>
                </a:prstClr>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alpha val="99000"/>
                </a:prstClr>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alpha val="99000"/>
                  </a:prstClr>
                </a:solidFill>
              </a:rPr>
              <a:pPr/>
              <a:t>13</a:t>
            </a:fld>
            <a:endParaRPr lang="en-US" dirty="0">
              <a:solidFill>
                <a:prstClr val="black">
                  <a:alpha val="99000"/>
                </a:prstClr>
              </a:solidFill>
            </a:endParaRPr>
          </a:p>
        </p:txBody>
      </p:sp>
    </p:spTree>
    <p:extLst>
      <p:ext uri="{BB962C8B-B14F-4D97-AF65-F5344CB8AC3E}">
        <p14:creationId xmlns:p14="http://schemas.microsoft.com/office/powerpoint/2010/main" val="214915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alpha val="99000"/>
                </a:prstClr>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alpha val="99000"/>
                  </a:prstClr>
                </a:solidFill>
              </a:rPr>
              <a:pPr/>
              <a:t>4/2/2013 6:35 PM</a:t>
            </a:fld>
            <a:endParaRPr lang="en-US" dirty="0">
              <a:solidFill>
                <a:prstClr val="black">
                  <a:alpha val="99000"/>
                </a:prstClr>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alpha val="99000"/>
                </a:prstClr>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alpha val="99000"/>
                  </a:prstClr>
                </a:solidFill>
              </a:rPr>
              <a:pPr/>
              <a:t>14</a:t>
            </a:fld>
            <a:endParaRPr lang="en-US" dirty="0">
              <a:solidFill>
                <a:prstClr val="black">
                  <a:alpha val="99000"/>
                </a:prstClr>
              </a:solidFill>
            </a:endParaRPr>
          </a:p>
        </p:txBody>
      </p:sp>
    </p:spTree>
    <p:extLst>
      <p:ext uri="{BB962C8B-B14F-4D97-AF65-F5344CB8AC3E}">
        <p14:creationId xmlns:p14="http://schemas.microsoft.com/office/powerpoint/2010/main" val="401789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alpha val="99000"/>
                </a:prstClr>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alpha val="99000"/>
                  </a:prstClr>
                </a:solidFill>
              </a:rPr>
              <a:pPr/>
              <a:t>4/2/2013 6:35 PM</a:t>
            </a:fld>
            <a:endParaRPr lang="en-US" dirty="0">
              <a:solidFill>
                <a:prstClr val="black">
                  <a:alpha val="99000"/>
                </a:prstClr>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alpha val="99000"/>
                </a:prstClr>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alpha val="99000"/>
                  </a:prstClr>
                </a:solidFill>
              </a:rPr>
              <a:pPr/>
              <a:t>15</a:t>
            </a:fld>
            <a:endParaRPr lang="en-US" dirty="0">
              <a:solidFill>
                <a:prstClr val="black">
                  <a:alpha val="99000"/>
                </a:prstClr>
              </a:solidFill>
            </a:endParaRPr>
          </a:p>
        </p:txBody>
      </p:sp>
    </p:spTree>
    <p:extLst>
      <p:ext uri="{BB962C8B-B14F-4D97-AF65-F5344CB8AC3E}">
        <p14:creationId xmlns:p14="http://schemas.microsoft.com/office/powerpoint/2010/main" val="58863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alpha val="99000"/>
                </a:prstClr>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alpha val="99000"/>
                  </a:prstClr>
                </a:solidFill>
              </a:rPr>
              <a:pPr/>
              <a:t>4/2/2013 6:35 PM</a:t>
            </a:fld>
            <a:endParaRPr lang="en-US" dirty="0">
              <a:solidFill>
                <a:prstClr val="black">
                  <a:alpha val="99000"/>
                </a:prstClr>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alpha val="99000"/>
                </a:prstClr>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alpha val="99000"/>
                  </a:prstClr>
                </a:solidFill>
              </a:rPr>
              <a:pPr/>
              <a:t>16</a:t>
            </a:fld>
            <a:endParaRPr lang="en-US" dirty="0">
              <a:solidFill>
                <a:prstClr val="black">
                  <a:alpha val="99000"/>
                </a:prstClr>
              </a:solidFill>
            </a:endParaRPr>
          </a:p>
        </p:txBody>
      </p:sp>
    </p:spTree>
    <p:extLst>
      <p:ext uri="{BB962C8B-B14F-4D97-AF65-F5344CB8AC3E}">
        <p14:creationId xmlns:p14="http://schemas.microsoft.com/office/powerpoint/2010/main" val="2512786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alpha val="99000"/>
                </a:prstClr>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alpha val="99000"/>
                  </a:prstClr>
                </a:solidFill>
              </a:rPr>
              <a:pPr/>
              <a:t>4/2/2013 6:35 PM</a:t>
            </a:fld>
            <a:endParaRPr lang="en-US" dirty="0">
              <a:solidFill>
                <a:prstClr val="black">
                  <a:alpha val="99000"/>
                </a:prstClr>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alpha val="99000"/>
                </a:prstClr>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alpha val="99000"/>
                  </a:prstClr>
                </a:solidFill>
              </a:rPr>
              <a:pPr/>
              <a:t>17</a:t>
            </a:fld>
            <a:endParaRPr lang="en-US" dirty="0">
              <a:solidFill>
                <a:prstClr val="black">
                  <a:alpha val="99000"/>
                </a:prstClr>
              </a:solidFill>
            </a:endParaRPr>
          </a:p>
        </p:txBody>
      </p:sp>
    </p:spTree>
    <p:extLst>
      <p:ext uri="{BB962C8B-B14F-4D97-AF65-F5344CB8AC3E}">
        <p14:creationId xmlns:p14="http://schemas.microsoft.com/office/powerpoint/2010/main" val="3316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8671926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1376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7942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4737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4/2/2013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0216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4/2/2013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2558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922813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249" y="1905001"/>
            <a:ext cx="11151916"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231466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249" y="1905001"/>
            <a:ext cx="11151916"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9543073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64430519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lvl1pPr marL="460375" indent="-460375">
              <a:buFont typeface="Arial" panose="020B0604020202020204" pitchFamily="34" charset="0"/>
              <a:buChar char="•"/>
              <a:defRPr/>
            </a:lvl1pPr>
            <a:lvl2pPr marL="855663" indent="-395288">
              <a:buFont typeface="Courier New" panose="02070309020205020404" pitchFamily="49" charset="0"/>
              <a:buChar char="o"/>
              <a:defRPr/>
            </a:lvl2pPr>
            <a:lvl3pPr marL="1258888" indent="-403225">
              <a:buFont typeface="Wingdings" panose="05000000000000000000" pitchFamily="2" charset="2"/>
              <a:buChar char="§"/>
              <a:defRPr/>
            </a:lvl3pPr>
            <a:lvl4pPr marL="1604963" indent="-346075">
              <a:buFont typeface="Wingdings" panose="05000000000000000000" pitchFamily="2" charset="2"/>
              <a:buChar char="§"/>
              <a:defRPr/>
            </a:lvl4pPr>
            <a:lvl5pPr marL="1941513" indent="-336550">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339664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796027F-7875-4030-9381-8BD8C4F21935}" type="datetimeFigureOut">
              <a:rPr lang="en-US" smtClean="0"/>
              <a:t>4/2/2013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0422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4/2/2013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6155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4/2/2013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67323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158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4/2/2013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850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4/2/2013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4313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4/2/2013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53646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354520"/>
      </p:ext>
    </p:extLst>
  </p:cSld>
  <p:clrMap bg1="dk1" tx1="lt1" bg2="dk2" tx2="lt2" accent1="accent1" accent2="accent2" accent3="accent3" accent4="accent4" accent5="accent5" accent6="accent6" hlink="hlink" folHlink="folHlink"/>
  <p:sldLayoutIdLst>
    <p:sldLayoutId id="2147483702" r:id="rId1"/>
    <p:sldLayoutId id="2147483736" r:id="rId2"/>
    <p:sldLayoutId id="2147483740" r:id="rId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5"/>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5"/>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4/2/2013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5311417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4" r:id="rId12"/>
    <p:sldLayoutId id="2147483735"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50" y="1905001"/>
            <a:ext cx="11151915"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1353160"/>
      </p:ext>
    </p:extLst>
  </p:cSld>
  <p:clrMap bg1="lt1" tx1="dk1" bg2="lt2" tx2="dk2" accent1="accent1" accent2="accent2" accent3="accent3" accent4="accent4" accent5="accent5" accent6="accent6" hlink="hlink" folHlink="folHlink"/>
  <p:sldLayoutIdLst>
    <p:sldLayoutId id="2147483738" r:id="rId1"/>
    <p:sldLayoutId id="2147483739" r:id="rId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wmf"/><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Rx Project Review</a:t>
            </a:r>
            <a:endParaRPr lang="en-US" dirty="0"/>
          </a:p>
        </p:txBody>
      </p:sp>
      <p:sp>
        <p:nvSpPr>
          <p:cNvPr id="3" name="Subtitle 2"/>
          <p:cNvSpPr>
            <a:spLocks noGrp="1"/>
          </p:cNvSpPr>
          <p:nvPr>
            <p:ph type="subTitle" idx="1"/>
          </p:nvPr>
        </p:nvSpPr>
        <p:spPr/>
        <p:txBody>
          <a:bodyPr/>
          <a:lstStyle/>
          <a:p>
            <a:pPr algn="l"/>
            <a:r>
              <a:rPr lang="en-US" dirty="0" smtClean="0"/>
              <a:t>4/2/13</a:t>
            </a:r>
            <a:endParaRPr lang="en-US" dirty="0"/>
          </a:p>
        </p:txBody>
      </p:sp>
    </p:spTree>
    <p:extLst>
      <p:ext uri="{BB962C8B-B14F-4D97-AF65-F5344CB8AC3E}">
        <p14:creationId xmlns:p14="http://schemas.microsoft.com/office/powerpoint/2010/main" val="381669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Event Streams</a:t>
            </a:r>
            <a:endParaRPr lang="en-US" dirty="0"/>
          </a:p>
        </p:txBody>
      </p:sp>
      <p:sp>
        <p:nvSpPr>
          <p:cNvPr id="19" name="Text Placeholder 18"/>
          <p:cNvSpPr>
            <a:spLocks noGrp="1"/>
          </p:cNvSpPr>
          <p:nvPr>
            <p:ph type="body" sz="quarter" idx="10"/>
          </p:nvPr>
        </p:nvSpPr>
        <p:spPr>
          <a:xfrm>
            <a:off x="520701" y="1219201"/>
            <a:ext cx="11149012" cy="2271391"/>
          </a:xfrm>
        </p:spPr>
        <p:txBody>
          <a:bodyPr/>
          <a:lstStyle/>
          <a:p>
            <a:r>
              <a:rPr lang="en-US" dirty="0" smtClean="0"/>
              <a:t>Towards a unified programming model</a:t>
            </a:r>
          </a:p>
          <a:p>
            <a:pPr lvl="1"/>
            <a:r>
              <a:rPr lang="en-US" dirty="0" smtClean="0"/>
              <a:t>Producers are </a:t>
            </a:r>
            <a:r>
              <a:rPr lang="en-US" b="1" dirty="0" smtClean="0">
                <a:solidFill>
                  <a:schemeClr val="tx2">
                    <a:lumMod val="60000"/>
                    <a:lumOff val="40000"/>
                  </a:schemeClr>
                </a:solidFill>
              </a:rPr>
              <a:t>observable sequences</a:t>
            </a:r>
          </a:p>
          <a:p>
            <a:pPr lvl="2"/>
            <a:r>
              <a:rPr lang="en-US" dirty="0" smtClean="0"/>
              <a:t>.NET events, </a:t>
            </a:r>
            <a:r>
              <a:rPr lang="en-US" dirty="0" err="1" smtClean="0"/>
              <a:t>WinRT</a:t>
            </a:r>
            <a:r>
              <a:rPr lang="en-US" dirty="0" smtClean="0"/>
              <a:t> events, sensor APIs, APM methods, tasks, etc.</a:t>
            </a:r>
          </a:p>
          <a:p>
            <a:pPr lvl="1"/>
            <a:r>
              <a:rPr lang="en-US" dirty="0" smtClean="0"/>
              <a:t>Consumers are </a:t>
            </a:r>
            <a:r>
              <a:rPr lang="en-US" b="1" dirty="0" smtClean="0">
                <a:solidFill>
                  <a:schemeClr val="accent3">
                    <a:lumMod val="60000"/>
                    <a:lumOff val="40000"/>
                  </a:schemeClr>
                </a:solidFill>
              </a:rPr>
              <a:t>observers</a:t>
            </a:r>
          </a:p>
          <a:p>
            <a:pPr lvl="2"/>
            <a:r>
              <a:rPr lang="en-US" dirty="0" smtClean="0"/>
              <a:t>Hooking up “continuations” or handlers</a:t>
            </a:r>
            <a:endParaRPr lang="en-US" dirty="0"/>
          </a:p>
        </p:txBody>
      </p:sp>
      <p:sp>
        <p:nvSpPr>
          <p:cNvPr id="6" name="Right Arrow 5"/>
          <p:cNvSpPr/>
          <p:nvPr/>
        </p:nvSpPr>
        <p:spPr bwMode="auto">
          <a:xfrm rot="10800000">
            <a:off x="3078481" y="5521662"/>
            <a:ext cx="3931920" cy="533400"/>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4" descr="C:\Users\bartde\AppData\Local\Microsoft\Windows\Temporary Internet Files\Content.IE5\9IU6YREY\MC90010520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992" y="5269745"/>
            <a:ext cx="2600208" cy="103723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7086600" y="3507861"/>
            <a:ext cx="4800600" cy="2951519"/>
            <a:chOff x="7085012" y="3601681"/>
            <a:chExt cx="4800600" cy="2951519"/>
          </a:xfrm>
        </p:grpSpPr>
        <p:sp>
          <p:nvSpPr>
            <p:cNvPr id="9" name="Cloud 8"/>
            <p:cNvSpPr/>
            <p:nvPr/>
          </p:nvSpPr>
          <p:spPr bwMode="auto">
            <a:xfrm>
              <a:off x="7085012" y="3601681"/>
              <a:ext cx="4800600" cy="2951519"/>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6600" b="1" dirty="0">
                <a:solidFill>
                  <a:schemeClr val="tx1"/>
                </a:solidFill>
              </a:endParaRPr>
            </a:p>
          </p:txBody>
        </p:sp>
        <p:pic>
          <p:nvPicPr>
            <p:cNvPr id="10" name="Picture 16" descr="D:\dvd\Online_ART\DVD_ART36\Artwork_Imagery\Icons - Illustrations\_ REAL VISTA STYLE\bar chart sales red arr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569" y="4250700"/>
              <a:ext cx="2172821" cy="21728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331748" y="4011790"/>
              <a:ext cx="1932004" cy="492443"/>
            </a:xfrm>
            <a:prstGeom prst="rect">
              <a:avLst/>
            </a:prstGeom>
            <a:noFill/>
          </p:spPr>
          <p:txBody>
            <a:bodyPr wrap="none" lIns="0" tIns="0" rIns="0" bIns="0" rtlCol="0">
              <a:spAutoFit/>
            </a:bodyPr>
            <a:lstStyle/>
            <a:p>
              <a:r>
                <a:rPr lang="en-US" sz="3200" b="1" dirty="0">
                  <a:solidFill>
                    <a:srgbClr val="002060"/>
                  </a:solidFill>
                </a:rPr>
                <a:t>Observable</a:t>
              </a:r>
            </a:p>
          </p:txBody>
        </p:sp>
        <p:sp>
          <p:nvSpPr>
            <p:cNvPr id="12" name="Lightning Bolt 11"/>
            <p:cNvSpPr/>
            <p:nvPr/>
          </p:nvSpPr>
          <p:spPr>
            <a:xfrm>
              <a:off x="10270379" y="5474973"/>
              <a:ext cx="1615233" cy="1078227"/>
            </a:xfrm>
            <a:prstGeom prst="lightningBol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sp>
        <p:nvSpPr>
          <p:cNvPr id="13" name="Right Arrow 12"/>
          <p:cNvSpPr/>
          <p:nvPr/>
        </p:nvSpPr>
        <p:spPr bwMode="auto">
          <a:xfrm>
            <a:off x="3154680" y="4068496"/>
            <a:ext cx="3931920" cy="533400"/>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4" name="Picture 2" descr="D:\dvd\Online_ART\DVD_ART36\Artwork_Imagery\Icons - Illustrations\_ REAL VISTA STYLE\contract clip board signa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8630" y="3567275"/>
            <a:ext cx="1140171" cy="114017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305523" y="4594271"/>
            <a:ext cx="1436162" cy="430887"/>
          </a:xfrm>
          <a:prstGeom prst="rect">
            <a:avLst/>
          </a:prstGeom>
          <a:noFill/>
        </p:spPr>
        <p:txBody>
          <a:bodyPr wrap="none" lIns="0" tIns="0" rIns="0" bIns="0" rtlCol="0">
            <a:spAutoFit/>
          </a:bodyPr>
          <a:lstStyle/>
          <a:p>
            <a:r>
              <a:rPr lang="en-US" sz="2800" b="1" dirty="0">
                <a:solidFill>
                  <a:schemeClr val="accent1">
                    <a:lumMod val="60000"/>
                    <a:lumOff val="40000"/>
                  </a:schemeClr>
                </a:solidFill>
              </a:rPr>
              <a:t>Subscribe</a:t>
            </a:r>
          </a:p>
        </p:txBody>
      </p:sp>
      <p:grpSp>
        <p:nvGrpSpPr>
          <p:cNvPr id="16" name="Group 15"/>
          <p:cNvGrpSpPr/>
          <p:nvPr/>
        </p:nvGrpSpPr>
        <p:grpSpPr>
          <a:xfrm>
            <a:off x="609600" y="3868580"/>
            <a:ext cx="2438400" cy="2837021"/>
            <a:chOff x="608012" y="3962400"/>
            <a:chExt cx="2438400" cy="2837021"/>
          </a:xfrm>
        </p:grpSpPr>
        <p:pic>
          <p:nvPicPr>
            <p:cNvPr id="17" name="Picture 3" descr="D:\dvd\Online_ART\DVD_ART36\Artwork_Imagery\Icons - Illustrations\_ REAL VISTA STYLE\desktop comp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2" y="396240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986773" y="6306978"/>
              <a:ext cx="1557542" cy="492443"/>
            </a:xfrm>
            <a:prstGeom prst="rect">
              <a:avLst/>
            </a:prstGeom>
            <a:noFill/>
          </p:spPr>
          <p:txBody>
            <a:bodyPr wrap="none" lIns="0" tIns="0" rIns="0" bIns="0" rtlCol="0">
              <a:spAutoFit/>
            </a:bodyPr>
            <a:lstStyle/>
            <a:p>
              <a:r>
                <a:rPr lang="en-US" sz="3200" b="1" dirty="0">
                  <a:solidFill>
                    <a:schemeClr val="accent6"/>
                  </a:solidFill>
                </a:rPr>
                <a:t>Observer</a:t>
              </a:r>
            </a:p>
          </p:txBody>
        </p:sp>
      </p:grpSp>
    </p:spTree>
    <p:extLst>
      <p:ext uri="{BB962C8B-B14F-4D97-AF65-F5344CB8AC3E}">
        <p14:creationId xmlns:p14="http://schemas.microsoft.com/office/powerpoint/2010/main" val="2848933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par>
                                <p:cTn id="27" presetID="22" presetClass="entr" presetSubtype="2"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9456" y="230189"/>
            <a:ext cx="11173090" cy="609398"/>
          </a:xfrm>
        </p:spPr>
        <p:txBody>
          <a:bodyPr/>
          <a:lstStyle/>
          <a:p>
            <a:r>
              <a:rPr lang="en-US" dirty="0" smtClean="0"/>
              <a:t>Essential Interfaces</a:t>
            </a:r>
            <a:endParaRPr lang="en-US" dirty="0"/>
          </a:p>
        </p:txBody>
      </p:sp>
      <p:sp>
        <p:nvSpPr>
          <p:cNvPr id="6" name="Text Placeholder 5"/>
          <p:cNvSpPr>
            <a:spLocks noGrp="1"/>
          </p:cNvSpPr>
          <p:nvPr>
            <p:ph type="body" sz="quarter" idx="10"/>
          </p:nvPr>
        </p:nvSpPr>
        <p:spPr>
          <a:xfrm>
            <a:off x="767408" y="1052737"/>
            <a:ext cx="10915138" cy="5613845"/>
          </a:xfrm>
        </p:spPr>
        <p:txBody>
          <a:bodyPr/>
          <a:lstStyle/>
          <a:p>
            <a:r>
              <a:rPr lang="en-US" sz="2400" dirty="0">
                <a:solidFill>
                  <a:srgbClr val="002060"/>
                </a:solidFill>
              </a:rPr>
              <a:t>namespace </a:t>
            </a:r>
            <a:r>
              <a:rPr lang="en-US" sz="2400" dirty="0">
                <a:solidFill>
                  <a:schemeClr val="accent4">
                    <a:lumMod val="75000"/>
                  </a:schemeClr>
                </a:solidFill>
              </a:rPr>
              <a:t>System</a:t>
            </a:r>
          </a:p>
          <a:p>
            <a:r>
              <a:rPr lang="en-US" sz="2400" dirty="0">
                <a:solidFill>
                  <a:srgbClr val="002060"/>
                </a:solidFill>
              </a:rPr>
              <a:t>{</a:t>
            </a:r>
          </a:p>
          <a:p>
            <a:r>
              <a:rPr lang="en-US" sz="2400" dirty="0">
                <a:solidFill>
                  <a:srgbClr val="002060"/>
                </a:solidFill>
              </a:rPr>
              <a:t>    public interface</a:t>
            </a:r>
            <a:r>
              <a:rPr lang="en-US" sz="2400" dirty="0"/>
              <a:t> </a:t>
            </a:r>
            <a:r>
              <a:rPr lang="en-US" sz="2400" dirty="0" err="1">
                <a:solidFill>
                  <a:schemeClr val="accent4">
                    <a:lumMod val="75000"/>
                  </a:schemeClr>
                </a:solidFill>
              </a:rPr>
              <a:t>IObservable</a:t>
            </a:r>
            <a:r>
              <a:rPr lang="en-US" sz="2400" dirty="0"/>
              <a:t>&lt;</a:t>
            </a:r>
            <a:r>
              <a:rPr lang="en-US" sz="2400" dirty="0">
                <a:solidFill>
                  <a:srgbClr val="002060"/>
                </a:solidFill>
              </a:rPr>
              <a:t>out </a:t>
            </a:r>
            <a:r>
              <a:rPr lang="en-US" sz="2400" dirty="0"/>
              <a:t>T&gt;</a:t>
            </a:r>
          </a:p>
          <a:p>
            <a:r>
              <a:rPr lang="en-US" sz="2400" dirty="0"/>
              <a:t>    {</a:t>
            </a:r>
          </a:p>
          <a:p>
            <a:r>
              <a:rPr lang="en-US" sz="2400" dirty="0"/>
              <a:t>        </a:t>
            </a:r>
            <a:r>
              <a:rPr lang="en-US" sz="2400" dirty="0" err="1">
                <a:solidFill>
                  <a:schemeClr val="accent4">
                    <a:lumMod val="75000"/>
                  </a:schemeClr>
                </a:solidFill>
              </a:rPr>
              <a:t>IDisposable</a:t>
            </a:r>
            <a:r>
              <a:rPr lang="en-US" sz="2400" dirty="0"/>
              <a:t> Subscribe(</a:t>
            </a:r>
            <a:r>
              <a:rPr lang="en-US" sz="2400" dirty="0" err="1">
                <a:solidFill>
                  <a:schemeClr val="accent4">
                    <a:lumMod val="75000"/>
                  </a:schemeClr>
                </a:solidFill>
              </a:rPr>
              <a:t>IObserver</a:t>
            </a:r>
            <a:r>
              <a:rPr lang="en-US" sz="2400" dirty="0"/>
              <a:t>&lt;T&gt; observer);</a:t>
            </a:r>
          </a:p>
          <a:p>
            <a:r>
              <a:rPr lang="en-US" sz="2400" dirty="0"/>
              <a:t>    }</a:t>
            </a:r>
          </a:p>
          <a:p>
            <a:endParaRPr lang="en-US" sz="2400" dirty="0"/>
          </a:p>
          <a:p>
            <a:r>
              <a:rPr lang="en-US" sz="2400" dirty="0">
                <a:solidFill>
                  <a:srgbClr val="002060"/>
                </a:solidFill>
              </a:rPr>
              <a:t>    public interface</a:t>
            </a:r>
            <a:r>
              <a:rPr lang="en-US" sz="2400" dirty="0"/>
              <a:t> </a:t>
            </a:r>
            <a:r>
              <a:rPr lang="en-US" sz="2400" dirty="0" err="1">
                <a:solidFill>
                  <a:schemeClr val="accent4">
                    <a:lumMod val="75000"/>
                  </a:schemeClr>
                </a:solidFill>
              </a:rPr>
              <a:t>IObserver</a:t>
            </a:r>
            <a:r>
              <a:rPr lang="en-US" sz="2400" dirty="0"/>
              <a:t>&lt;</a:t>
            </a:r>
            <a:r>
              <a:rPr lang="en-US" sz="2400" dirty="0">
                <a:solidFill>
                  <a:srgbClr val="002060"/>
                </a:solidFill>
              </a:rPr>
              <a:t>in </a:t>
            </a:r>
            <a:r>
              <a:rPr lang="en-US" sz="2400" dirty="0"/>
              <a:t>T&gt;</a:t>
            </a:r>
          </a:p>
          <a:p>
            <a:r>
              <a:rPr lang="en-US" sz="2400" dirty="0"/>
              <a:t>    {</a:t>
            </a:r>
          </a:p>
          <a:p>
            <a:r>
              <a:rPr lang="en-US" sz="2400" dirty="0"/>
              <a:t>        </a:t>
            </a:r>
            <a:r>
              <a:rPr lang="en-US" sz="2400" dirty="0">
                <a:solidFill>
                  <a:srgbClr val="002060"/>
                </a:solidFill>
              </a:rPr>
              <a:t>void</a:t>
            </a:r>
            <a:r>
              <a:rPr lang="en-US" sz="2400" dirty="0"/>
              <a:t> </a:t>
            </a:r>
            <a:r>
              <a:rPr lang="en-US" sz="2400" dirty="0" err="1"/>
              <a:t>OnNext</a:t>
            </a:r>
            <a:r>
              <a:rPr lang="en-US" sz="2400" dirty="0"/>
              <a:t>(T value);</a:t>
            </a:r>
          </a:p>
          <a:p>
            <a:r>
              <a:rPr lang="en-US" sz="2400" dirty="0"/>
              <a:t>        </a:t>
            </a:r>
            <a:r>
              <a:rPr lang="en-US" sz="2400" dirty="0">
                <a:solidFill>
                  <a:srgbClr val="002060"/>
                </a:solidFill>
              </a:rPr>
              <a:t>void</a:t>
            </a:r>
            <a:r>
              <a:rPr lang="en-US" sz="2400" dirty="0"/>
              <a:t> </a:t>
            </a:r>
            <a:r>
              <a:rPr lang="en-US" sz="2400" dirty="0" err="1"/>
              <a:t>OnError</a:t>
            </a:r>
            <a:r>
              <a:rPr lang="en-US" sz="2400" dirty="0"/>
              <a:t>(</a:t>
            </a:r>
            <a:r>
              <a:rPr lang="en-US" sz="2400" dirty="0">
                <a:solidFill>
                  <a:schemeClr val="accent4">
                    <a:lumMod val="75000"/>
                  </a:schemeClr>
                </a:solidFill>
              </a:rPr>
              <a:t>Exception </a:t>
            </a:r>
            <a:r>
              <a:rPr lang="en-US" sz="2400" dirty="0"/>
              <a:t>error);</a:t>
            </a:r>
          </a:p>
          <a:p>
            <a:r>
              <a:rPr lang="en-US" sz="2400" dirty="0"/>
              <a:t>        </a:t>
            </a:r>
            <a:r>
              <a:rPr lang="en-US" sz="2400" dirty="0">
                <a:solidFill>
                  <a:srgbClr val="002060"/>
                </a:solidFill>
              </a:rPr>
              <a:t>void</a:t>
            </a:r>
            <a:r>
              <a:rPr lang="en-US" sz="2400" dirty="0"/>
              <a:t> </a:t>
            </a:r>
            <a:r>
              <a:rPr lang="en-US" sz="2400" dirty="0" err="1"/>
              <a:t>OnCompleted</a:t>
            </a:r>
            <a:r>
              <a:rPr lang="en-US" sz="2400" dirty="0"/>
              <a:t>();</a:t>
            </a:r>
          </a:p>
          <a:p>
            <a:r>
              <a:rPr lang="en-US" sz="2400" dirty="0"/>
              <a:t>    }</a:t>
            </a:r>
          </a:p>
          <a:p>
            <a:r>
              <a:rPr lang="en-US" sz="2400" dirty="0"/>
              <a:t>}</a:t>
            </a:r>
          </a:p>
        </p:txBody>
      </p:sp>
    </p:spTree>
    <p:extLst>
      <p:ext uri="{BB962C8B-B14F-4D97-AF65-F5344CB8AC3E}">
        <p14:creationId xmlns:p14="http://schemas.microsoft.com/office/powerpoint/2010/main" val="274017850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3" y="4707924"/>
            <a:ext cx="12188825" cy="21774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762000" y="2286000"/>
            <a:ext cx="10789920"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359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ounded Rectangular Callout 20"/>
          <p:cNvSpPr/>
          <p:nvPr/>
        </p:nvSpPr>
        <p:spPr bwMode="auto">
          <a:xfrm>
            <a:off x="838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27.01</a:t>
            </a:r>
          </a:p>
        </p:txBody>
      </p:sp>
      <p:sp>
        <p:nvSpPr>
          <p:cNvPr id="25" name="TextBox 24"/>
          <p:cNvSpPr txBox="1"/>
          <p:nvPr/>
        </p:nvSpPr>
        <p:spPr>
          <a:xfrm>
            <a:off x="76201" y="2130624"/>
            <a:ext cx="549831"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ticks</a:t>
            </a:r>
            <a:endParaRPr lang="en-US" sz="2400" b="1" dirty="0">
              <a:gradFill>
                <a:gsLst>
                  <a:gs pos="0">
                    <a:srgbClr val="FFFFFF"/>
                  </a:gs>
                  <a:gs pos="86000">
                    <a:srgbClr val="FFFFFF"/>
                  </a:gs>
                </a:gsLst>
                <a:lin ang="5400000" scaled="0"/>
              </a:gradFill>
            </a:endParaRPr>
          </a:p>
        </p:txBody>
      </p:sp>
      <p:sp>
        <p:nvSpPr>
          <p:cNvPr id="31" name="Oval 30"/>
          <p:cNvSpPr/>
          <p:nvPr/>
        </p:nvSpPr>
        <p:spPr bwMode="auto">
          <a:xfrm>
            <a:off x="306656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ounded Rectangular Callout 31"/>
          <p:cNvSpPr/>
          <p:nvPr/>
        </p:nvSpPr>
        <p:spPr bwMode="auto">
          <a:xfrm>
            <a:off x="254508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21.75</a:t>
            </a:r>
          </a:p>
        </p:txBody>
      </p:sp>
      <p:sp>
        <p:nvSpPr>
          <p:cNvPr id="33" name="Oval 32"/>
          <p:cNvSpPr/>
          <p:nvPr/>
        </p:nvSpPr>
        <p:spPr bwMode="auto">
          <a:xfrm>
            <a:off x="4407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ounded Rectangular Callout 33"/>
          <p:cNvSpPr/>
          <p:nvPr/>
        </p:nvSpPr>
        <p:spPr bwMode="auto">
          <a:xfrm>
            <a:off x="3886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27.96</a:t>
            </a:r>
          </a:p>
        </p:txBody>
      </p:sp>
      <p:sp>
        <p:nvSpPr>
          <p:cNvPr id="35" name="Oval 34"/>
          <p:cNvSpPr/>
          <p:nvPr/>
        </p:nvSpPr>
        <p:spPr bwMode="auto">
          <a:xfrm>
            <a:off x="62364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Rounded Rectangular Callout 35"/>
          <p:cNvSpPr/>
          <p:nvPr/>
        </p:nvSpPr>
        <p:spPr bwMode="auto">
          <a:xfrm>
            <a:off x="57150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31.21</a:t>
            </a:r>
          </a:p>
        </p:txBody>
      </p:sp>
      <p:sp>
        <p:nvSpPr>
          <p:cNvPr id="37" name="Oval 36"/>
          <p:cNvSpPr/>
          <p:nvPr/>
        </p:nvSpPr>
        <p:spPr bwMode="auto">
          <a:xfrm>
            <a:off x="763856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ounded Rectangular Callout 37"/>
          <p:cNvSpPr/>
          <p:nvPr/>
        </p:nvSpPr>
        <p:spPr bwMode="auto">
          <a:xfrm>
            <a:off x="711708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22.54</a:t>
            </a:r>
          </a:p>
        </p:txBody>
      </p:sp>
      <p:sp>
        <p:nvSpPr>
          <p:cNvPr id="39" name="Oval 38"/>
          <p:cNvSpPr/>
          <p:nvPr/>
        </p:nvSpPr>
        <p:spPr bwMode="auto">
          <a:xfrm>
            <a:off x="936068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ounded Rectangular Callout 39"/>
          <p:cNvSpPr/>
          <p:nvPr/>
        </p:nvSpPr>
        <p:spPr bwMode="auto">
          <a:xfrm>
            <a:off x="8839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20.98</a:t>
            </a:r>
          </a:p>
        </p:txBody>
      </p:sp>
      <p:sp>
        <p:nvSpPr>
          <p:cNvPr id="41" name="Oval 40"/>
          <p:cNvSpPr/>
          <p:nvPr/>
        </p:nvSpPr>
        <p:spPr bwMode="auto">
          <a:xfrm>
            <a:off x="10738853"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ounded Rectangular Callout 41"/>
          <p:cNvSpPr/>
          <p:nvPr/>
        </p:nvSpPr>
        <p:spPr bwMode="auto">
          <a:xfrm>
            <a:off x="10217364"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30.73</a:t>
            </a:r>
          </a:p>
        </p:txBody>
      </p:sp>
      <p:cxnSp>
        <p:nvCxnSpPr>
          <p:cNvPr id="43" name="Straight Connector 42"/>
          <p:cNvCxnSpPr/>
          <p:nvPr/>
        </p:nvCxnSpPr>
        <p:spPr>
          <a:xfrm>
            <a:off x="11582400" y="2144762"/>
            <a:ext cx="0" cy="274320"/>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sp>
        <p:nvSpPr>
          <p:cNvPr id="83" name="TextBox 82"/>
          <p:cNvSpPr txBox="1"/>
          <p:nvPr/>
        </p:nvSpPr>
        <p:spPr>
          <a:xfrm>
            <a:off x="242577" y="4931876"/>
            <a:ext cx="3058530" cy="369332"/>
          </a:xfrm>
          <a:prstGeom prst="rect">
            <a:avLst/>
          </a:prstGeom>
          <a:noFill/>
        </p:spPr>
        <p:txBody>
          <a:bodyPr wrap="none" lIns="0" tIns="0" rIns="0" bIns="0" rtlCol="0">
            <a:spAutoFit/>
          </a:bodyPr>
          <a:lstStyle/>
          <a:p>
            <a:pPr defTabSz="914363"/>
            <a:r>
              <a:rPr lang="en-US" sz="2400" b="1" dirty="0">
                <a:solidFill>
                  <a:srgbClr val="0000CC"/>
                </a:solidFill>
                <a:latin typeface="Consolas" pitchFamily="49" charset="0"/>
                <a:cs typeface="Consolas" pitchFamily="49" charset="0"/>
              </a:rPr>
              <a:t>from</a:t>
            </a:r>
            <a:r>
              <a:rPr lang="en-US" sz="2400" b="1" dirty="0">
                <a:solidFill>
                  <a:srgbClr val="3397D3"/>
                </a:solidFill>
                <a:latin typeface="Consolas" pitchFamily="49" charset="0"/>
                <a:cs typeface="Consolas" pitchFamily="49" charset="0"/>
              </a:rPr>
              <a:t> </a:t>
            </a:r>
            <a:r>
              <a:rPr lang="en-US" sz="2400" b="1" dirty="0">
                <a:solidFill>
                  <a:srgbClr val="363535"/>
                </a:solidFill>
                <a:latin typeface="Consolas" pitchFamily="49" charset="0"/>
                <a:cs typeface="Consolas" pitchFamily="49" charset="0"/>
              </a:rPr>
              <a:t>tick</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a:solidFill>
                  <a:srgbClr val="0000CC"/>
                </a:solidFill>
                <a:latin typeface="Consolas" pitchFamily="49" charset="0"/>
                <a:cs typeface="Consolas" pitchFamily="49" charset="0"/>
              </a:rPr>
              <a:t>in</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a:solidFill>
                  <a:srgbClr val="363535"/>
                </a:solidFill>
                <a:latin typeface="Consolas" pitchFamily="49" charset="0"/>
                <a:cs typeface="Consolas" pitchFamily="49" charset="0"/>
              </a:rPr>
              <a:t>ticks</a:t>
            </a:r>
          </a:p>
        </p:txBody>
      </p:sp>
    </p:spTree>
    <p:extLst>
      <p:ext uri="{BB962C8B-B14F-4D97-AF65-F5344CB8AC3E}">
        <p14:creationId xmlns:p14="http://schemas.microsoft.com/office/powerpoint/2010/main" val="50250229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9"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3" y="4707924"/>
            <a:ext cx="12188825" cy="21774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762000" y="2286000"/>
            <a:ext cx="10789920"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359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ounded Rectangular Callout 20"/>
          <p:cNvSpPr/>
          <p:nvPr/>
        </p:nvSpPr>
        <p:spPr bwMode="auto">
          <a:xfrm>
            <a:off x="838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27.01</a:t>
            </a:r>
          </a:p>
        </p:txBody>
      </p:sp>
      <p:sp>
        <p:nvSpPr>
          <p:cNvPr id="25" name="TextBox 24"/>
          <p:cNvSpPr txBox="1"/>
          <p:nvPr/>
        </p:nvSpPr>
        <p:spPr>
          <a:xfrm>
            <a:off x="76201" y="2130624"/>
            <a:ext cx="549831"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ticks</a:t>
            </a:r>
            <a:endParaRPr lang="en-US" sz="2400" b="1" dirty="0">
              <a:gradFill>
                <a:gsLst>
                  <a:gs pos="0">
                    <a:srgbClr val="FFFFFF"/>
                  </a:gs>
                  <a:gs pos="86000">
                    <a:srgbClr val="FFFFFF"/>
                  </a:gs>
                </a:gsLst>
                <a:lin ang="5400000" scaled="0"/>
              </a:gradFill>
            </a:endParaRPr>
          </a:p>
        </p:txBody>
      </p:sp>
      <p:sp>
        <p:nvSpPr>
          <p:cNvPr id="31" name="Oval 30"/>
          <p:cNvSpPr/>
          <p:nvPr/>
        </p:nvSpPr>
        <p:spPr bwMode="auto">
          <a:xfrm>
            <a:off x="306656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ounded Rectangular Callout 31"/>
          <p:cNvSpPr/>
          <p:nvPr/>
        </p:nvSpPr>
        <p:spPr bwMode="auto">
          <a:xfrm>
            <a:off x="254508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21.75</a:t>
            </a:r>
          </a:p>
        </p:txBody>
      </p:sp>
      <p:sp>
        <p:nvSpPr>
          <p:cNvPr id="33" name="Oval 32"/>
          <p:cNvSpPr/>
          <p:nvPr/>
        </p:nvSpPr>
        <p:spPr bwMode="auto">
          <a:xfrm>
            <a:off x="4407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ounded Rectangular Callout 33"/>
          <p:cNvSpPr/>
          <p:nvPr/>
        </p:nvSpPr>
        <p:spPr bwMode="auto">
          <a:xfrm>
            <a:off x="3886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27.96</a:t>
            </a:r>
          </a:p>
        </p:txBody>
      </p:sp>
      <p:sp>
        <p:nvSpPr>
          <p:cNvPr id="35" name="Oval 34"/>
          <p:cNvSpPr/>
          <p:nvPr/>
        </p:nvSpPr>
        <p:spPr bwMode="auto">
          <a:xfrm>
            <a:off x="62364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Rounded Rectangular Callout 35"/>
          <p:cNvSpPr/>
          <p:nvPr/>
        </p:nvSpPr>
        <p:spPr bwMode="auto">
          <a:xfrm>
            <a:off x="57150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31.21</a:t>
            </a:r>
          </a:p>
        </p:txBody>
      </p:sp>
      <p:sp>
        <p:nvSpPr>
          <p:cNvPr id="37" name="Oval 36"/>
          <p:cNvSpPr/>
          <p:nvPr/>
        </p:nvSpPr>
        <p:spPr bwMode="auto">
          <a:xfrm>
            <a:off x="763856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ounded Rectangular Callout 37"/>
          <p:cNvSpPr/>
          <p:nvPr/>
        </p:nvSpPr>
        <p:spPr bwMode="auto">
          <a:xfrm>
            <a:off x="711708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22.54</a:t>
            </a:r>
          </a:p>
        </p:txBody>
      </p:sp>
      <p:sp>
        <p:nvSpPr>
          <p:cNvPr id="39" name="Oval 38"/>
          <p:cNvSpPr/>
          <p:nvPr/>
        </p:nvSpPr>
        <p:spPr bwMode="auto">
          <a:xfrm>
            <a:off x="936068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ounded Rectangular Callout 39"/>
          <p:cNvSpPr/>
          <p:nvPr/>
        </p:nvSpPr>
        <p:spPr bwMode="auto">
          <a:xfrm>
            <a:off x="8839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20.98</a:t>
            </a:r>
          </a:p>
        </p:txBody>
      </p:sp>
      <p:sp>
        <p:nvSpPr>
          <p:cNvPr id="41" name="Oval 40"/>
          <p:cNvSpPr/>
          <p:nvPr/>
        </p:nvSpPr>
        <p:spPr bwMode="auto">
          <a:xfrm>
            <a:off x="10738853"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ounded Rectangular Callout 41"/>
          <p:cNvSpPr/>
          <p:nvPr/>
        </p:nvSpPr>
        <p:spPr bwMode="auto">
          <a:xfrm>
            <a:off x="10217364"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30.73</a:t>
            </a:r>
          </a:p>
        </p:txBody>
      </p:sp>
      <p:cxnSp>
        <p:nvCxnSpPr>
          <p:cNvPr id="43" name="Straight Connector 42"/>
          <p:cNvCxnSpPr/>
          <p:nvPr/>
        </p:nvCxnSpPr>
        <p:spPr>
          <a:xfrm>
            <a:off x="11582400" y="2144762"/>
            <a:ext cx="0" cy="274320"/>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a:off x="1527195" y="3335831"/>
            <a:ext cx="10058400" cy="0"/>
          </a:xfrm>
          <a:prstGeom prst="line">
            <a:avLst/>
          </a:prstGeom>
          <a:ln w="76200">
            <a:solidFill>
              <a:schemeClr val="accent5"/>
            </a:solidFill>
          </a:ln>
        </p:spPr>
        <p:style>
          <a:lnRef idx="3">
            <a:schemeClr val="accent4"/>
          </a:lnRef>
          <a:fillRef idx="0">
            <a:schemeClr val="accent4"/>
          </a:fillRef>
          <a:effectRef idx="2">
            <a:schemeClr val="accent4"/>
          </a:effectRef>
          <a:fontRef idx="minor">
            <a:schemeClr val="tx1"/>
          </a:fontRef>
        </p:style>
      </p:cxnSp>
      <p:cxnSp>
        <p:nvCxnSpPr>
          <p:cNvPr id="45" name="Straight Connector 44"/>
          <p:cNvCxnSpPr/>
          <p:nvPr/>
        </p:nvCxnSpPr>
        <p:spPr>
          <a:xfrm>
            <a:off x="11585595" y="3183431"/>
            <a:ext cx="0" cy="274320"/>
          </a:xfrm>
          <a:prstGeom prst="line">
            <a:avLst/>
          </a:prstGeom>
          <a:ln w="76200">
            <a:solidFill>
              <a:schemeClr val="accent5"/>
            </a:solidFill>
          </a:ln>
        </p:spPr>
        <p:style>
          <a:lnRef idx="3">
            <a:schemeClr val="accent6"/>
          </a:lnRef>
          <a:fillRef idx="0">
            <a:schemeClr val="accent6"/>
          </a:fillRef>
          <a:effectRef idx="2">
            <a:schemeClr val="accent6"/>
          </a:effectRef>
          <a:fontRef idx="minor">
            <a:schemeClr val="tx1"/>
          </a:fontRef>
        </p:style>
      </p:cxnSp>
      <p:sp>
        <p:nvSpPr>
          <p:cNvPr id="46" name="Oval 45"/>
          <p:cNvSpPr/>
          <p:nvPr/>
        </p:nvSpPr>
        <p:spPr bwMode="auto">
          <a:xfrm>
            <a:off x="1362226" y="315308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7" name="Rounded Rectangular Callout 46"/>
          <p:cNvSpPr/>
          <p:nvPr/>
        </p:nvSpPr>
        <p:spPr bwMode="auto">
          <a:xfrm>
            <a:off x="1734300" y="2590800"/>
            <a:ext cx="856501" cy="457200"/>
          </a:xfrm>
          <a:prstGeom prst="wedgeRoundRectCallout">
            <a:avLst>
              <a:gd name="adj1" fmla="val -53235"/>
              <a:gd name="adj2" fmla="val 80568"/>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27.01</a:t>
            </a:r>
          </a:p>
        </p:txBody>
      </p:sp>
      <p:sp>
        <p:nvSpPr>
          <p:cNvPr id="49" name="Oval 48"/>
          <p:cNvSpPr/>
          <p:nvPr/>
        </p:nvSpPr>
        <p:spPr bwMode="auto">
          <a:xfrm>
            <a:off x="4425429" y="315308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0" name="Rounded Rectangular Callout 49"/>
          <p:cNvSpPr/>
          <p:nvPr/>
        </p:nvSpPr>
        <p:spPr bwMode="auto">
          <a:xfrm>
            <a:off x="4818769" y="2590800"/>
            <a:ext cx="856501" cy="457200"/>
          </a:xfrm>
          <a:prstGeom prst="wedgeRoundRectCallout">
            <a:avLst>
              <a:gd name="adj1" fmla="val -53235"/>
              <a:gd name="adj2" fmla="val 80568"/>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27.96</a:t>
            </a:r>
          </a:p>
        </p:txBody>
      </p:sp>
      <p:sp>
        <p:nvSpPr>
          <p:cNvPr id="51" name="Oval 50"/>
          <p:cNvSpPr/>
          <p:nvPr/>
        </p:nvSpPr>
        <p:spPr bwMode="auto">
          <a:xfrm>
            <a:off x="6236489" y="3183431"/>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2" name="Rounded Rectangular Callout 51"/>
          <p:cNvSpPr/>
          <p:nvPr/>
        </p:nvSpPr>
        <p:spPr bwMode="auto">
          <a:xfrm>
            <a:off x="6629829" y="2621146"/>
            <a:ext cx="856501" cy="457200"/>
          </a:xfrm>
          <a:prstGeom prst="wedgeRoundRectCallout">
            <a:avLst>
              <a:gd name="adj1" fmla="val -53235"/>
              <a:gd name="adj2" fmla="val 80568"/>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31.21</a:t>
            </a:r>
          </a:p>
        </p:txBody>
      </p:sp>
      <p:sp>
        <p:nvSpPr>
          <p:cNvPr id="53" name="Oval 52"/>
          <p:cNvSpPr/>
          <p:nvPr/>
        </p:nvSpPr>
        <p:spPr bwMode="auto">
          <a:xfrm>
            <a:off x="10738853" y="315308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4" name="Rounded Rectangular Callout 53"/>
          <p:cNvSpPr/>
          <p:nvPr/>
        </p:nvSpPr>
        <p:spPr bwMode="auto">
          <a:xfrm>
            <a:off x="11132193" y="2590800"/>
            <a:ext cx="856501" cy="457200"/>
          </a:xfrm>
          <a:prstGeom prst="wedgeRoundRectCallout">
            <a:avLst>
              <a:gd name="adj1" fmla="val -53235"/>
              <a:gd name="adj2" fmla="val 80568"/>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30.73</a:t>
            </a:r>
          </a:p>
        </p:txBody>
      </p:sp>
      <p:cxnSp>
        <p:nvCxnSpPr>
          <p:cNvPr id="55" name="Straight Arrow Connector 54"/>
          <p:cNvCxnSpPr>
            <a:stCxn id="20" idx="4"/>
            <a:endCxn id="46" idx="0"/>
          </p:cNvCxnSpPr>
          <p:nvPr/>
        </p:nvCxnSpPr>
        <p:spPr>
          <a:xfrm>
            <a:off x="1527196" y="2447117"/>
            <a:ext cx="2537" cy="705968"/>
          </a:xfrm>
          <a:prstGeom prst="straightConnector1">
            <a:avLst/>
          </a:prstGeom>
          <a:ln w="28575">
            <a:prstDash val="sysDot"/>
            <a:tailEnd type="arrow"/>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609600" y="3181943"/>
            <a:ext cx="676404"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MSFT</a:t>
            </a:r>
            <a:endParaRPr lang="en-US" sz="2400" b="1" dirty="0">
              <a:gradFill>
                <a:gsLst>
                  <a:gs pos="0">
                    <a:srgbClr val="FFFFFF"/>
                  </a:gs>
                  <a:gs pos="86000">
                    <a:srgbClr val="FFFFFF"/>
                  </a:gs>
                </a:gsLst>
                <a:lin ang="5400000" scaled="0"/>
              </a:gradFill>
            </a:endParaRPr>
          </a:p>
        </p:txBody>
      </p:sp>
      <p:cxnSp>
        <p:nvCxnSpPr>
          <p:cNvPr id="57" name="Straight Connector 56"/>
          <p:cNvCxnSpPr/>
          <p:nvPr/>
        </p:nvCxnSpPr>
        <p:spPr>
          <a:xfrm>
            <a:off x="3261360" y="4375299"/>
            <a:ext cx="8321040" cy="0"/>
          </a:xfrm>
          <a:prstGeom prst="line">
            <a:avLst/>
          </a:prstGeom>
          <a:ln w="7620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58" name="Straight Arrow Connector 57"/>
          <p:cNvCxnSpPr>
            <a:stCxn id="31" idx="4"/>
            <a:endCxn id="60" idx="0"/>
          </p:cNvCxnSpPr>
          <p:nvPr/>
        </p:nvCxnSpPr>
        <p:spPr>
          <a:xfrm>
            <a:off x="3234076" y="2447117"/>
            <a:ext cx="6019" cy="1775782"/>
          </a:xfrm>
          <a:prstGeom prst="straightConnector1">
            <a:avLst/>
          </a:prstGeom>
          <a:ln w="28575">
            <a:solidFill>
              <a:schemeClr val="accent1"/>
            </a:solidFill>
            <a:prstDash val="sysDot"/>
            <a:tailEnd type="arrow"/>
          </a:ln>
        </p:spPr>
        <p:style>
          <a:lnRef idx="1">
            <a:schemeClr val="accent5"/>
          </a:lnRef>
          <a:fillRef idx="0">
            <a:schemeClr val="accent5"/>
          </a:fillRef>
          <a:effectRef idx="0">
            <a:schemeClr val="accent5"/>
          </a:effectRef>
          <a:fontRef idx="minor">
            <a:schemeClr val="tx1"/>
          </a:fontRef>
        </p:style>
      </p:cxnSp>
      <p:sp>
        <p:nvSpPr>
          <p:cNvPr id="60" name="Oval 59"/>
          <p:cNvSpPr/>
          <p:nvPr/>
        </p:nvSpPr>
        <p:spPr bwMode="auto">
          <a:xfrm>
            <a:off x="3072588" y="4222899"/>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62" name="Straight Connector 61"/>
          <p:cNvCxnSpPr/>
          <p:nvPr/>
        </p:nvCxnSpPr>
        <p:spPr>
          <a:xfrm>
            <a:off x="11582400" y="4253379"/>
            <a:ext cx="0" cy="274320"/>
          </a:xfrm>
          <a:prstGeom prst="line">
            <a:avLst/>
          </a:prstGeom>
          <a:ln w="76200">
            <a:solidFill>
              <a:schemeClr val="accent1"/>
            </a:solidFill>
          </a:ln>
        </p:spPr>
        <p:style>
          <a:lnRef idx="3">
            <a:schemeClr val="accent6"/>
          </a:lnRef>
          <a:fillRef idx="0">
            <a:schemeClr val="accent6"/>
          </a:fillRef>
          <a:effectRef idx="2">
            <a:schemeClr val="accent6"/>
          </a:effectRef>
          <a:fontRef idx="minor">
            <a:schemeClr val="tx1"/>
          </a:fontRef>
        </p:style>
      </p:cxnSp>
      <p:sp>
        <p:nvSpPr>
          <p:cNvPr id="63" name="Rounded Rectangular Callout 62"/>
          <p:cNvSpPr/>
          <p:nvPr/>
        </p:nvSpPr>
        <p:spPr bwMode="auto">
          <a:xfrm>
            <a:off x="3452818" y="3657600"/>
            <a:ext cx="856501" cy="457200"/>
          </a:xfrm>
          <a:prstGeom prst="wedgeRoundRectCallout">
            <a:avLst>
              <a:gd name="adj1" fmla="val -53235"/>
              <a:gd name="adj2" fmla="val 80568"/>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21.75</a:t>
            </a:r>
          </a:p>
        </p:txBody>
      </p:sp>
      <p:sp>
        <p:nvSpPr>
          <p:cNvPr id="64" name="Oval 63"/>
          <p:cNvSpPr/>
          <p:nvPr/>
        </p:nvSpPr>
        <p:spPr bwMode="auto">
          <a:xfrm>
            <a:off x="7638569" y="4223033"/>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 name="Rounded Rectangular Callout 64"/>
          <p:cNvSpPr/>
          <p:nvPr/>
        </p:nvSpPr>
        <p:spPr bwMode="auto">
          <a:xfrm>
            <a:off x="8018799" y="3657734"/>
            <a:ext cx="856501" cy="457200"/>
          </a:xfrm>
          <a:prstGeom prst="wedgeRoundRectCallout">
            <a:avLst>
              <a:gd name="adj1" fmla="val -53235"/>
              <a:gd name="adj2" fmla="val 80568"/>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22.54</a:t>
            </a:r>
          </a:p>
        </p:txBody>
      </p:sp>
      <p:sp>
        <p:nvSpPr>
          <p:cNvPr id="66" name="Oval 65"/>
          <p:cNvSpPr/>
          <p:nvPr/>
        </p:nvSpPr>
        <p:spPr bwMode="auto">
          <a:xfrm>
            <a:off x="9360689" y="4223033"/>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 name="Rounded Rectangular Callout 66"/>
          <p:cNvSpPr/>
          <p:nvPr/>
        </p:nvSpPr>
        <p:spPr bwMode="auto">
          <a:xfrm>
            <a:off x="9740919" y="3657734"/>
            <a:ext cx="856501" cy="457200"/>
          </a:xfrm>
          <a:prstGeom prst="wedgeRoundRectCallout">
            <a:avLst>
              <a:gd name="adj1" fmla="val -53235"/>
              <a:gd name="adj2" fmla="val 80568"/>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20.98</a:t>
            </a:r>
          </a:p>
        </p:txBody>
      </p:sp>
      <p:sp>
        <p:nvSpPr>
          <p:cNvPr id="68" name="TextBox 67"/>
          <p:cNvSpPr txBox="1"/>
          <p:nvPr/>
        </p:nvSpPr>
        <p:spPr>
          <a:xfrm>
            <a:off x="2386127" y="4253380"/>
            <a:ext cx="585673"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INTC</a:t>
            </a:r>
            <a:endParaRPr lang="en-US" sz="2400" b="1" dirty="0">
              <a:gradFill>
                <a:gsLst>
                  <a:gs pos="0">
                    <a:srgbClr val="FFFFFF"/>
                  </a:gs>
                  <a:gs pos="86000">
                    <a:srgbClr val="FFFFFF"/>
                  </a:gs>
                </a:gsLst>
                <a:lin ang="5400000" scaled="0"/>
              </a:gradFill>
            </a:endParaRPr>
          </a:p>
        </p:txBody>
      </p:sp>
      <p:sp>
        <p:nvSpPr>
          <p:cNvPr id="83" name="TextBox 82"/>
          <p:cNvSpPr txBox="1"/>
          <p:nvPr/>
        </p:nvSpPr>
        <p:spPr>
          <a:xfrm>
            <a:off x="242577" y="4942910"/>
            <a:ext cx="4247958" cy="646331"/>
          </a:xfrm>
          <a:prstGeom prst="rect">
            <a:avLst/>
          </a:prstGeom>
          <a:noFill/>
        </p:spPr>
        <p:txBody>
          <a:bodyPr wrap="none" lIns="0" tIns="0" rIns="0" bIns="0" rtlCol="0">
            <a:spAutoFit/>
          </a:bodyPr>
          <a:lstStyle/>
          <a:p>
            <a:pPr defTabSz="914363"/>
            <a:r>
              <a:rPr lang="en-US" dirty="0">
                <a:solidFill>
                  <a:srgbClr val="0000CC"/>
                </a:solidFill>
                <a:latin typeface="Consolas" pitchFamily="49" charset="0"/>
                <a:cs typeface="Consolas" pitchFamily="49" charset="0"/>
              </a:rPr>
              <a:t>from</a:t>
            </a:r>
            <a:r>
              <a:rPr lang="en-US" dirty="0">
                <a:solidFill>
                  <a:srgbClr val="3397D3"/>
                </a:solidFill>
                <a:latin typeface="Consolas" pitchFamily="49" charset="0"/>
                <a:cs typeface="Consolas" pitchFamily="49" charset="0"/>
              </a:rPr>
              <a:t> </a:t>
            </a:r>
            <a:r>
              <a:rPr lang="en-US" dirty="0">
                <a:solidFill>
                  <a:srgbClr val="363535"/>
                </a:solidFill>
                <a:latin typeface="Consolas" pitchFamily="49" charset="0"/>
                <a:cs typeface="Consolas" pitchFamily="49" charset="0"/>
              </a:rPr>
              <a:t>tick</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in</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ticks</a:t>
            </a:r>
          </a:p>
          <a:p>
            <a:pPr defTabSz="914363"/>
            <a:r>
              <a:rPr lang="en-US" sz="2400" b="1" dirty="0">
                <a:solidFill>
                  <a:srgbClr val="0000CC"/>
                </a:solidFill>
                <a:latin typeface="Consolas" pitchFamily="49" charset="0"/>
                <a:cs typeface="Consolas" pitchFamily="49" charset="0"/>
              </a:rPr>
              <a:t>group</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a:solidFill>
                  <a:srgbClr val="363535"/>
                </a:solidFill>
                <a:latin typeface="Consolas" pitchFamily="49" charset="0"/>
                <a:cs typeface="Consolas" pitchFamily="49" charset="0"/>
              </a:rPr>
              <a:t>tick</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a:solidFill>
                  <a:srgbClr val="0000CC"/>
                </a:solidFill>
                <a:latin typeface="Consolas" pitchFamily="49" charset="0"/>
                <a:cs typeface="Consolas" pitchFamily="49" charset="0"/>
              </a:rPr>
              <a:t>by</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err="1">
                <a:solidFill>
                  <a:srgbClr val="363535"/>
                </a:solidFill>
                <a:latin typeface="Consolas" pitchFamily="49" charset="0"/>
                <a:cs typeface="Consolas" pitchFamily="49" charset="0"/>
              </a:rPr>
              <a:t>tick.Symbol</a:t>
            </a:r>
            <a:endParaRPr lang="en-US" sz="2400" b="1" dirty="0">
              <a:solidFill>
                <a:srgbClr val="363535"/>
              </a:solidFill>
              <a:latin typeface="Consolas" pitchFamily="49" charset="0"/>
              <a:cs typeface="Consolas" pitchFamily="49" charset="0"/>
            </a:endParaRPr>
          </a:p>
        </p:txBody>
      </p:sp>
    </p:spTree>
    <p:extLst>
      <p:ext uri="{BB962C8B-B14F-4D97-AF65-F5344CB8AC3E}">
        <p14:creationId xmlns:p14="http://schemas.microsoft.com/office/powerpoint/2010/main" val="64672702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7"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3" y="4707924"/>
            <a:ext cx="12188825" cy="21774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762000" y="2286000"/>
            <a:ext cx="10789920"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359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ounded Rectangular Callout 20"/>
          <p:cNvSpPr/>
          <p:nvPr/>
        </p:nvSpPr>
        <p:spPr bwMode="auto">
          <a:xfrm>
            <a:off x="838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27.01</a:t>
            </a:r>
          </a:p>
        </p:txBody>
      </p:sp>
      <p:sp>
        <p:nvSpPr>
          <p:cNvPr id="25" name="TextBox 24"/>
          <p:cNvSpPr txBox="1"/>
          <p:nvPr/>
        </p:nvSpPr>
        <p:spPr>
          <a:xfrm>
            <a:off x="76201" y="2130624"/>
            <a:ext cx="549831"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ticks</a:t>
            </a:r>
            <a:endParaRPr lang="en-US" sz="2400" b="1" dirty="0">
              <a:gradFill>
                <a:gsLst>
                  <a:gs pos="0">
                    <a:srgbClr val="FFFFFF"/>
                  </a:gs>
                  <a:gs pos="86000">
                    <a:srgbClr val="FFFFFF"/>
                  </a:gs>
                </a:gsLst>
                <a:lin ang="5400000" scaled="0"/>
              </a:gradFill>
            </a:endParaRPr>
          </a:p>
        </p:txBody>
      </p:sp>
      <p:sp>
        <p:nvSpPr>
          <p:cNvPr id="31" name="Oval 30"/>
          <p:cNvSpPr/>
          <p:nvPr/>
        </p:nvSpPr>
        <p:spPr bwMode="auto">
          <a:xfrm>
            <a:off x="306656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ounded Rectangular Callout 31"/>
          <p:cNvSpPr/>
          <p:nvPr/>
        </p:nvSpPr>
        <p:spPr bwMode="auto">
          <a:xfrm>
            <a:off x="254508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21.75</a:t>
            </a:r>
          </a:p>
        </p:txBody>
      </p:sp>
      <p:sp>
        <p:nvSpPr>
          <p:cNvPr id="33" name="Oval 32"/>
          <p:cNvSpPr/>
          <p:nvPr/>
        </p:nvSpPr>
        <p:spPr bwMode="auto">
          <a:xfrm>
            <a:off x="4407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ounded Rectangular Callout 33"/>
          <p:cNvSpPr/>
          <p:nvPr/>
        </p:nvSpPr>
        <p:spPr bwMode="auto">
          <a:xfrm>
            <a:off x="3886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27.96</a:t>
            </a:r>
          </a:p>
        </p:txBody>
      </p:sp>
      <p:sp>
        <p:nvSpPr>
          <p:cNvPr id="35" name="Oval 34"/>
          <p:cNvSpPr/>
          <p:nvPr/>
        </p:nvSpPr>
        <p:spPr bwMode="auto">
          <a:xfrm>
            <a:off x="62364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Rounded Rectangular Callout 35"/>
          <p:cNvSpPr/>
          <p:nvPr/>
        </p:nvSpPr>
        <p:spPr bwMode="auto">
          <a:xfrm>
            <a:off x="57150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31.21</a:t>
            </a:r>
          </a:p>
        </p:txBody>
      </p:sp>
      <p:sp>
        <p:nvSpPr>
          <p:cNvPr id="37" name="Oval 36"/>
          <p:cNvSpPr/>
          <p:nvPr/>
        </p:nvSpPr>
        <p:spPr bwMode="auto">
          <a:xfrm>
            <a:off x="763856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ounded Rectangular Callout 37"/>
          <p:cNvSpPr/>
          <p:nvPr/>
        </p:nvSpPr>
        <p:spPr bwMode="auto">
          <a:xfrm>
            <a:off x="711708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22.54</a:t>
            </a:r>
          </a:p>
        </p:txBody>
      </p:sp>
      <p:sp>
        <p:nvSpPr>
          <p:cNvPr id="39" name="Oval 38"/>
          <p:cNvSpPr/>
          <p:nvPr/>
        </p:nvSpPr>
        <p:spPr bwMode="auto">
          <a:xfrm>
            <a:off x="936068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ounded Rectangular Callout 39"/>
          <p:cNvSpPr/>
          <p:nvPr/>
        </p:nvSpPr>
        <p:spPr bwMode="auto">
          <a:xfrm>
            <a:off x="8839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20.98</a:t>
            </a:r>
          </a:p>
        </p:txBody>
      </p:sp>
      <p:sp>
        <p:nvSpPr>
          <p:cNvPr id="41" name="Oval 40"/>
          <p:cNvSpPr/>
          <p:nvPr/>
        </p:nvSpPr>
        <p:spPr bwMode="auto">
          <a:xfrm>
            <a:off x="10738853"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ounded Rectangular Callout 41"/>
          <p:cNvSpPr/>
          <p:nvPr/>
        </p:nvSpPr>
        <p:spPr bwMode="auto">
          <a:xfrm>
            <a:off x="10217364"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30.73</a:t>
            </a:r>
          </a:p>
        </p:txBody>
      </p:sp>
      <p:cxnSp>
        <p:nvCxnSpPr>
          <p:cNvPr id="43" name="Straight Connector 42"/>
          <p:cNvCxnSpPr/>
          <p:nvPr/>
        </p:nvCxnSpPr>
        <p:spPr>
          <a:xfrm>
            <a:off x="11582400" y="2144762"/>
            <a:ext cx="0" cy="274320"/>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a:off x="1555899" y="3335831"/>
            <a:ext cx="10058400" cy="0"/>
          </a:xfrm>
          <a:prstGeom prst="line">
            <a:avLst/>
          </a:prstGeom>
          <a:ln w="76200">
            <a:solidFill>
              <a:schemeClr val="accent5"/>
            </a:solidFill>
          </a:ln>
        </p:spPr>
        <p:style>
          <a:lnRef idx="3">
            <a:schemeClr val="accent4"/>
          </a:lnRef>
          <a:fillRef idx="0">
            <a:schemeClr val="accent4"/>
          </a:fillRef>
          <a:effectRef idx="2">
            <a:schemeClr val="accent4"/>
          </a:effectRef>
          <a:fontRef idx="minor">
            <a:schemeClr val="tx1"/>
          </a:fontRef>
        </p:style>
      </p:cxnSp>
      <p:cxnSp>
        <p:nvCxnSpPr>
          <p:cNvPr id="45" name="Straight Connector 44"/>
          <p:cNvCxnSpPr/>
          <p:nvPr/>
        </p:nvCxnSpPr>
        <p:spPr>
          <a:xfrm>
            <a:off x="11585595" y="3183431"/>
            <a:ext cx="0" cy="274320"/>
          </a:xfrm>
          <a:prstGeom prst="line">
            <a:avLst/>
          </a:prstGeom>
          <a:ln w="76200">
            <a:solidFill>
              <a:schemeClr val="accent5"/>
            </a:solidFill>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a:stCxn id="20" idx="4"/>
          </p:cNvCxnSpPr>
          <p:nvPr/>
        </p:nvCxnSpPr>
        <p:spPr>
          <a:xfrm>
            <a:off x="1527196" y="2447117"/>
            <a:ext cx="2537" cy="873474"/>
          </a:xfrm>
          <a:prstGeom prst="straightConnector1">
            <a:avLst/>
          </a:prstGeom>
          <a:ln w="28575">
            <a:prstDash val="sysDot"/>
            <a:tailEnd type="arrow"/>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609600" y="3181943"/>
            <a:ext cx="676404"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MSFT</a:t>
            </a:r>
            <a:endParaRPr lang="en-US" sz="2400" b="1" dirty="0">
              <a:gradFill>
                <a:gsLst>
                  <a:gs pos="0">
                    <a:srgbClr val="FFFFFF"/>
                  </a:gs>
                  <a:gs pos="86000">
                    <a:srgbClr val="FFFFFF"/>
                  </a:gs>
                </a:gsLst>
                <a:lin ang="5400000" scaled="0"/>
              </a:gradFill>
            </a:endParaRPr>
          </a:p>
        </p:txBody>
      </p:sp>
      <p:cxnSp>
        <p:nvCxnSpPr>
          <p:cNvPr id="57" name="Straight Connector 56"/>
          <p:cNvCxnSpPr/>
          <p:nvPr/>
        </p:nvCxnSpPr>
        <p:spPr>
          <a:xfrm>
            <a:off x="3261360" y="4375299"/>
            <a:ext cx="8321040" cy="0"/>
          </a:xfrm>
          <a:prstGeom prst="line">
            <a:avLst/>
          </a:prstGeom>
          <a:ln w="7620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58" name="Straight Arrow Connector 57"/>
          <p:cNvCxnSpPr>
            <a:stCxn id="31" idx="4"/>
          </p:cNvCxnSpPr>
          <p:nvPr/>
        </p:nvCxnSpPr>
        <p:spPr>
          <a:xfrm>
            <a:off x="3234075" y="2447117"/>
            <a:ext cx="0" cy="1920240"/>
          </a:xfrm>
          <a:prstGeom prst="straightConnector1">
            <a:avLst/>
          </a:prstGeom>
          <a:ln w="28575">
            <a:solidFill>
              <a:schemeClr val="accent1"/>
            </a:solidFill>
            <a:prstDash val="sysDot"/>
            <a:tailEnd type="arrow"/>
          </a:ln>
        </p:spPr>
        <p:style>
          <a:lnRef idx="1">
            <a:schemeClr val="accent5"/>
          </a:lnRef>
          <a:fillRef idx="0">
            <a:schemeClr val="accent5"/>
          </a:fillRef>
          <a:effectRef idx="0">
            <a:schemeClr val="accent5"/>
          </a:effectRef>
          <a:fontRef idx="minor">
            <a:schemeClr val="tx1"/>
          </a:fontRef>
        </p:style>
      </p:cxnSp>
      <p:cxnSp>
        <p:nvCxnSpPr>
          <p:cNvPr id="62" name="Straight Connector 61"/>
          <p:cNvCxnSpPr/>
          <p:nvPr/>
        </p:nvCxnSpPr>
        <p:spPr>
          <a:xfrm>
            <a:off x="11582400" y="4253379"/>
            <a:ext cx="0" cy="274320"/>
          </a:xfrm>
          <a:prstGeom prst="line">
            <a:avLst/>
          </a:prstGeom>
          <a:ln w="76200">
            <a:solidFill>
              <a:schemeClr val="accent1"/>
            </a:solidFill>
          </a:ln>
        </p:spPr>
        <p:style>
          <a:lnRef idx="3">
            <a:schemeClr val="accent6"/>
          </a:lnRef>
          <a:fillRef idx="0">
            <a:schemeClr val="accent6"/>
          </a:fillRef>
          <a:effectRef idx="2">
            <a:schemeClr val="accent6"/>
          </a:effectRef>
          <a:fontRef idx="minor">
            <a:schemeClr val="tx1"/>
          </a:fontRef>
        </p:style>
      </p:cxnSp>
      <p:sp>
        <p:nvSpPr>
          <p:cNvPr id="64" name="Oval 63"/>
          <p:cNvSpPr/>
          <p:nvPr/>
        </p:nvSpPr>
        <p:spPr bwMode="auto">
          <a:xfrm>
            <a:off x="7638569" y="4223033"/>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 name="Oval 65"/>
          <p:cNvSpPr/>
          <p:nvPr/>
        </p:nvSpPr>
        <p:spPr bwMode="auto">
          <a:xfrm>
            <a:off x="9360689" y="4223033"/>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 name="TextBox 67"/>
          <p:cNvSpPr txBox="1"/>
          <p:nvPr/>
        </p:nvSpPr>
        <p:spPr>
          <a:xfrm>
            <a:off x="2386127" y="4253380"/>
            <a:ext cx="585673"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INTC</a:t>
            </a:r>
            <a:endParaRPr lang="en-US" sz="2400" b="1" dirty="0">
              <a:gradFill>
                <a:gsLst>
                  <a:gs pos="0">
                    <a:srgbClr val="FFFFFF"/>
                  </a:gs>
                  <a:gs pos="86000">
                    <a:srgbClr val="FFFFFF"/>
                  </a:gs>
                </a:gsLst>
                <a:lin ang="5400000" scaled="0"/>
              </a:gradFill>
            </a:endParaRPr>
          </a:p>
        </p:txBody>
      </p:sp>
      <p:sp>
        <p:nvSpPr>
          <p:cNvPr id="83" name="TextBox 82"/>
          <p:cNvSpPr txBox="1"/>
          <p:nvPr/>
        </p:nvSpPr>
        <p:spPr>
          <a:xfrm>
            <a:off x="242577" y="4933618"/>
            <a:ext cx="6456896" cy="1015663"/>
          </a:xfrm>
          <a:prstGeom prst="rect">
            <a:avLst/>
          </a:prstGeom>
          <a:noFill/>
        </p:spPr>
        <p:txBody>
          <a:bodyPr wrap="none" lIns="0" tIns="0" rIns="0" bIns="0" rtlCol="0">
            <a:spAutoFit/>
          </a:bodyPr>
          <a:lstStyle/>
          <a:p>
            <a:pPr defTabSz="914363"/>
            <a:r>
              <a:rPr lang="en-US" dirty="0">
                <a:solidFill>
                  <a:srgbClr val="0000CC"/>
                </a:solidFill>
                <a:latin typeface="Consolas" pitchFamily="49" charset="0"/>
                <a:cs typeface="Consolas" pitchFamily="49" charset="0"/>
              </a:rPr>
              <a:t>from</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in</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ticks</a:t>
            </a:r>
          </a:p>
          <a:p>
            <a:pPr defTabSz="914363"/>
            <a:r>
              <a:rPr lang="en-US" sz="2400" dirty="0">
                <a:solidFill>
                  <a:srgbClr val="0000CC"/>
                </a:solidFill>
                <a:latin typeface="Consolas" pitchFamily="49" charset="0"/>
                <a:cs typeface="Consolas" pitchFamily="49" charset="0"/>
              </a:rPr>
              <a:t>group</a:t>
            </a:r>
            <a:r>
              <a:rPr lang="en-US" sz="2400" dirty="0">
                <a:gradFill>
                  <a:gsLst>
                    <a:gs pos="0">
                      <a:srgbClr val="FFFFFF"/>
                    </a:gs>
                    <a:gs pos="86000">
                      <a:srgbClr val="FFFFFF"/>
                    </a:gs>
                  </a:gsLst>
                  <a:lin ang="5400000" scaled="0"/>
                </a:gradFill>
                <a:latin typeface="Consolas" pitchFamily="49" charset="0"/>
                <a:cs typeface="Consolas" pitchFamily="49" charset="0"/>
              </a:rPr>
              <a:t> </a:t>
            </a:r>
            <a:r>
              <a:rPr lang="en-US" sz="2400" dirty="0">
                <a:solidFill>
                  <a:srgbClr val="363535"/>
                </a:solidFill>
                <a:latin typeface="Consolas" pitchFamily="49" charset="0"/>
                <a:cs typeface="Consolas" pitchFamily="49" charset="0"/>
              </a:rPr>
              <a:t>tick </a:t>
            </a:r>
            <a:r>
              <a:rPr lang="en-US" sz="2400" dirty="0">
                <a:solidFill>
                  <a:srgbClr val="0000CC"/>
                </a:solidFill>
                <a:latin typeface="Consolas" pitchFamily="49" charset="0"/>
                <a:cs typeface="Consolas" pitchFamily="49" charset="0"/>
              </a:rPr>
              <a:t>by</a:t>
            </a:r>
            <a:r>
              <a:rPr lang="en-US" sz="2400" dirty="0">
                <a:gradFill>
                  <a:gsLst>
                    <a:gs pos="0">
                      <a:srgbClr val="FFFFFF"/>
                    </a:gs>
                    <a:gs pos="86000">
                      <a:srgbClr val="FFFFFF"/>
                    </a:gs>
                  </a:gsLst>
                  <a:lin ang="5400000" scaled="0"/>
                </a:gradFill>
                <a:latin typeface="Consolas" pitchFamily="49" charset="0"/>
                <a:cs typeface="Consolas" pitchFamily="49" charset="0"/>
              </a:rPr>
              <a:t> </a:t>
            </a:r>
            <a:r>
              <a:rPr lang="en-US" sz="2400" dirty="0" err="1">
                <a:solidFill>
                  <a:srgbClr val="363535"/>
                </a:solidFill>
                <a:latin typeface="Consolas" pitchFamily="49" charset="0"/>
                <a:cs typeface="Consolas" pitchFamily="49" charset="0"/>
              </a:rPr>
              <a:t>tick.Symbol</a:t>
            </a:r>
            <a:r>
              <a:rPr lang="en-US" sz="2400" dirty="0">
                <a:solidFill>
                  <a:srgbClr val="363535"/>
                </a:solidFill>
                <a:latin typeface="Consolas" pitchFamily="49" charset="0"/>
                <a:cs typeface="Consolas" pitchFamily="49" charset="0"/>
              </a:rPr>
              <a:t> </a:t>
            </a:r>
            <a:r>
              <a:rPr lang="en-US" sz="2400" b="1" dirty="0">
                <a:solidFill>
                  <a:srgbClr val="0000CC"/>
                </a:solidFill>
                <a:latin typeface="Consolas" pitchFamily="49" charset="0"/>
                <a:cs typeface="Consolas" pitchFamily="49" charset="0"/>
              </a:rPr>
              <a:t>into</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a:solidFill>
                  <a:srgbClr val="363535"/>
                </a:solidFill>
                <a:latin typeface="Consolas" pitchFamily="49" charset="0"/>
                <a:cs typeface="Consolas" pitchFamily="49" charset="0"/>
              </a:rPr>
              <a:t>company</a:t>
            </a:r>
          </a:p>
          <a:p>
            <a:pPr defTabSz="914363"/>
            <a:r>
              <a:rPr lang="en-US" sz="2400" b="1" dirty="0">
                <a:solidFill>
                  <a:srgbClr val="0000CC"/>
                </a:solidFill>
                <a:latin typeface="Consolas" pitchFamily="49" charset="0"/>
                <a:cs typeface="Consolas" pitchFamily="49" charset="0"/>
              </a:rPr>
              <a:t>from</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err="1">
                <a:solidFill>
                  <a:srgbClr val="363535"/>
                </a:solidFill>
                <a:latin typeface="Consolas" pitchFamily="49" charset="0"/>
                <a:cs typeface="Consolas" pitchFamily="49" charset="0"/>
              </a:rPr>
              <a:t>openClose</a:t>
            </a:r>
            <a:r>
              <a:rPr lang="en-US" sz="2400" b="1" dirty="0">
                <a:solidFill>
                  <a:srgbClr val="363535"/>
                </a:solidFill>
                <a:latin typeface="Consolas" pitchFamily="49" charset="0"/>
                <a:cs typeface="Consolas" pitchFamily="49" charset="0"/>
              </a:rPr>
              <a:t> </a:t>
            </a:r>
            <a:r>
              <a:rPr lang="en-US" sz="2400" b="1" dirty="0">
                <a:solidFill>
                  <a:srgbClr val="0000CC"/>
                </a:solidFill>
                <a:latin typeface="Consolas" pitchFamily="49" charset="0"/>
                <a:cs typeface="Consolas" pitchFamily="49" charset="0"/>
              </a:rPr>
              <a:t>in</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err="1">
                <a:solidFill>
                  <a:srgbClr val="363535"/>
                </a:solidFill>
                <a:latin typeface="Consolas" pitchFamily="49" charset="0"/>
                <a:cs typeface="Consolas" pitchFamily="49" charset="0"/>
              </a:rPr>
              <a:t>company.Buffer</a:t>
            </a:r>
            <a:r>
              <a:rPr lang="en-US" sz="2400" b="1" dirty="0">
                <a:solidFill>
                  <a:srgbClr val="363535"/>
                </a:solidFill>
                <a:latin typeface="Consolas" pitchFamily="49" charset="0"/>
                <a:cs typeface="Consolas" pitchFamily="49" charset="0"/>
              </a:rPr>
              <a:t>(2, 1)</a:t>
            </a:r>
          </a:p>
        </p:txBody>
      </p:sp>
      <p:sp>
        <p:nvSpPr>
          <p:cNvPr id="48" name="Oval 47"/>
          <p:cNvSpPr/>
          <p:nvPr/>
        </p:nvSpPr>
        <p:spPr bwMode="auto">
          <a:xfrm>
            <a:off x="4434803" y="3174351"/>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 name="Rounded Rectangular Callout 58"/>
          <p:cNvSpPr/>
          <p:nvPr/>
        </p:nvSpPr>
        <p:spPr bwMode="auto">
          <a:xfrm>
            <a:off x="3733801" y="2612066"/>
            <a:ext cx="1676400" cy="457200"/>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[27.01, 27.96]</a:t>
            </a:r>
          </a:p>
        </p:txBody>
      </p:sp>
      <p:sp>
        <p:nvSpPr>
          <p:cNvPr id="61" name="Oval 60"/>
          <p:cNvSpPr/>
          <p:nvPr/>
        </p:nvSpPr>
        <p:spPr bwMode="auto">
          <a:xfrm>
            <a:off x="6245863" y="3172798"/>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 name="Oval 68"/>
          <p:cNvSpPr/>
          <p:nvPr/>
        </p:nvSpPr>
        <p:spPr bwMode="auto">
          <a:xfrm>
            <a:off x="10748227" y="3174351"/>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 name="Rounded Rectangular Callout 69"/>
          <p:cNvSpPr/>
          <p:nvPr/>
        </p:nvSpPr>
        <p:spPr bwMode="auto">
          <a:xfrm>
            <a:off x="5562600" y="2612066"/>
            <a:ext cx="1676400" cy="457200"/>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[27.96, 31.21]</a:t>
            </a:r>
          </a:p>
        </p:txBody>
      </p:sp>
      <p:sp>
        <p:nvSpPr>
          <p:cNvPr id="71" name="Rounded Rectangular Callout 70"/>
          <p:cNvSpPr/>
          <p:nvPr/>
        </p:nvSpPr>
        <p:spPr bwMode="auto">
          <a:xfrm>
            <a:off x="10058400" y="2612066"/>
            <a:ext cx="1676400" cy="457200"/>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[31.21, 30.73]</a:t>
            </a:r>
          </a:p>
        </p:txBody>
      </p:sp>
      <p:sp>
        <p:nvSpPr>
          <p:cNvPr id="72" name="Rounded Rectangular Callout 71"/>
          <p:cNvSpPr/>
          <p:nvPr/>
        </p:nvSpPr>
        <p:spPr bwMode="auto">
          <a:xfrm>
            <a:off x="6934200" y="3657734"/>
            <a:ext cx="1676400" cy="457200"/>
          </a:xfrm>
          <a:prstGeom prst="wedgeRoundRectCallout">
            <a:avLst>
              <a:gd name="adj1" fmla="val -9371"/>
              <a:gd name="adj2" fmla="val 71266"/>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[21.75, 22.54]</a:t>
            </a:r>
          </a:p>
        </p:txBody>
      </p:sp>
      <p:sp>
        <p:nvSpPr>
          <p:cNvPr id="73" name="Rounded Rectangular Callout 72"/>
          <p:cNvSpPr/>
          <p:nvPr/>
        </p:nvSpPr>
        <p:spPr bwMode="auto">
          <a:xfrm>
            <a:off x="8686800" y="3657600"/>
            <a:ext cx="1676400" cy="457200"/>
          </a:xfrm>
          <a:prstGeom prst="wedgeRoundRectCallout">
            <a:avLst>
              <a:gd name="adj1" fmla="val -9371"/>
              <a:gd name="adj2" fmla="val 71266"/>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[22.54, 20.98]</a:t>
            </a:r>
          </a:p>
        </p:txBody>
      </p:sp>
    </p:spTree>
    <p:extLst>
      <p:ext uri="{BB962C8B-B14F-4D97-AF65-F5344CB8AC3E}">
        <p14:creationId xmlns:p14="http://schemas.microsoft.com/office/powerpoint/2010/main" val="410099487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7"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3" y="4707924"/>
            <a:ext cx="12188825" cy="21774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762000" y="2286000"/>
            <a:ext cx="10789920"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359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ounded Rectangular Callout 20"/>
          <p:cNvSpPr/>
          <p:nvPr/>
        </p:nvSpPr>
        <p:spPr bwMode="auto">
          <a:xfrm>
            <a:off x="838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27.01</a:t>
            </a:r>
          </a:p>
        </p:txBody>
      </p:sp>
      <p:sp>
        <p:nvSpPr>
          <p:cNvPr id="25" name="TextBox 24"/>
          <p:cNvSpPr txBox="1"/>
          <p:nvPr/>
        </p:nvSpPr>
        <p:spPr>
          <a:xfrm>
            <a:off x="76201" y="2130624"/>
            <a:ext cx="549831"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ticks</a:t>
            </a:r>
            <a:endParaRPr lang="en-US" sz="2400" b="1" dirty="0">
              <a:gradFill>
                <a:gsLst>
                  <a:gs pos="0">
                    <a:srgbClr val="FFFFFF"/>
                  </a:gs>
                  <a:gs pos="86000">
                    <a:srgbClr val="FFFFFF"/>
                  </a:gs>
                </a:gsLst>
                <a:lin ang="5400000" scaled="0"/>
              </a:gradFill>
            </a:endParaRPr>
          </a:p>
        </p:txBody>
      </p:sp>
      <p:sp>
        <p:nvSpPr>
          <p:cNvPr id="31" name="Oval 30"/>
          <p:cNvSpPr/>
          <p:nvPr/>
        </p:nvSpPr>
        <p:spPr bwMode="auto">
          <a:xfrm>
            <a:off x="306656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ounded Rectangular Callout 31"/>
          <p:cNvSpPr/>
          <p:nvPr/>
        </p:nvSpPr>
        <p:spPr bwMode="auto">
          <a:xfrm>
            <a:off x="254508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21.75</a:t>
            </a:r>
          </a:p>
        </p:txBody>
      </p:sp>
      <p:sp>
        <p:nvSpPr>
          <p:cNvPr id="33" name="Oval 32"/>
          <p:cNvSpPr/>
          <p:nvPr/>
        </p:nvSpPr>
        <p:spPr bwMode="auto">
          <a:xfrm>
            <a:off x="4407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ounded Rectangular Callout 33"/>
          <p:cNvSpPr/>
          <p:nvPr/>
        </p:nvSpPr>
        <p:spPr bwMode="auto">
          <a:xfrm>
            <a:off x="3886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27.96</a:t>
            </a:r>
          </a:p>
        </p:txBody>
      </p:sp>
      <p:sp>
        <p:nvSpPr>
          <p:cNvPr id="35" name="Oval 34"/>
          <p:cNvSpPr/>
          <p:nvPr/>
        </p:nvSpPr>
        <p:spPr bwMode="auto">
          <a:xfrm>
            <a:off x="62364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Rounded Rectangular Callout 35"/>
          <p:cNvSpPr/>
          <p:nvPr/>
        </p:nvSpPr>
        <p:spPr bwMode="auto">
          <a:xfrm>
            <a:off x="57150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31.21</a:t>
            </a:r>
          </a:p>
        </p:txBody>
      </p:sp>
      <p:sp>
        <p:nvSpPr>
          <p:cNvPr id="37" name="Oval 36"/>
          <p:cNvSpPr/>
          <p:nvPr/>
        </p:nvSpPr>
        <p:spPr bwMode="auto">
          <a:xfrm>
            <a:off x="763856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ounded Rectangular Callout 37"/>
          <p:cNvSpPr/>
          <p:nvPr/>
        </p:nvSpPr>
        <p:spPr bwMode="auto">
          <a:xfrm>
            <a:off x="711708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22.54</a:t>
            </a:r>
          </a:p>
        </p:txBody>
      </p:sp>
      <p:sp>
        <p:nvSpPr>
          <p:cNvPr id="39" name="Oval 38"/>
          <p:cNvSpPr/>
          <p:nvPr/>
        </p:nvSpPr>
        <p:spPr bwMode="auto">
          <a:xfrm>
            <a:off x="936068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ounded Rectangular Callout 39"/>
          <p:cNvSpPr/>
          <p:nvPr/>
        </p:nvSpPr>
        <p:spPr bwMode="auto">
          <a:xfrm>
            <a:off x="8839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20.98</a:t>
            </a:r>
          </a:p>
        </p:txBody>
      </p:sp>
      <p:sp>
        <p:nvSpPr>
          <p:cNvPr id="41" name="Oval 40"/>
          <p:cNvSpPr/>
          <p:nvPr/>
        </p:nvSpPr>
        <p:spPr bwMode="auto">
          <a:xfrm>
            <a:off x="10738853"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ounded Rectangular Callout 41"/>
          <p:cNvSpPr/>
          <p:nvPr/>
        </p:nvSpPr>
        <p:spPr bwMode="auto">
          <a:xfrm>
            <a:off x="10217364"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30.73</a:t>
            </a:r>
          </a:p>
        </p:txBody>
      </p:sp>
      <p:cxnSp>
        <p:nvCxnSpPr>
          <p:cNvPr id="43" name="Straight Connector 42"/>
          <p:cNvCxnSpPr/>
          <p:nvPr/>
        </p:nvCxnSpPr>
        <p:spPr>
          <a:xfrm>
            <a:off x="11582400" y="2144762"/>
            <a:ext cx="0" cy="274320"/>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a:off x="1555899" y="3335831"/>
            <a:ext cx="10058400" cy="0"/>
          </a:xfrm>
          <a:prstGeom prst="line">
            <a:avLst/>
          </a:prstGeom>
          <a:ln w="76200">
            <a:solidFill>
              <a:schemeClr val="accent5"/>
            </a:solidFill>
          </a:ln>
        </p:spPr>
        <p:style>
          <a:lnRef idx="3">
            <a:schemeClr val="accent4"/>
          </a:lnRef>
          <a:fillRef idx="0">
            <a:schemeClr val="accent4"/>
          </a:fillRef>
          <a:effectRef idx="2">
            <a:schemeClr val="accent4"/>
          </a:effectRef>
          <a:fontRef idx="minor">
            <a:schemeClr val="tx1"/>
          </a:fontRef>
        </p:style>
      </p:cxnSp>
      <p:cxnSp>
        <p:nvCxnSpPr>
          <p:cNvPr id="45" name="Straight Connector 44"/>
          <p:cNvCxnSpPr/>
          <p:nvPr/>
        </p:nvCxnSpPr>
        <p:spPr>
          <a:xfrm>
            <a:off x="11585595" y="3183431"/>
            <a:ext cx="0" cy="274320"/>
          </a:xfrm>
          <a:prstGeom prst="line">
            <a:avLst/>
          </a:prstGeom>
          <a:ln w="76200">
            <a:solidFill>
              <a:schemeClr val="accent5"/>
            </a:solidFill>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a:stCxn id="20" idx="4"/>
          </p:cNvCxnSpPr>
          <p:nvPr/>
        </p:nvCxnSpPr>
        <p:spPr>
          <a:xfrm>
            <a:off x="1527196" y="2447117"/>
            <a:ext cx="2537" cy="873474"/>
          </a:xfrm>
          <a:prstGeom prst="straightConnector1">
            <a:avLst/>
          </a:prstGeom>
          <a:ln w="28575">
            <a:prstDash val="sysDot"/>
            <a:tailEnd type="arrow"/>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609600" y="3181943"/>
            <a:ext cx="676404"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MSFT</a:t>
            </a:r>
            <a:endParaRPr lang="en-US" sz="2400" b="1" dirty="0">
              <a:gradFill>
                <a:gsLst>
                  <a:gs pos="0">
                    <a:srgbClr val="FFFFFF"/>
                  </a:gs>
                  <a:gs pos="86000">
                    <a:srgbClr val="FFFFFF"/>
                  </a:gs>
                </a:gsLst>
                <a:lin ang="5400000" scaled="0"/>
              </a:gradFill>
            </a:endParaRPr>
          </a:p>
        </p:txBody>
      </p:sp>
      <p:cxnSp>
        <p:nvCxnSpPr>
          <p:cNvPr id="57" name="Straight Connector 56"/>
          <p:cNvCxnSpPr/>
          <p:nvPr/>
        </p:nvCxnSpPr>
        <p:spPr>
          <a:xfrm>
            <a:off x="3261360" y="4375299"/>
            <a:ext cx="8321040" cy="0"/>
          </a:xfrm>
          <a:prstGeom prst="line">
            <a:avLst/>
          </a:prstGeom>
          <a:ln w="7620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58" name="Straight Arrow Connector 57"/>
          <p:cNvCxnSpPr>
            <a:stCxn id="31" idx="4"/>
          </p:cNvCxnSpPr>
          <p:nvPr/>
        </p:nvCxnSpPr>
        <p:spPr>
          <a:xfrm>
            <a:off x="3234075" y="2447117"/>
            <a:ext cx="0" cy="1920240"/>
          </a:xfrm>
          <a:prstGeom prst="straightConnector1">
            <a:avLst/>
          </a:prstGeom>
          <a:ln w="28575">
            <a:solidFill>
              <a:schemeClr val="accent1"/>
            </a:solidFill>
            <a:prstDash val="sysDot"/>
            <a:tailEnd type="arrow"/>
          </a:ln>
        </p:spPr>
        <p:style>
          <a:lnRef idx="1">
            <a:schemeClr val="accent5"/>
          </a:lnRef>
          <a:fillRef idx="0">
            <a:schemeClr val="accent5"/>
          </a:fillRef>
          <a:effectRef idx="0">
            <a:schemeClr val="accent5"/>
          </a:effectRef>
          <a:fontRef idx="minor">
            <a:schemeClr val="tx1"/>
          </a:fontRef>
        </p:style>
      </p:cxnSp>
      <p:cxnSp>
        <p:nvCxnSpPr>
          <p:cNvPr id="62" name="Straight Connector 61"/>
          <p:cNvCxnSpPr/>
          <p:nvPr/>
        </p:nvCxnSpPr>
        <p:spPr>
          <a:xfrm>
            <a:off x="11582400" y="4253379"/>
            <a:ext cx="0" cy="274320"/>
          </a:xfrm>
          <a:prstGeom prst="line">
            <a:avLst/>
          </a:prstGeom>
          <a:ln w="76200">
            <a:solidFill>
              <a:schemeClr val="accent1"/>
            </a:solidFill>
          </a:ln>
        </p:spPr>
        <p:style>
          <a:lnRef idx="3">
            <a:schemeClr val="accent6"/>
          </a:lnRef>
          <a:fillRef idx="0">
            <a:schemeClr val="accent6"/>
          </a:fillRef>
          <a:effectRef idx="2">
            <a:schemeClr val="accent6"/>
          </a:effectRef>
          <a:fontRef idx="minor">
            <a:schemeClr val="tx1"/>
          </a:fontRef>
        </p:style>
      </p:cxnSp>
      <p:sp>
        <p:nvSpPr>
          <p:cNvPr id="64" name="Oval 63"/>
          <p:cNvSpPr/>
          <p:nvPr/>
        </p:nvSpPr>
        <p:spPr bwMode="auto">
          <a:xfrm>
            <a:off x="7638569" y="4223033"/>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 name="Oval 65"/>
          <p:cNvSpPr/>
          <p:nvPr/>
        </p:nvSpPr>
        <p:spPr bwMode="auto">
          <a:xfrm>
            <a:off x="9360689" y="4223033"/>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 name="TextBox 67"/>
          <p:cNvSpPr txBox="1"/>
          <p:nvPr/>
        </p:nvSpPr>
        <p:spPr>
          <a:xfrm>
            <a:off x="2386127" y="4253380"/>
            <a:ext cx="585673"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INTC</a:t>
            </a:r>
            <a:endParaRPr lang="en-US" sz="2400" b="1" dirty="0">
              <a:gradFill>
                <a:gsLst>
                  <a:gs pos="0">
                    <a:srgbClr val="FFFFFF"/>
                  </a:gs>
                  <a:gs pos="86000">
                    <a:srgbClr val="FFFFFF"/>
                  </a:gs>
                </a:gsLst>
                <a:lin ang="5400000" scaled="0"/>
              </a:gradFill>
            </a:endParaRPr>
          </a:p>
        </p:txBody>
      </p:sp>
      <p:sp>
        <p:nvSpPr>
          <p:cNvPr id="83" name="TextBox 82"/>
          <p:cNvSpPr txBox="1"/>
          <p:nvPr/>
        </p:nvSpPr>
        <p:spPr>
          <a:xfrm>
            <a:off x="242578" y="4892968"/>
            <a:ext cx="9345507" cy="1200329"/>
          </a:xfrm>
          <a:prstGeom prst="rect">
            <a:avLst/>
          </a:prstGeom>
          <a:noFill/>
        </p:spPr>
        <p:txBody>
          <a:bodyPr wrap="none" lIns="0" tIns="0" rIns="0" bIns="0" rtlCol="0">
            <a:spAutoFit/>
          </a:bodyPr>
          <a:lstStyle/>
          <a:p>
            <a:pPr defTabSz="914363"/>
            <a:r>
              <a:rPr lang="en-US" dirty="0">
                <a:solidFill>
                  <a:srgbClr val="0000CC"/>
                </a:solidFill>
                <a:latin typeface="Consolas" pitchFamily="49" charset="0"/>
                <a:cs typeface="Consolas" pitchFamily="49" charset="0"/>
              </a:rPr>
              <a:t>from</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in</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ticks</a:t>
            </a:r>
          </a:p>
          <a:p>
            <a:pPr defTabSz="914363"/>
            <a:r>
              <a:rPr lang="en-US" dirty="0">
                <a:solidFill>
                  <a:srgbClr val="0000CC"/>
                </a:solidFill>
                <a:latin typeface="Consolas" pitchFamily="49" charset="0"/>
                <a:cs typeface="Consolas" pitchFamily="49" charset="0"/>
              </a:rPr>
              <a:t>group</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by</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err="1">
                <a:solidFill>
                  <a:srgbClr val="363535"/>
                </a:solidFill>
                <a:latin typeface="Consolas" pitchFamily="49" charset="0"/>
                <a:cs typeface="Consolas" pitchFamily="49" charset="0"/>
              </a:rPr>
              <a:t>tick.Symbol</a:t>
            </a:r>
            <a:r>
              <a:rPr lang="en-US" dirty="0">
                <a:solidFill>
                  <a:srgbClr val="363535"/>
                </a:solidFill>
                <a:latin typeface="Consolas" pitchFamily="49" charset="0"/>
                <a:cs typeface="Consolas" pitchFamily="49" charset="0"/>
              </a:rPr>
              <a:t> </a:t>
            </a:r>
            <a:r>
              <a:rPr lang="en-US" dirty="0">
                <a:solidFill>
                  <a:srgbClr val="0000CC"/>
                </a:solidFill>
                <a:latin typeface="Consolas" pitchFamily="49" charset="0"/>
                <a:cs typeface="Consolas" pitchFamily="49" charset="0"/>
              </a:rPr>
              <a:t>into</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company</a:t>
            </a:r>
          </a:p>
          <a:p>
            <a:pPr defTabSz="914363"/>
            <a:r>
              <a:rPr lang="en-US" dirty="0">
                <a:solidFill>
                  <a:srgbClr val="0000CC"/>
                </a:solidFill>
                <a:latin typeface="Consolas" pitchFamily="49" charset="0"/>
                <a:cs typeface="Consolas" pitchFamily="49" charset="0"/>
              </a:rPr>
              <a:t>from</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err="1">
                <a:solidFill>
                  <a:srgbClr val="363535"/>
                </a:solidFill>
                <a:latin typeface="Consolas" pitchFamily="49" charset="0"/>
                <a:cs typeface="Consolas" pitchFamily="49" charset="0"/>
              </a:rPr>
              <a:t>openClose</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in</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err="1">
                <a:solidFill>
                  <a:srgbClr val="363535"/>
                </a:solidFill>
                <a:latin typeface="Consolas" pitchFamily="49" charset="0"/>
                <a:cs typeface="Consolas" pitchFamily="49" charset="0"/>
              </a:rPr>
              <a:t>company.Buffer</a:t>
            </a:r>
            <a:r>
              <a:rPr lang="en-US" dirty="0">
                <a:solidFill>
                  <a:srgbClr val="363535"/>
                </a:solidFill>
                <a:latin typeface="Consolas" pitchFamily="49" charset="0"/>
                <a:cs typeface="Consolas" pitchFamily="49" charset="0"/>
              </a:rPr>
              <a:t>(2, 1)</a:t>
            </a:r>
          </a:p>
          <a:p>
            <a:pPr defTabSz="914363"/>
            <a:r>
              <a:rPr lang="en-US" sz="2400" b="1" dirty="0">
                <a:solidFill>
                  <a:srgbClr val="0000CC"/>
                </a:solidFill>
                <a:latin typeface="Consolas" pitchFamily="49" charset="0"/>
                <a:cs typeface="Consolas" pitchFamily="49" charset="0"/>
              </a:rPr>
              <a:t>let</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a:solidFill>
                  <a:srgbClr val="363535"/>
                </a:solidFill>
                <a:latin typeface="Consolas" pitchFamily="49" charset="0"/>
                <a:cs typeface="Consolas" pitchFamily="49" charset="0"/>
              </a:rPr>
              <a:t>diff = (</a:t>
            </a:r>
            <a:r>
              <a:rPr lang="en-US" sz="2400" b="1" dirty="0" err="1">
                <a:solidFill>
                  <a:srgbClr val="363535"/>
                </a:solidFill>
                <a:latin typeface="Consolas" pitchFamily="49" charset="0"/>
                <a:cs typeface="Consolas" pitchFamily="49" charset="0"/>
              </a:rPr>
              <a:t>openClose</a:t>
            </a:r>
            <a:r>
              <a:rPr lang="en-US" sz="2400" b="1" dirty="0">
                <a:solidFill>
                  <a:srgbClr val="363535"/>
                </a:solidFill>
                <a:latin typeface="Consolas" pitchFamily="49" charset="0"/>
                <a:cs typeface="Consolas" pitchFamily="49" charset="0"/>
              </a:rPr>
              <a:t>[1] – </a:t>
            </a:r>
            <a:r>
              <a:rPr lang="en-US" sz="2400" b="1" dirty="0" err="1">
                <a:solidFill>
                  <a:srgbClr val="363535"/>
                </a:solidFill>
                <a:latin typeface="Consolas" pitchFamily="49" charset="0"/>
                <a:cs typeface="Consolas" pitchFamily="49" charset="0"/>
              </a:rPr>
              <a:t>openClose</a:t>
            </a:r>
            <a:r>
              <a:rPr lang="en-US" sz="2400" b="1" dirty="0">
                <a:solidFill>
                  <a:srgbClr val="363535"/>
                </a:solidFill>
                <a:latin typeface="Consolas" pitchFamily="49" charset="0"/>
                <a:cs typeface="Consolas" pitchFamily="49" charset="0"/>
              </a:rPr>
              <a:t>[0]) / </a:t>
            </a:r>
            <a:r>
              <a:rPr lang="en-US" sz="2400" b="1" dirty="0" err="1">
                <a:solidFill>
                  <a:srgbClr val="363535"/>
                </a:solidFill>
                <a:latin typeface="Consolas" pitchFamily="49" charset="0"/>
                <a:cs typeface="Consolas" pitchFamily="49" charset="0"/>
              </a:rPr>
              <a:t>openClose</a:t>
            </a:r>
            <a:r>
              <a:rPr lang="en-US" sz="2400" b="1" dirty="0">
                <a:solidFill>
                  <a:srgbClr val="363535"/>
                </a:solidFill>
                <a:latin typeface="Consolas" pitchFamily="49" charset="0"/>
                <a:cs typeface="Consolas" pitchFamily="49" charset="0"/>
              </a:rPr>
              <a:t>[0]</a:t>
            </a:r>
          </a:p>
        </p:txBody>
      </p:sp>
      <p:sp>
        <p:nvSpPr>
          <p:cNvPr id="48" name="Oval 47"/>
          <p:cNvSpPr/>
          <p:nvPr/>
        </p:nvSpPr>
        <p:spPr bwMode="auto">
          <a:xfrm>
            <a:off x="4434803" y="3174351"/>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 name="Rounded Rectangular Callout 58"/>
          <p:cNvSpPr/>
          <p:nvPr/>
        </p:nvSpPr>
        <p:spPr bwMode="auto">
          <a:xfrm>
            <a:off x="4038600" y="2612066"/>
            <a:ext cx="914400" cy="457200"/>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0.034</a:t>
            </a:r>
          </a:p>
        </p:txBody>
      </p:sp>
      <p:sp>
        <p:nvSpPr>
          <p:cNvPr id="61" name="Oval 60"/>
          <p:cNvSpPr/>
          <p:nvPr/>
        </p:nvSpPr>
        <p:spPr bwMode="auto">
          <a:xfrm>
            <a:off x="6245863" y="3172798"/>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 name="Oval 68"/>
          <p:cNvSpPr/>
          <p:nvPr/>
        </p:nvSpPr>
        <p:spPr bwMode="auto">
          <a:xfrm>
            <a:off x="10748227" y="3174351"/>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 name="Rounded Rectangular Callout 69"/>
          <p:cNvSpPr/>
          <p:nvPr/>
        </p:nvSpPr>
        <p:spPr bwMode="auto">
          <a:xfrm>
            <a:off x="5867399" y="2612066"/>
            <a:ext cx="914400" cy="457200"/>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0.104</a:t>
            </a:r>
          </a:p>
        </p:txBody>
      </p:sp>
      <p:sp>
        <p:nvSpPr>
          <p:cNvPr id="71" name="Rounded Rectangular Callout 70"/>
          <p:cNvSpPr/>
          <p:nvPr/>
        </p:nvSpPr>
        <p:spPr bwMode="auto">
          <a:xfrm>
            <a:off x="10363199" y="2612066"/>
            <a:ext cx="914400" cy="457200"/>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-0.015</a:t>
            </a:r>
          </a:p>
        </p:txBody>
      </p:sp>
      <p:sp>
        <p:nvSpPr>
          <p:cNvPr id="72" name="Rounded Rectangular Callout 71"/>
          <p:cNvSpPr/>
          <p:nvPr/>
        </p:nvSpPr>
        <p:spPr bwMode="auto">
          <a:xfrm>
            <a:off x="7238999" y="3657734"/>
            <a:ext cx="914400" cy="457200"/>
          </a:xfrm>
          <a:prstGeom prst="wedgeRoundRectCallout">
            <a:avLst>
              <a:gd name="adj1" fmla="val -9371"/>
              <a:gd name="adj2" fmla="val 71266"/>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0.036</a:t>
            </a:r>
          </a:p>
        </p:txBody>
      </p:sp>
      <p:sp>
        <p:nvSpPr>
          <p:cNvPr id="73" name="Rounded Rectangular Callout 72"/>
          <p:cNvSpPr/>
          <p:nvPr/>
        </p:nvSpPr>
        <p:spPr bwMode="auto">
          <a:xfrm>
            <a:off x="8991599" y="3657600"/>
            <a:ext cx="914400" cy="457200"/>
          </a:xfrm>
          <a:prstGeom prst="wedgeRoundRectCallout">
            <a:avLst>
              <a:gd name="adj1" fmla="val -9371"/>
              <a:gd name="adj2" fmla="val 71266"/>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-0.069</a:t>
            </a:r>
          </a:p>
        </p:txBody>
      </p:sp>
    </p:spTree>
    <p:extLst>
      <p:ext uri="{BB962C8B-B14F-4D97-AF65-F5344CB8AC3E}">
        <p14:creationId xmlns:p14="http://schemas.microsoft.com/office/powerpoint/2010/main" val="49364559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3" y="4707924"/>
            <a:ext cx="12188825" cy="21774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762000" y="2286000"/>
            <a:ext cx="10789920"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359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ounded Rectangular Callout 20"/>
          <p:cNvSpPr/>
          <p:nvPr/>
        </p:nvSpPr>
        <p:spPr bwMode="auto">
          <a:xfrm>
            <a:off x="838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27.01</a:t>
            </a:r>
          </a:p>
        </p:txBody>
      </p:sp>
      <p:sp>
        <p:nvSpPr>
          <p:cNvPr id="25" name="TextBox 24"/>
          <p:cNvSpPr txBox="1"/>
          <p:nvPr/>
        </p:nvSpPr>
        <p:spPr>
          <a:xfrm>
            <a:off x="76201" y="2130624"/>
            <a:ext cx="549831"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ticks</a:t>
            </a:r>
            <a:endParaRPr lang="en-US" sz="2400" b="1" dirty="0">
              <a:gradFill>
                <a:gsLst>
                  <a:gs pos="0">
                    <a:srgbClr val="FFFFFF"/>
                  </a:gs>
                  <a:gs pos="86000">
                    <a:srgbClr val="FFFFFF"/>
                  </a:gs>
                </a:gsLst>
                <a:lin ang="5400000" scaled="0"/>
              </a:gradFill>
            </a:endParaRPr>
          </a:p>
        </p:txBody>
      </p:sp>
      <p:sp>
        <p:nvSpPr>
          <p:cNvPr id="31" name="Oval 30"/>
          <p:cNvSpPr/>
          <p:nvPr/>
        </p:nvSpPr>
        <p:spPr bwMode="auto">
          <a:xfrm>
            <a:off x="3066569" y="2112105"/>
            <a:ext cx="335012" cy="335012"/>
          </a:xfrm>
          <a:prstGeom prst="ellipse">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ounded Rectangular Callout 31"/>
          <p:cNvSpPr/>
          <p:nvPr/>
        </p:nvSpPr>
        <p:spPr bwMode="auto">
          <a:xfrm>
            <a:off x="2545080" y="1066800"/>
            <a:ext cx="1188720" cy="685800"/>
          </a:xfrm>
          <a:prstGeom prst="wedgeRoundRectCallout">
            <a:avLst>
              <a:gd name="adj1" fmla="val 6352"/>
              <a:gd name="adj2" fmla="val 89871"/>
              <a:gd name="adj3" fmla="val 16667"/>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21.75</a:t>
            </a:r>
          </a:p>
        </p:txBody>
      </p:sp>
      <p:sp>
        <p:nvSpPr>
          <p:cNvPr id="33" name="Oval 32"/>
          <p:cNvSpPr/>
          <p:nvPr/>
        </p:nvSpPr>
        <p:spPr bwMode="auto">
          <a:xfrm>
            <a:off x="4407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ounded Rectangular Callout 33"/>
          <p:cNvSpPr/>
          <p:nvPr/>
        </p:nvSpPr>
        <p:spPr bwMode="auto">
          <a:xfrm>
            <a:off x="3886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27.96</a:t>
            </a:r>
          </a:p>
        </p:txBody>
      </p:sp>
      <p:sp>
        <p:nvSpPr>
          <p:cNvPr id="35" name="Oval 34"/>
          <p:cNvSpPr/>
          <p:nvPr/>
        </p:nvSpPr>
        <p:spPr bwMode="auto">
          <a:xfrm>
            <a:off x="62364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Rounded Rectangular Callout 35"/>
          <p:cNvSpPr/>
          <p:nvPr/>
        </p:nvSpPr>
        <p:spPr bwMode="auto">
          <a:xfrm>
            <a:off x="57150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31.21</a:t>
            </a:r>
          </a:p>
        </p:txBody>
      </p:sp>
      <p:sp>
        <p:nvSpPr>
          <p:cNvPr id="37" name="Oval 36"/>
          <p:cNvSpPr/>
          <p:nvPr/>
        </p:nvSpPr>
        <p:spPr bwMode="auto">
          <a:xfrm>
            <a:off x="7638569" y="2112105"/>
            <a:ext cx="335012" cy="335012"/>
          </a:xfrm>
          <a:prstGeom prst="ellipse">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ounded Rectangular Callout 37"/>
          <p:cNvSpPr/>
          <p:nvPr/>
        </p:nvSpPr>
        <p:spPr bwMode="auto">
          <a:xfrm>
            <a:off x="7117080" y="1066800"/>
            <a:ext cx="1188720" cy="685800"/>
          </a:xfrm>
          <a:prstGeom prst="wedgeRoundRectCallout">
            <a:avLst>
              <a:gd name="adj1" fmla="val 6352"/>
              <a:gd name="adj2" fmla="val 89871"/>
              <a:gd name="adj3" fmla="val 16667"/>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22.54</a:t>
            </a:r>
          </a:p>
        </p:txBody>
      </p:sp>
      <p:sp>
        <p:nvSpPr>
          <p:cNvPr id="39" name="Oval 38"/>
          <p:cNvSpPr/>
          <p:nvPr/>
        </p:nvSpPr>
        <p:spPr bwMode="auto">
          <a:xfrm>
            <a:off x="9360689" y="2112105"/>
            <a:ext cx="335012" cy="335012"/>
          </a:xfrm>
          <a:prstGeom prst="ellipse">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ounded Rectangular Callout 39"/>
          <p:cNvSpPr/>
          <p:nvPr/>
        </p:nvSpPr>
        <p:spPr bwMode="auto">
          <a:xfrm>
            <a:off x="8839200" y="1066800"/>
            <a:ext cx="1188720" cy="685800"/>
          </a:xfrm>
          <a:prstGeom prst="wedgeRoundRectCallout">
            <a:avLst>
              <a:gd name="adj1" fmla="val 6352"/>
              <a:gd name="adj2" fmla="val 89871"/>
              <a:gd name="adj3" fmla="val 16667"/>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20.98</a:t>
            </a:r>
          </a:p>
        </p:txBody>
      </p:sp>
      <p:sp>
        <p:nvSpPr>
          <p:cNvPr id="41" name="Oval 40"/>
          <p:cNvSpPr/>
          <p:nvPr/>
        </p:nvSpPr>
        <p:spPr bwMode="auto">
          <a:xfrm>
            <a:off x="10738853"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ounded Rectangular Callout 41"/>
          <p:cNvSpPr/>
          <p:nvPr/>
        </p:nvSpPr>
        <p:spPr bwMode="auto">
          <a:xfrm>
            <a:off x="10217364"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30.73</a:t>
            </a:r>
          </a:p>
        </p:txBody>
      </p:sp>
      <p:cxnSp>
        <p:nvCxnSpPr>
          <p:cNvPr id="43" name="Straight Connector 42"/>
          <p:cNvCxnSpPr/>
          <p:nvPr/>
        </p:nvCxnSpPr>
        <p:spPr>
          <a:xfrm>
            <a:off x="11582400" y="2144762"/>
            <a:ext cx="0" cy="274320"/>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a:off x="1555899" y="3335831"/>
            <a:ext cx="10058400" cy="0"/>
          </a:xfrm>
          <a:prstGeom prst="line">
            <a:avLst/>
          </a:prstGeom>
          <a:ln w="76200">
            <a:solidFill>
              <a:schemeClr val="bg2">
                <a:lumMod val="60000"/>
                <a:lumOff val="40000"/>
              </a:schemeClr>
            </a:solidFill>
          </a:ln>
        </p:spPr>
        <p:style>
          <a:lnRef idx="3">
            <a:schemeClr val="accent4"/>
          </a:lnRef>
          <a:fillRef idx="0">
            <a:schemeClr val="accent4"/>
          </a:fillRef>
          <a:effectRef idx="2">
            <a:schemeClr val="accent4"/>
          </a:effectRef>
          <a:fontRef idx="minor">
            <a:schemeClr val="tx1"/>
          </a:fontRef>
        </p:style>
      </p:cxnSp>
      <p:cxnSp>
        <p:nvCxnSpPr>
          <p:cNvPr id="45" name="Straight Connector 44"/>
          <p:cNvCxnSpPr/>
          <p:nvPr/>
        </p:nvCxnSpPr>
        <p:spPr>
          <a:xfrm>
            <a:off x="11585595" y="3183431"/>
            <a:ext cx="0" cy="274320"/>
          </a:xfrm>
          <a:prstGeom prst="line">
            <a:avLst/>
          </a:prstGeom>
          <a:ln w="76200">
            <a:solidFill>
              <a:schemeClr val="bg2">
                <a:lumMod val="60000"/>
                <a:lumOff val="40000"/>
              </a:schemeClr>
            </a:solidFill>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a:stCxn id="20" idx="4"/>
          </p:cNvCxnSpPr>
          <p:nvPr/>
        </p:nvCxnSpPr>
        <p:spPr>
          <a:xfrm>
            <a:off x="1527196" y="2447117"/>
            <a:ext cx="2537" cy="873474"/>
          </a:xfrm>
          <a:prstGeom prst="straightConnector1">
            <a:avLst/>
          </a:prstGeom>
          <a:ln w="28575">
            <a:prstDash val="sysDot"/>
            <a:tailEnd type="arrow"/>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609600" y="3181943"/>
            <a:ext cx="676404"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MSFT</a:t>
            </a:r>
            <a:endParaRPr lang="en-US" sz="2400" b="1" dirty="0">
              <a:gradFill>
                <a:gsLst>
                  <a:gs pos="0">
                    <a:srgbClr val="FFFFFF"/>
                  </a:gs>
                  <a:gs pos="86000">
                    <a:srgbClr val="FFFFFF"/>
                  </a:gs>
                </a:gsLst>
                <a:lin ang="5400000" scaled="0"/>
              </a:gradFill>
            </a:endParaRPr>
          </a:p>
        </p:txBody>
      </p:sp>
      <p:cxnSp>
        <p:nvCxnSpPr>
          <p:cNvPr id="57" name="Straight Connector 56"/>
          <p:cNvCxnSpPr/>
          <p:nvPr/>
        </p:nvCxnSpPr>
        <p:spPr>
          <a:xfrm>
            <a:off x="3261360" y="4375299"/>
            <a:ext cx="8321040" cy="0"/>
          </a:xfrm>
          <a:prstGeom prst="line">
            <a:avLst/>
          </a:prstGeom>
          <a:ln w="76200">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58" name="Straight Arrow Connector 57"/>
          <p:cNvCxnSpPr>
            <a:stCxn id="31" idx="4"/>
          </p:cNvCxnSpPr>
          <p:nvPr/>
        </p:nvCxnSpPr>
        <p:spPr>
          <a:xfrm>
            <a:off x="3234075" y="2447117"/>
            <a:ext cx="0" cy="1920240"/>
          </a:xfrm>
          <a:prstGeom prst="straightConnector1">
            <a:avLst/>
          </a:prstGeom>
          <a:ln w="28575">
            <a:solidFill>
              <a:schemeClr val="accent1"/>
            </a:solidFill>
            <a:prstDash val="sysDot"/>
            <a:tailEnd type="arrow"/>
          </a:ln>
        </p:spPr>
        <p:style>
          <a:lnRef idx="1">
            <a:schemeClr val="accent5"/>
          </a:lnRef>
          <a:fillRef idx="0">
            <a:schemeClr val="accent5"/>
          </a:fillRef>
          <a:effectRef idx="0">
            <a:schemeClr val="accent5"/>
          </a:effectRef>
          <a:fontRef idx="minor">
            <a:schemeClr val="tx1"/>
          </a:fontRef>
        </p:style>
      </p:cxnSp>
      <p:cxnSp>
        <p:nvCxnSpPr>
          <p:cNvPr id="62" name="Straight Connector 61"/>
          <p:cNvCxnSpPr/>
          <p:nvPr/>
        </p:nvCxnSpPr>
        <p:spPr>
          <a:xfrm>
            <a:off x="11582400" y="4253379"/>
            <a:ext cx="0" cy="274320"/>
          </a:xfrm>
          <a:prstGeom prst="line">
            <a:avLst/>
          </a:prstGeom>
          <a:ln w="76200">
            <a:solidFill>
              <a:schemeClr val="accent1"/>
            </a:solidFill>
          </a:ln>
        </p:spPr>
        <p:style>
          <a:lnRef idx="3">
            <a:schemeClr val="accent6"/>
          </a:lnRef>
          <a:fillRef idx="0">
            <a:schemeClr val="accent6"/>
          </a:fillRef>
          <a:effectRef idx="2">
            <a:schemeClr val="accent6"/>
          </a:effectRef>
          <a:fontRef idx="minor">
            <a:schemeClr val="tx1"/>
          </a:fontRef>
        </p:style>
      </p:cxnSp>
      <p:sp>
        <p:nvSpPr>
          <p:cNvPr id="64" name="Oval 63"/>
          <p:cNvSpPr/>
          <p:nvPr/>
        </p:nvSpPr>
        <p:spPr bwMode="auto">
          <a:xfrm>
            <a:off x="7638569" y="4223033"/>
            <a:ext cx="335012" cy="335012"/>
          </a:xfrm>
          <a:prstGeom prst="ellipse">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 name="Oval 65"/>
          <p:cNvSpPr/>
          <p:nvPr/>
        </p:nvSpPr>
        <p:spPr bwMode="auto">
          <a:xfrm>
            <a:off x="9360689" y="4223033"/>
            <a:ext cx="335012" cy="335012"/>
          </a:xfrm>
          <a:prstGeom prst="ellipse">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 name="TextBox 67"/>
          <p:cNvSpPr txBox="1"/>
          <p:nvPr/>
        </p:nvSpPr>
        <p:spPr>
          <a:xfrm>
            <a:off x="2386127" y="4253380"/>
            <a:ext cx="585673"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INTC</a:t>
            </a:r>
            <a:endParaRPr lang="en-US" sz="2400" b="1" dirty="0">
              <a:gradFill>
                <a:gsLst>
                  <a:gs pos="0">
                    <a:srgbClr val="FFFFFF"/>
                  </a:gs>
                  <a:gs pos="86000">
                    <a:srgbClr val="FFFFFF"/>
                  </a:gs>
                </a:gsLst>
                <a:lin ang="5400000" scaled="0"/>
              </a:gradFill>
            </a:endParaRPr>
          </a:p>
        </p:txBody>
      </p:sp>
      <p:sp>
        <p:nvSpPr>
          <p:cNvPr id="83" name="TextBox 82"/>
          <p:cNvSpPr txBox="1"/>
          <p:nvPr/>
        </p:nvSpPr>
        <p:spPr>
          <a:xfrm>
            <a:off x="242577" y="4904000"/>
            <a:ext cx="6965048" cy="1477328"/>
          </a:xfrm>
          <a:prstGeom prst="rect">
            <a:avLst/>
          </a:prstGeom>
          <a:noFill/>
        </p:spPr>
        <p:txBody>
          <a:bodyPr wrap="none" lIns="0" tIns="0" rIns="0" bIns="0" rtlCol="0">
            <a:spAutoFit/>
          </a:bodyPr>
          <a:lstStyle/>
          <a:p>
            <a:pPr defTabSz="914363"/>
            <a:r>
              <a:rPr lang="en-US" dirty="0">
                <a:solidFill>
                  <a:srgbClr val="0000CC"/>
                </a:solidFill>
                <a:latin typeface="Consolas" pitchFamily="49" charset="0"/>
                <a:cs typeface="Consolas" pitchFamily="49" charset="0"/>
              </a:rPr>
              <a:t>from</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in</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ticks</a:t>
            </a:r>
          </a:p>
          <a:p>
            <a:pPr defTabSz="914363"/>
            <a:r>
              <a:rPr lang="en-US" dirty="0">
                <a:solidFill>
                  <a:srgbClr val="0000CC"/>
                </a:solidFill>
                <a:latin typeface="Consolas" pitchFamily="49" charset="0"/>
                <a:cs typeface="Consolas" pitchFamily="49" charset="0"/>
              </a:rPr>
              <a:t>group</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by</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err="1">
                <a:solidFill>
                  <a:srgbClr val="363535"/>
                </a:solidFill>
                <a:latin typeface="Consolas" pitchFamily="49" charset="0"/>
                <a:cs typeface="Consolas" pitchFamily="49" charset="0"/>
              </a:rPr>
              <a:t>tick.Symbol</a:t>
            </a:r>
            <a:r>
              <a:rPr lang="en-US" dirty="0">
                <a:solidFill>
                  <a:srgbClr val="363535"/>
                </a:solidFill>
                <a:latin typeface="Consolas" pitchFamily="49" charset="0"/>
                <a:cs typeface="Consolas" pitchFamily="49" charset="0"/>
              </a:rPr>
              <a:t> </a:t>
            </a:r>
            <a:r>
              <a:rPr lang="en-US" dirty="0">
                <a:solidFill>
                  <a:srgbClr val="0000CC"/>
                </a:solidFill>
                <a:latin typeface="Consolas" pitchFamily="49" charset="0"/>
                <a:cs typeface="Consolas" pitchFamily="49" charset="0"/>
              </a:rPr>
              <a:t>into</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company</a:t>
            </a:r>
          </a:p>
          <a:p>
            <a:pPr defTabSz="914363"/>
            <a:r>
              <a:rPr lang="en-US" dirty="0">
                <a:solidFill>
                  <a:srgbClr val="0000CC"/>
                </a:solidFill>
                <a:latin typeface="Consolas" pitchFamily="49" charset="0"/>
                <a:cs typeface="Consolas" pitchFamily="49" charset="0"/>
              </a:rPr>
              <a:t>from</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err="1">
                <a:solidFill>
                  <a:srgbClr val="363535"/>
                </a:solidFill>
                <a:latin typeface="Consolas" pitchFamily="49" charset="0"/>
                <a:cs typeface="Consolas" pitchFamily="49" charset="0"/>
              </a:rPr>
              <a:t>openClose</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in</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err="1">
                <a:solidFill>
                  <a:srgbClr val="363535"/>
                </a:solidFill>
                <a:latin typeface="Consolas" pitchFamily="49" charset="0"/>
                <a:cs typeface="Consolas" pitchFamily="49" charset="0"/>
              </a:rPr>
              <a:t>company.Buffer</a:t>
            </a:r>
            <a:r>
              <a:rPr lang="en-US" dirty="0">
                <a:solidFill>
                  <a:srgbClr val="363535"/>
                </a:solidFill>
                <a:latin typeface="Consolas" pitchFamily="49" charset="0"/>
                <a:cs typeface="Consolas" pitchFamily="49" charset="0"/>
              </a:rPr>
              <a:t>(2, 1)</a:t>
            </a:r>
          </a:p>
          <a:p>
            <a:pPr defTabSz="914363"/>
            <a:r>
              <a:rPr lang="en-US" dirty="0">
                <a:solidFill>
                  <a:srgbClr val="0000CC"/>
                </a:solidFill>
                <a:latin typeface="Consolas" pitchFamily="49" charset="0"/>
                <a:cs typeface="Consolas" pitchFamily="49" charset="0"/>
              </a:rPr>
              <a:t>let</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diff = (</a:t>
            </a:r>
            <a:r>
              <a:rPr lang="en-US" dirty="0" err="1">
                <a:solidFill>
                  <a:srgbClr val="363535"/>
                </a:solidFill>
                <a:latin typeface="Consolas" pitchFamily="49" charset="0"/>
                <a:cs typeface="Consolas" pitchFamily="49" charset="0"/>
              </a:rPr>
              <a:t>openClose</a:t>
            </a:r>
            <a:r>
              <a:rPr lang="en-US" dirty="0">
                <a:solidFill>
                  <a:srgbClr val="363535"/>
                </a:solidFill>
                <a:latin typeface="Consolas" pitchFamily="49" charset="0"/>
                <a:cs typeface="Consolas" pitchFamily="49" charset="0"/>
              </a:rPr>
              <a:t>[1] – </a:t>
            </a:r>
            <a:r>
              <a:rPr lang="en-US" dirty="0" err="1">
                <a:solidFill>
                  <a:srgbClr val="363535"/>
                </a:solidFill>
                <a:latin typeface="Consolas" pitchFamily="49" charset="0"/>
                <a:cs typeface="Consolas" pitchFamily="49" charset="0"/>
              </a:rPr>
              <a:t>openClose</a:t>
            </a:r>
            <a:r>
              <a:rPr lang="en-US" dirty="0">
                <a:solidFill>
                  <a:srgbClr val="363535"/>
                </a:solidFill>
                <a:latin typeface="Consolas" pitchFamily="49" charset="0"/>
                <a:cs typeface="Consolas" pitchFamily="49" charset="0"/>
              </a:rPr>
              <a:t>[0]) / </a:t>
            </a:r>
            <a:r>
              <a:rPr lang="en-US" dirty="0" err="1">
                <a:solidFill>
                  <a:srgbClr val="363535"/>
                </a:solidFill>
                <a:latin typeface="Consolas" pitchFamily="49" charset="0"/>
                <a:cs typeface="Consolas" pitchFamily="49" charset="0"/>
              </a:rPr>
              <a:t>openClose</a:t>
            </a:r>
            <a:r>
              <a:rPr lang="en-US" dirty="0">
                <a:solidFill>
                  <a:srgbClr val="363535"/>
                </a:solidFill>
                <a:latin typeface="Consolas" pitchFamily="49" charset="0"/>
                <a:cs typeface="Consolas" pitchFamily="49" charset="0"/>
              </a:rPr>
              <a:t>[0]</a:t>
            </a:r>
          </a:p>
          <a:p>
            <a:pPr defTabSz="914363"/>
            <a:r>
              <a:rPr lang="en-US" sz="2400" b="1" dirty="0">
                <a:solidFill>
                  <a:srgbClr val="0000CC"/>
                </a:solidFill>
                <a:latin typeface="Consolas" pitchFamily="49" charset="0"/>
                <a:cs typeface="Consolas" pitchFamily="49" charset="0"/>
              </a:rPr>
              <a:t>where</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a:solidFill>
                  <a:srgbClr val="363535"/>
                </a:solidFill>
                <a:latin typeface="Consolas" pitchFamily="49" charset="0"/>
                <a:cs typeface="Consolas" pitchFamily="49" charset="0"/>
              </a:rPr>
              <a:t>diff &gt; 0.1</a:t>
            </a:r>
          </a:p>
        </p:txBody>
      </p:sp>
      <p:sp>
        <p:nvSpPr>
          <p:cNvPr id="48" name="Oval 47"/>
          <p:cNvSpPr/>
          <p:nvPr/>
        </p:nvSpPr>
        <p:spPr bwMode="auto">
          <a:xfrm>
            <a:off x="4434803" y="3174351"/>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 name="Rounded Rectangular Callout 58"/>
          <p:cNvSpPr/>
          <p:nvPr/>
        </p:nvSpPr>
        <p:spPr bwMode="auto">
          <a:xfrm>
            <a:off x="4038600" y="2612066"/>
            <a:ext cx="914400" cy="457200"/>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0.034</a:t>
            </a:r>
          </a:p>
        </p:txBody>
      </p:sp>
      <p:sp>
        <p:nvSpPr>
          <p:cNvPr id="61" name="Oval 60"/>
          <p:cNvSpPr/>
          <p:nvPr/>
        </p:nvSpPr>
        <p:spPr bwMode="auto">
          <a:xfrm>
            <a:off x="6245863" y="3172798"/>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 name="Oval 68"/>
          <p:cNvSpPr/>
          <p:nvPr/>
        </p:nvSpPr>
        <p:spPr bwMode="auto">
          <a:xfrm>
            <a:off x="10748227" y="3174351"/>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 name="Rounded Rectangular Callout 69"/>
          <p:cNvSpPr/>
          <p:nvPr/>
        </p:nvSpPr>
        <p:spPr bwMode="auto">
          <a:xfrm>
            <a:off x="5867399" y="2612066"/>
            <a:ext cx="914400" cy="457200"/>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0.104</a:t>
            </a:r>
          </a:p>
        </p:txBody>
      </p:sp>
      <p:sp>
        <p:nvSpPr>
          <p:cNvPr id="71" name="Rounded Rectangular Callout 70"/>
          <p:cNvSpPr/>
          <p:nvPr/>
        </p:nvSpPr>
        <p:spPr bwMode="auto">
          <a:xfrm>
            <a:off x="10363199" y="2612066"/>
            <a:ext cx="914400" cy="457200"/>
          </a:xfrm>
          <a:prstGeom prst="wedgeRoundRectCallout">
            <a:avLst>
              <a:gd name="adj1" fmla="val -9371"/>
              <a:gd name="adj2" fmla="val 71266"/>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-0.015</a:t>
            </a:r>
          </a:p>
        </p:txBody>
      </p:sp>
      <p:sp>
        <p:nvSpPr>
          <p:cNvPr id="72" name="Rounded Rectangular Callout 71"/>
          <p:cNvSpPr/>
          <p:nvPr/>
        </p:nvSpPr>
        <p:spPr bwMode="auto">
          <a:xfrm>
            <a:off x="7238999" y="3657734"/>
            <a:ext cx="914400" cy="457200"/>
          </a:xfrm>
          <a:prstGeom prst="wedgeRoundRectCallout">
            <a:avLst>
              <a:gd name="adj1" fmla="val -9371"/>
              <a:gd name="adj2" fmla="val 71266"/>
              <a:gd name="adj3" fmla="val 16667"/>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0.036</a:t>
            </a:r>
          </a:p>
        </p:txBody>
      </p:sp>
      <p:sp>
        <p:nvSpPr>
          <p:cNvPr id="73" name="Rounded Rectangular Callout 72"/>
          <p:cNvSpPr/>
          <p:nvPr/>
        </p:nvSpPr>
        <p:spPr bwMode="auto">
          <a:xfrm>
            <a:off x="8991599" y="3657600"/>
            <a:ext cx="914400" cy="457200"/>
          </a:xfrm>
          <a:prstGeom prst="wedgeRoundRectCallout">
            <a:avLst>
              <a:gd name="adj1" fmla="val -9371"/>
              <a:gd name="adj2" fmla="val 71266"/>
              <a:gd name="adj3" fmla="val 16667"/>
            </a:avLst>
          </a:prstGeom>
          <a:ln>
            <a:solidFill>
              <a:schemeClr val="accent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-0.069</a:t>
            </a:r>
          </a:p>
        </p:txBody>
      </p:sp>
      <p:sp>
        <p:nvSpPr>
          <p:cNvPr id="3" name="&quot;No&quot; Symbol 2"/>
          <p:cNvSpPr/>
          <p:nvPr/>
        </p:nvSpPr>
        <p:spPr bwMode="auto">
          <a:xfrm>
            <a:off x="4167965" y="2899897"/>
            <a:ext cx="883920" cy="883920"/>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quot;No&quot; Symbol 45"/>
          <p:cNvSpPr/>
          <p:nvPr/>
        </p:nvSpPr>
        <p:spPr bwMode="auto">
          <a:xfrm>
            <a:off x="7364115" y="3948579"/>
            <a:ext cx="883920" cy="883920"/>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7" name="&quot;No&quot; Symbol 46"/>
          <p:cNvSpPr/>
          <p:nvPr/>
        </p:nvSpPr>
        <p:spPr bwMode="auto">
          <a:xfrm>
            <a:off x="10473773" y="2899897"/>
            <a:ext cx="883920" cy="883920"/>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9" name="&quot;No&quot; Symbol 48"/>
          <p:cNvSpPr/>
          <p:nvPr/>
        </p:nvSpPr>
        <p:spPr bwMode="auto">
          <a:xfrm>
            <a:off x="9086235" y="3948579"/>
            <a:ext cx="883920" cy="883920"/>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0996355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Picture 2" descr="C:\Users\bartde\Pictures\Picture1.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3" y="4707924"/>
            <a:ext cx="12188825" cy="21774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Stock Trade Analysis</a:t>
            </a:r>
            <a:endParaRPr lang="en-US" dirty="0">
              <a:gradFill>
                <a:gsLst>
                  <a:gs pos="50000">
                    <a:schemeClr val="tx2"/>
                  </a:gs>
                  <a:gs pos="100000">
                    <a:schemeClr val="tx2"/>
                  </a:gs>
                </a:gsLst>
                <a:lin ang="5400000" scaled="0"/>
              </a:gradFill>
            </a:endParaRPr>
          </a:p>
        </p:txBody>
      </p:sp>
      <p:cxnSp>
        <p:nvCxnSpPr>
          <p:cNvPr id="19" name="Straight Connector 18"/>
          <p:cNvCxnSpPr/>
          <p:nvPr/>
        </p:nvCxnSpPr>
        <p:spPr>
          <a:xfrm>
            <a:off x="762000" y="2286000"/>
            <a:ext cx="10789920"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20" name="Oval 19"/>
          <p:cNvSpPr/>
          <p:nvPr/>
        </p:nvSpPr>
        <p:spPr bwMode="auto">
          <a:xfrm>
            <a:off x="1359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ounded Rectangular Callout 20"/>
          <p:cNvSpPr/>
          <p:nvPr/>
        </p:nvSpPr>
        <p:spPr bwMode="auto">
          <a:xfrm>
            <a:off x="838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27.01</a:t>
            </a:r>
          </a:p>
        </p:txBody>
      </p:sp>
      <p:sp>
        <p:nvSpPr>
          <p:cNvPr id="25" name="TextBox 24"/>
          <p:cNvSpPr txBox="1"/>
          <p:nvPr/>
        </p:nvSpPr>
        <p:spPr>
          <a:xfrm>
            <a:off x="76201" y="2130624"/>
            <a:ext cx="549831"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ticks</a:t>
            </a:r>
            <a:endParaRPr lang="en-US" sz="2400" b="1" dirty="0">
              <a:gradFill>
                <a:gsLst>
                  <a:gs pos="0">
                    <a:srgbClr val="FFFFFF"/>
                  </a:gs>
                  <a:gs pos="86000">
                    <a:srgbClr val="FFFFFF"/>
                  </a:gs>
                </a:gsLst>
                <a:lin ang="5400000" scaled="0"/>
              </a:gradFill>
            </a:endParaRPr>
          </a:p>
        </p:txBody>
      </p:sp>
      <p:sp>
        <p:nvSpPr>
          <p:cNvPr id="31" name="Oval 30"/>
          <p:cNvSpPr/>
          <p:nvPr/>
        </p:nvSpPr>
        <p:spPr bwMode="auto">
          <a:xfrm>
            <a:off x="306656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ounded Rectangular Callout 31"/>
          <p:cNvSpPr/>
          <p:nvPr/>
        </p:nvSpPr>
        <p:spPr bwMode="auto">
          <a:xfrm>
            <a:off x="254508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21.75</a:t>
            </a:r>
          </a:p>
        </p:txBody>
      </p:sp>
      <p:sp>
        <p:nvSpPr>
          <p:cNvPr id="33" name="Oval 32"/>
          <p:cNvSpPr/>
          <p:nvPr/>
        </p:nvSpPr>
        <p:spPr bwMode="auto">
          <a:xfrm>
            <a:off x="44076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ounded Rectangular Callout 33"/>
          <p:cNvSpPr/>
          <p:nvPr/>
        </p:nvSpPr>
        <p:spPr bwMode="auto">
          <a:xfrm>
            <a:off x="3886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27.96</a:t>
            </a:r>
          </a:p>
        </p:txBody>
      </p:sp>
      <p:sp>
        <p:nvSpPr>
          <p:cNvPr id="35" name="Oval 34"/>
          <p:cNvSpPr/>
          <p:nvPr/>
        </p:nvSpPr>
        <p:spPr bwMode="auto">
          <a:xfrm>
            <a:off x="6236489"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Rounded Rectangular Callout 35"/>
          <p:cNvSpPr/>
          <p:nvPr/>
        </p:nvSpPr>
        <p:spPr bwMode="auto">
          <a:xfrm>
            <a:off x="57150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31.21</a:t>
            </a:r>
          </a:p>
        </p:txBody>
      </p:sp>
      <p:sp>
        <p:nvSpPr>
          <p:cNvPr id="37" name="Oval 36"/>
          <p:cNvSpPr/>
          <p:nvPr/>
        </p:nvSpPr>
        <p:spPr bwMode="auto">
          <a:xfrm>
            <a:off x="763856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ounded Rectangular Callout 37"/>
          <p:cNvSpPr/>
          <p:nvPr/>
        </p:nvSpPr>
        <p:spPr bwMode="auto">
          <a:xfrm>
            <a:off x="711708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22.54</a:t>
            </a:r>
          </a:p>
        </p:txBody>
      </p:sp>
      <p:sp>
        <p:nvSpPr>
          <p:cNvPr id="39" name="Oval 38"/>
          <p:cNvSpPr/>
          <p:nvPr/>
        </p:nvSpPr>
        <p:spPr bwMode="auto">
          <a:xfrm>
            <a:off x="9360689" y="2112105"/>
            <a:ext cx="335012" cy="33501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ounded Rectangular Callout 39"/>
          <p:cNvSpPr/>
          <p:nvPr/>
        </p:nvSpPr>
        <p:spPr bwMode="auto">
          <a:xfrm>
            <a:off x="8839200"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INTC</a:t>
            </a:r>
          </a:p>
          <a:p>
            <a:pPr algn="ctr" defTabSz="914099" fontAlgn="base">
              <a:spcBef>
                <a:spcPct val="0"/>
              </a:spcBef>
              <a:spcAft>
                <a:spcPct val="0"/>
              </a:spcAft>
            </a:pPr>
            <a:r>
              <a:rPr lang="en-US" dirty="0">
                <a:solidFill>
                  <a:srgbClr val="FFFFFF"/>
                </a:solidFill>
              </a:rPr>
              <a:t>20.98</a:t>
            </a:r>
          </a:p>
        </p:txBody>
      </p:sp>
      <p:sp>
        <p:nvSpPr>
          <p:cNvPr id="41" name="Oval 40"/>
          <p:cNvSpPr/>
          <p:nvPr/>
        </p:nvSpPr>
        <p:spPr bwMode="auto">
          <a:xfrm>
            <a:off x="10738853" y="2112105"/>
            <a:ext cx="335012" cy="33501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ounded Rectangular Callout 41"/>
          <p:cNvSpPr/>
          <p:nvPr/>
        </p:nvSpPr>
        <p:spPr bwMode="auto">
          <a:xfrm>
            <a:off x="10217364" y="1066800"/>
            <a:ext cx="1188720" cy="685800"/>
          </a:xfrm>
          <a:prstGeom prst="wedgeRoundRectCallout">
            <a:avLst>
              <a:gd name="adj1" fmla="val 6352"/>
              <a:gd name="adj2" fmla="val 89871"/>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solidFill>
                  <a:srgbClr val="FFFFFF"/>
                </a:solidFill>
              </a:rPr>
              <a:t>MSFT</a:t>
            </a:r>
          </a:p>
          <a:p>
            <a:pPr algn="ctr" defTabSz="914099" fontAlgn="base">
              <a:spcBef>
                <a:spcPct val="0"/>
              </a:spcBef>
              <a:spcAft>
                <a:spcPct val="0"/>
              </a:spcAft>
            </a:pPr>
            <a:r>
              <a:rPr lang="en-US" dirty="0">
                <a:solidFill>
                  <a:srgbClr val="FFFFFF"/>
                </a:solidFill>
              </a:rPr>
              <a:t>30.73</a:t>
            </a:r>
          </a:p>
        </p:txBody>
      </p:sp>
      <p:cxnSp>
        <p:nvCxnSpPr>
          <p:cNvPr id="43" name="Straight Connector 42"/>
          <p:cNvCxnSpPr/>
          <p:nvPr/>
        </p:nvCxnSpPr>
        <p:spPr>
          <a:xfrm>
            <a:off x="11582400" y="2144762"/>
            <a:ext cx="0" cy="274320"/>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sp>
        <p:nvSpPr>
          <p:cNvPr id="83" name="TextBox 82"/>
          <p:cNvSpPr txBox="1"/>
          <p:nvPr/>
        </p:nvSpPr>
        <p:spPr>
          <a:xfrm>
            <a:off x="242577" y="4915034"/>
            <a:ext cx="9005670" cy="1754326"/>
          </a:xfrm>
          <a:prstGeom prst="rect">
            <a:avLst/>
          </a:prstGeom>
          <a:noFill/>
        </p:spPr>
        <p:txBody>
          <a:bodyPr wrap="none" lIns="0" tIns="0" rIns="0" bIns="0" rtlCol="0">
            <a:spAutoFit/>
          </a:bodyPr>
          <a:lstStyle/>
          <a:p>
            <a:pPr defTabSz="914363"/>
            <a:r>
              <a:rPr lang="en-US" dirty="0">
                <a:solidFill>
                  <a:srgbClr val="0000CC"/>
                </a:solidFill>
                <a:latin typeface="Consolas" pitchFamily="49" charset="0"/>
                <a:cs typeface="Consolas" pitchFamily="49" charset="0"/>
              </a:rPr>
              <a:t>from</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in</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ticks</a:t>
            </a:r>
          </a:p>
          <a:p>
            <a:pPr defTabSz="914363"/>
            <a:r>
              <a:rPr lang="en-US" dirty="0">
                <a:solidFill>
                  <a:srgbClr val="0000CC"/>
                </a:solidFill>
                <a:latin typeface="Consolas" pitchFamily="49" charset="0"/>
                <a:cs typeface="Consolas" pitchFamily="49" charset="0"/>
              </a:rPr>
              <a:t>group</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tick</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by</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err="1">
                <a:solidFill>
                  <a:srgbClr val="363535"/>
                </a:solidFill>
                <a:latin typeface="Consolas" pitchFamily="49" charset="0"/>
                <a:cs typeface="Consolas" pitchFamily="49" charset="0"/>
              </a:rPr>
              <a:t>tick.Symbol</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into</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company</a:t>
            </a:r>
          </a:p>
          <a:p>
            <a:pPr defTabSz="914363"/>
            <a:r>
              <a:rPr lang="en-US" dirty="0">
                <a:solidFill>
                  <a:srgbClr val="0000CC"/>
                </a:solidFill>
                <a:latin typeface="Consolas" pitchFamily="49" charset="0"/>
                <a:cs typeface="Consolas" pitchFamily="49" charset="0"/>
              </a:rPr>
              <a:t>from</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err="1">
                <a:solidFill>
                  <a:srgbClr val="363535"/>
                </a:solidFill>
                <a:latin typeface="Consolas" pitchFamily="49" charset="0"/>
                <a:cs typeface="Consolas" pitchFamily="49" charset="0"/>
              </a:rPr>
              <a:t>openClose</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0000CC"/>
                </a:solidFill>
                <a:latin typeface="Consolas" pitchFamily="49" charset="0"/>
                <a:cs typeface="Consolas" pitchFamily="49" charset="0"/>
              </a:rPr>
              <a:t>in</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err="1">
                <a:solidFill>
                  <a:srgbClr val="363535"/>
                </a:solidFill>
                <a:latin typeface="Consolas" pitchFamily="49" charset="0"/>
                <a:cs typeface="Consolas" pitchFamily="49" charset="0"/>
              </a:rPr>
              <a:t>company.Buffer</a:t>
            </a:r>
            <a:r>
              <a:rPr lang="en-US" dirty="0">
                <a:solidFill>
                  <a:srgbClr val="363535"/>
                </a:solidFill>
                <a:latin typeface="Consolas" pitchFamily="49" charset="0"/>
                <a:cs typeface="Consolas" pitchFamily="49" charset="0"/>
              </a:rPr>
              <a:t>(2, 1)</a:t>
            </a:r>
          </a:p>
          <a:p>
            <a:pPr defTabSz="914363"/>
            <a:r>
              <a:rPr lang="en-US" dirty="0">
                <a:solidFill>
                  <a:srgbClr val="0000CC"/>
                </a:solidFill>
                <a:latin typeface="Consolas" pitchFamily="49" charset="0"/>
                <a:cs typeface="Consolas" pitchFamily="49" charset="0"/>
              </a:rPr>
              <a:t>let</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diff = (</a:t>
            </a:r>
            <a:r>
              <a:rPr lang="en-US" dirty="0" err="1">
                <a:solidFill>
                  <a:srgbClr val="363535"/>
                </a:solidFill>
                <a:latin typeface="Consolas" pitchFamily="49" charset="0"/>
                <a:cs typeface="Consolas" pitchFamily="49" charset="0"/>
              </a:rPr>
              <a:t>openClose</a:t>
            </a:r>
            <a:r>
              <a:rPr lang="en-US" dirty="0">
                <a:solidFill>
                  <a:srgbClr val="363535"/>
                </a:solidFill>
                <a:latin typeface="Consolas" pitchFamily="49" charset="0"/>
                <a:cs typeface="Consolas" pitchFamily="49" charset="0"/>
              </a:rPr>
              <a:t>[1] – </a:t>
            </a:r>
            <a:r>
              <a:rPr lang="en-US" dirty="0" err="1">
                <a:solidFill>
                  <a:srgbClr val="363535"/>
                </a:solidFill>
                <a:latin typeface="Consolas" pitchFamily="49" charset="0"/>
                <a:cs typeface="Consolas" pitchFamily="49" charset="0"/>
              </a:rPr>
              <a:t>openClose</a:t>
            </a:r>
            <a:r>
              <a:rPr lang="en-US" dirty="0">
                <a:solidFill>
                  <a:srgbClr val="363535"/>
                </a:solidFill>
                <a:latin typeface="Consolas" pitchFamily="49" charset="0"/>
                <a:cs typeface="Consolas" pitchFamily="49" charset="0"/>
              </a:rPr>
              <a:t>[0]) / </a:t>
            </a:r>
            <a:r>
              <a:rPr lang="en-US" dirty="0" err="1">
                <a:solidFill>
                  <a:srgbClr val="363535"/>
                </a:solidFill>
                <a:latin typeface="Consolas" pitchFamily="49" charset="0"/>
                <a:cs typeface="Consolas" pitchFamily="49" charset="0"/>
              </a:rPr>
              <a:t>openClose</a:t>
            </a:r>
            <a:r>
              <a:rPr lang="en-US" dirty="0">
                <a:solidFill>
                  <a:srgbClr val="363535"/>
                </a:solidFill>
                <a:latin typeface="Consolas" pitchFamily="49" charset="0"/>
                <a:cs typeface="Consolas" pitchFamily="49" charset="0"/>
              </a:rPr>
              <a:t>[0]</a:t>
            </a:r>
          </a:p>
          <a:p>
            <a:pPr defTabSz="914363"/>
            <a:r>
              <a:rPr lang="en-US" dirty="0">
                <a:solidFill>
                  <a:srgbClr val="0000CC"/>
                </a:solidFill>
                <a:latin typeface="Consolas" pitchFamily="49" charset="0"/>
                <a:cs typeface="Consolas" pitchFamily="49" charset="0"/>
              </a:rPr>
              <a:t>where</a:t>
            </a:r>
            <a:r>
              <a:rPr lang="en-US" dirty="0">
                <a:gradFill>
                  <a:gsLst>
                    <a:gs pos="0">
                      <a:srgbClr val="FFFFFF"/>
                    </a:gs>
                    <a:gs pos="86000">
                      <a:srgbClr val="FFFFFF"/>
                    </a:gs>
                  </a:gsLst>
                  <a:lin ang="5400000" scaled="0"/>
                </a:gradFill>
                <a:latin typeface="Consolas" pitchFamily="49" charset="0"/>
                <a:cs typeface="Consolas" pitchFamily="49" charset="0"/>
              </a:rPr>
              <a:t> </a:t>
            </a:r>
            <a:r>
              <a:rPr lang="en-US" dirty="0">
                <a:solidFill>
                  <a:srgbClr val="363535"/>
                </a:solidFill>
                <a:latin typeface="Consolas" pitchFamily="49" charset="0"/>
                <a:cs typeface="Consolas" pitchFamily="49" charset="0"/>
              </a:rPr>
              <a:t>diff &gt; 0.1</a:t>
            </a:r>
          </a:p>
          <a:p>
            <a:pPr defTabSz="914363"/>
            <a:r>
              <a:rPr lang="en-US" sz="2400" b="1" dirty="0">
                <a:solidFill>
                  <a:srgbClr val="0000CC"/>
                </a:solidFill>
                <a:latin typeface="Consolas" pitchFamily="49" charset="0"/>
                <a:cs typeface="Consolas" pitchFamily="49" charset="0"/>
              </a:rPr>
              <a:t>select</a:t>
            </a:r>
            <a:r>
              <a:rPr lang="en-US" sz="2400" b="1" dirty="0">
                <a:solidFill>
                  <a:srgbClr val="8E499C">
                    <a:lumMod val="40000"/>
                    <a:lumOff val="60000"/>
                  </a:srgbClr>
                </a:solidFill>
                <a:latin typeface="Consolas" pitchFamily="49" charset="0"/>
                <a:cs typeface="Consolas" pitchFamily="49" charset="0"/>
              </a:rPr>
              <a:t> </a:t>
            </a:r>
            <a:r>
              <a:rPr lang="en-US" sz="2400" b="1" dirty="0">
                <a:solidFill>
                  <a:srgbClr val="0000CC"/>
                </a:solidFill>
                <a:latin typeface="Consolas" pitchFamily="49" charset="0"/>
                <a:cs typeface="Consolas" pitchFamily="49" charset="0"/>
              </a:rPr>
              <a:t>new</a:t>
            </a:r>
            <a:r>
              <a:rPr lang="en-US" sz="2400" b="1" dirty="0">
                <a:gradFill>
                  <a:gsLst>
                    <a:gs pos="0">
                      <a:srgbClr val="FFFFFF"/>
                    </a:gs>
                    <a:gs pos="86000">
                      <a:srgbClr val="FFFFFF"/>
                    </a:gs>
                  </a:gsLst>
                  <a:lin ang="5400000" scaled="0"/>
                </a:gradFill>
                <a:latin typeface="Consolas" pitchFamily="49" charset="0"/>
                <a:cs typeface="Consolas" pitchFamily="49" charset="0"/>
              </a:rPr>
              <a:t> </a:t>
            </a:r>
            <a:r>
              <a:rPr lang="en-US" sz="2400" b="1" dirty="0">
                <a:solidFill>
                  <a:srgbClr val="363535"/>
                </a:solidFill>
                <a:latin typeface="Consolas" pitchFamily="49" charset="0"/>
                <a:cs typeface="Consolas" pitchFamily="49" charset="0"/>
              </a:rPr>
              <a:t>{ Company = </a:t>
            </a:r>
            <a:r>
              <a:rPr lang="en-US" sz="2400" b="1" dirty="0" err="1">
                <a:solidFill>
                  <a:srgbClr val="363535"/>
                </a:solidFill>
                <a:latin typeface="Consolas" pitchFamily="49" charset="0"/>
                <a:cs typeface="Consolas" pitchFamily="49" charset="0"/>
              </a:rPr>
              <a:t>company.Key</a:t>
            </a:r>
            <a:r>
              <a:rPr lang="en-US" sz="2400" b="1" dirty="0">
                <a:solidFill>
                  <a:srgbClr val="363535"/>
                </a:solidFill>
                <a:latin typeface="Consolas" pitchFamily="49" charset="0"/>
                <a:cs typeface="Consolas" pitchFamily="49" charset="0"/>
              </a:rPr>
              <a:t>, Increase = diff }</a:t>
            </a:r>
          </a:p>
        </p:txBody>
      </p:sp>
      <p:cxnSp>
        <p:nvCxnSpPr>
          <p:cNvPr id="50" name="Straight Connector 49"/>
          <p:cNvCxnSpPr/>
          <p:nvPr/>
        </p:nvCxnSpPr>
        <p:spPr>
          <a:xfrm>
            <a:off x="762000" y="3355777"/>
            <a:ext cx="10789920" cy="0"/>
          </a:xfrm>
          <a:prstGeom prst="line">
            <a:avLst/>
          </a:prstGeom>
          <a:ln w="76200">
            <a:solidFill>
              <a:schemeClr val="accent3"/>
            </a:solidFill>
          </a:ln>
        </p:spPr>
        <p:style>
          <a:lnRef idx="3">
            <a:schemeClr val="accent4"/>
          </a:lnRef>
          <a:fillRef idx="0">
            <a:schemeClr val="accent4"/>
          </a:fillRef>
          <a:effectRef idx="2">
            <a:schemeClr val="accent4"/>
          </a:effectRef>
          <a:fontRef idx="minor">
            <a:schemeClr val="tx1"/>
          </a:fontRef>
        </p:style>
      </p:cxnSp>
      <p:sp>
        <p:nvSpPr>
          <p:cNvPr id="51" name="TextBox 50"/>
          <p:cNvSpPr txBox="1"/>
          <p:nvPr/>
        </p:nvSpPr>
        <p:spPr>
          <a:xfrm>
            <a:off x="332562" y="3200401"/>
            <a:ext cx="353238" cy="307777"/>
          </a:xfrm>
          <a:prstGeom prst="rect">
            <a:avLst/>
          </a:prstGeom>
          <a:noFill/>
        </p:spPr>
        <p:txBody>
          <a:bodyPr wrap="none" lIns="0" tIns="0" rIns="0" bIns="0" rtlCol="0">
            <a:spAutoFit/>
          </a:bodyPr>
          <a:lstStyle/>
          <a:p>
            <a:pPr defTabSz="914363"/>
            <a:r>
              <a:rPr lang="en-US" sz="2000" b="1" dirty="0">
                <a:gradFill>
                  <a:gsLst>
                    <a:gs pos="0">
                      <a:srgbClr val="FFFFFF"/>
                    </a:gs>
                    <a:gs pos="86000">
                      <a:srgbClr val="FFFFFF"/>
                    </a:gs>
                  </a:gsLst>
                  <a:lin ang="5400000" scaled="0"/>
                </a:gradFill>
              </a:rPr>
              <a:t>res</a:t>
            </a:r>
            <a:endParaRPr lang="en-US" sz="2400" b="1" dirty="0">
              <a:gradFill>
                <a:gsLst>
                  <a:gs pos="0">
                    <a:srgbClr val="FFFFFF"/>
                  </a:gs>
                  <a:gs pos="86000">
                    <a:srgbClr val="FFFFFF"/>
                  </a:gs>
                </a:gsLst>
                <a:lin ang="5400000" scaled="0"/>
              </a:gradFill>
            </a:endParaRPr>
          </a:p>
        </p:txBody>
      </p:sp>
      <p:cxnSp>
        <p:nvCxnSpPr>
          <p:cNvPr id="52" name="Straight Connector 51"/>
          <p:cNvCxnSpPr/>
          <p:nvPr/>
        </p:nvCxnSpPr>
        <p:spPr>
          <a:xfrm>
            <a:off x="11582400" y="3214539"/>
            <a:ext cx="0" cy="274320"/>
          </a:xfrm>
          <a:prstGeom prst="line">
            <a:avLst/>
          </a:prstGeom>
          <a:ln w="76200">
            <a:solidFill>
              <a:schemeClr val="accent3"/>
            </a:solidFill>
          </a:ln>
        </p:spPr>
        <p:style>
          <a:lnRef idx="3">
            <a:schemeClr val="accent6"/>
          </a:lnRef>
          <a:fillRef idx="0">
            <a:schemeClr val="accent6"/>
          </a:fillRef>
          <a:effectRef idx="2">
            <a:schemeClr val="accent6"/>
          </a:effectRef>
          <a:fontRef idx="minor">
            <a:schemeClr val="tx1"/>
          </a:fontRef>
        </p:style>
      </p:cxnSp>
      <p:sp>
        <p:nvSpPr>
          <p:cNvPr id="61" name="Oval 60"/>
          <p:cNvSpPr/>
          <p:nvPr/>
        </p:nvSpPr>
        <p:spPr bwMode="auto">
          <a:xfrm>
            <a:off x="6245863" y="3172798"/>
            <a:ext cx="335012" cy="335012"/>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 name="Rounded Rectangular Callout 69"/>
          <p:cNvSpPr/>
          <p:nvPr/>
        </p:nvSpPr>
        <p:spPr bwMode="auto">
          <a:xfrm>
            <a:off x="5331329" y="3818860"/>
            <a:ext cx="2164080" cy="753140"/>
          </a:xfrm>
          <a:prstGeom prst="wedgeRoundRectCallout">
            <a:avLst>
              <a:gd name="adj1" fmla="val -2001"/>
              <a:gd name="adj2" fmla="val -82222"/>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363535"/>
                </a:solidFill>
              </a:rPr>
              <a:t>Company = </a:t>
            </a:r>
            <a:r>
              <a:rPr lang="en-US" b="1" dirty="0">
                <a:solidFill>
                  <a:srgbClr val="363535"/>
                </a:solidFill>
              </a:rPr>
              <a:t>MSFT</a:t>
            </a:r>
          </a:p>
          <a:p>
            <a:pPr algn="ctr" defTabSz="914099" fontAlgn="base">
              <a:spcBef>
                <a:spcPct val="0"/>
              </a:spcBef>
              <a:spcAft>
                <a:spcPct val="0"/>
              </a:spcAft>
            </a:pPr>
            <a:r>
              <a:rPr lang="en-US" dirty="0">
                <a:solidFill>
                  <a:srgbClr val="363535"/>
                </a:solidFill>
              </a:rPr>
              <a:t>Increase = </a:t>
            </a:r>
            <a:r>
              <a:rPr lang="en-US" b="1" dirty="0">
                <a:solidFill>
                  <a:srgbClr val="363535"/>
                </a:solidFill>
              </a:rPr>
              <a:t>0.104</a:t>
            </a:r>
          </a:p>
        </p:txBody>
      </p:sp>
    </p:spTree>
    <p:extLst>
      <p:ext uri="{BB962C8B-B14F-4D97-AF65-F5344CB8AC3E}">
        <p14:creationId xmlns:p14="http://schemas.microsoft.com/office/powerpoint/2010/main" val="346391411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Query Processing Landscape</a:t>
            </a:r>
            <a:endParaRPr lang="en-US" dirty="0"/>
          </a:p>
        </p:txBody>
      </p:sp>
      <p:cxnSp>
        <p:nvCxnSpPr>
          <p:cNvPr id="10" name="Straight Connector 9"/>
          <p:cNvCxnSpPr/>
          <p:nvPr/>
        </p:nvCxnSpPr>
        <p:spPr>
          <a:xfrm flipV="1">
            <a:off x="6240016" y="1260688"/>
            <a:ext cx="0" cy="5120640"/>
          </a:xfrm>
          <a:prstGeom prst="line">
            <a:avLst/>
          </a:prstGeom>
          <a:ln>
            <a:solidFill>
              <a:schemeClr val="tx1"/>
            </a:solidFill>
            <a:prstDash val="sysDot"/>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H="1">
            <a:off x="1199456" y="3717033"/>
            <a:ext cx="10149840" cy="1"/>
          </a:xfrm>
          <a:prstGeom prst="line">
            <a:avLst/>
          </a:prstGeom>
          <a:ln>
            <a:solidFill>
              <a:schemeClr val="tx1"/>
            </a:solidFill>
            <a:prstDash val="sysDot"/>
          </a:ln>
        </p:spPr>
        <p:style>
          <a:lnRef idx="2">
            <a:schemeClr val="dk1"/>
          </a:lnRef>
          <a:fillRef idx="0">
            <a:schemeClr val="dk1"/>
          </a:fillRef>
          <a:effectRef idx="1">
            <a:schemeClr val="dk1"/>
          </a:effectRef>
          <a:fontRef idx="minor">
            <a:schemeClr val="tx1"/>
          </a:fontRef>
        </p:style>
      </p:cxnSp>
      <p:grpSp>
        <p:nvGrpSpPr>
          <p:cNvPr id="30" name="Group 29"/>
          <p:cNvGrpSpPr/>
          <p:nvPr/>
        </p:nvGrpSpPr>
        <p:grpSpPr>
          <a:xfrm>
            <a:off x="1199456" y="6419102"/>
            <a:ext cx="10241280" cy="466283"/>
            <a:chOff x="1299732" y="6363701"/>
            <a:chExt cx="10241280" cy="466283"/>
          </a:xfrm>
        </p:grpSpPr>
        <p:cxnSp>
          <p:nvCxnSpPr>
            <p:cNvPr id="6" name="Straight Arrow Connector 5"/>
            <p:cNvCxnSpPr/>
            <p:nvPr/>
          </p:nvCxnSpPr>
          <p:spPr>
            <a:xfrm>
              <a:off x="1299732" y="6368319"/>
              <a:ext cx="10241280" cy="0"/>
            </a:xfrm>
            <a:prstGeom prst="straightConnector1">
              <a:avLst/>
            </a:prstGeom>
            <a:ln w="57150">
              <a:solidFill>
                <a:schemeClr val="accent3"/>
              </a:solidFill>
              <a:tailEnd type="arrow"/>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2945935" y="6363701"/>
              <a:ext cx="1450141" cy="461665"/>
            </a:xfrm>
            <a:prstGeom prst="rect">
              <a:avLst/>
            </a:prstGeom>
            <a:noFill/>
          </p:spPr>
          <p:txBody>
            <a:bodyPr wrap="none" lIns="91440" tIns="91440" rIns="91440" bIns="91440" rtlCol="0">
              <a:spAutoFit/>
            </a:bodyPr>
            <a:lstStyle/>
            <a:p>
              <a:pPr>
                <a:lnSpc>
                  <a:spcPct val="90000"/>
                </a:lnSpc>
                <a:spcBef>
                  <a:spcPct val="20000"/>
                </a:spcBef>
                <a:buSzPct val="90000"/>
              </a:pPr>
              <a:r>
                <a:rPr lang="en-US" sz="2000" b="1" dirty="0">
                  <a:solidFill>
                    <a:schemeClr val="accent3">
                      <a:lumMod val="60000"/>
                      <a:lumOff val="40000"/>
                      <a:alpha val="99000"/>
                    </a:schemeClr>
                  </a:solidFill>
                </a:rPr>
                <a:t>Pull-based</a:t>
              </a:r>
            </a:p>
          </p:txBody>
        </p:sp>
        <p:sp>
          <p:nvSpPr>
            <p:cNvPr id="15" name="TextBox 14"/>
            <p:cNvSpPr txBox="1"/>
            <p:nvPr/>
          </p:nvSpPr>
          <p:spPr>
            <a:xfrm>
              <a:off x="7996476" y="6368319"/>
              <a:ext cx="1571969" cy="461665"/>
            </a:xfrm>
            <a:prstGeom prst="rect">
              <a:avLst/>
            </a:prstGeom>
            <a:noFill/>
          </p:spPr>
          <p:txBody>
            <a:bodyPr wrap="none" lIns="91440" tIns="91440" rIns="91440" bIns="91440" rtlCol="0">
              <a:spAutoFit/>
            </a:bodyPr>
            <a:lstStyle/>
            <a:p>
              <a:pPr>
                <a:lnSpc>
                  <a:spcPct val="90000"/>
                </a:lnSpc>
                <a:spcBef>
                  <a:spcPct val="20000"/>
                </a:spcBef>
                <a:buSzPct val="90000"/>
              </a:pPr>
              <a:r>
                <a:rPr lang="en-US" sz="2000" b="1" dirty="0">
                  <a:solidFill>
                    <a:schemeClr val="accent3">
                      <a:lumMod val="60000"/>
                      <a:lumOff val="40000"/>
                      <a:alpha val="99000"/>
                    </a:schemeClr>
                  </a:solidFill>
                </a:rPr>
                <a:t>Push-based</a:t>
              </a:r>
            </a:p>
          </p:txBody>
        </p:sp>
      </p:grpSp>
      <p:grpSp>
        <p:nvGrpSpPr>
          <p:cNvPr id="29" name="Group 28"/>
          <p:cNvGrpSpPr/>
          <p:nvPr/>
        </p:nvGrpSpPr>
        <p:grpSpPr>
          <a:xfrm>
            <a:off x="263352" y="892112"/>
            <a:ext cx="884344" cy="5486400"/>
            <a:chOff x="564485" y="836712"/>
            <a:chExt cx="884344" cy="5486400"/>
          </a:xfrm>
        </p:grpSpPr>
        <p:cxnSp>
          <p:nvCxnSpPr>
            <p:cNvPr id="7" name="Straight Arrow Connector 6"/>
            <p:cNvCxnSpPr/>
            <p:nvPr/>
          </p:nvCxnSpPr>
          <p:spPr>
            <a:xfrm flipV="1">
              <a:off x="1448829" y="836712"/>
              <a:ext cx="0" cy="5486400"/>
            </a:xfrm>
            <a:prstGeom prst="straightConnector1">
              <a:avLst/>
            </a:prstGeom>
            <a:ln w="57150">
              <a:solidFill>
                <a:schemeClr val="accent5"/>
              </a:solidFill>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rot="16200000">
              <a:off x="-63321" y="4712662"/>
              <a:ext cx="2055819" cy="738664"/>
            </a:xfrm>
            <a:prstGeom prst="rect">
              <a:avLst/>
            </a:prstGeom>
            <a:noFill/>
          </p:spPr>
          <p:txBody>
            <a:bodyPr wrap="none" lIns="91440" tIns="91440" rIns="91440" bIns="91440" rtlCol="0">
              <a:spAutoFit/>
            </a:bodyPr>
            <a:lstStyle/>
            <a:p>
              <a:pPr algn="ctr">
                <a:lnSpc>
                  <a:spcPct val="90000"/>
                </a:lnSpc>
                <a:spcBef>
                  <a:spcPct val="20000"/>
                </a:spcBef>
                <a:buSzPct val="90000"/>
              </a:pPr>
              <a:r>
                <a:rPr lang="en-US" sz="2000" b="1" dirty="0">
                  <a:solidFill>
                    <a:schemeClr val="accent5">
                      <a:lumMod val="60000"/>
                      <a:lumOff val="40000"/>
                      <a:alpha val="99000"/>
                    </a:schemeClr>
                  </a:solidFill>
                </a:rPr>
                <a:t>Local execution</a:t>
              </a:r>
              <a:br>
                <a:rPr lang="en-US" sz="2000" b="1" dirty="0">
                  <a:solidFill>
                    <a:schemeClr val="accent5">
                      <a:lumMod val="60000"/>
                      <a:lumOff val="40000"/>
                      <a:alpha val="99000"/>
                    </a:schemeClr>
                  </a:solidFill>
                </a:rPr>
              </a:br>
              <a:r>
                <a:rPr lang="en-US" sz="2000" b="1" dirty="0">
                  <a:solidFill>
                    <a:schemeClr val="accent5">
                      <a:lumMod val="60000"/>
                      <a:lumOff val="40000"/>
                      <a:alpha val="99000"/>
                    </a:schemeClr>
                  </a:solidFill>
                </a:rPr>
                <a:t>(in-process IL)</a:t>
              </a:r>
            </a:p>
          </p:txBody>
        </p:sp>
        <p:sp>
          <p:nvSpPr>
            <p:cNvPr id="17" name="TextBox 16"/>
            <p:cNvSpPr txBox="1"/>
            <p:nvPr/>
          </p:nvSpPr>
          <p:spPr>
            <a:xfrm rot="16200000">
              <a:off x="-90662" y="2061867"/>
              <a:ext cx="2110514" cy="800219"/>
            </a:xfrm>
            <a:prstGeom prst="rect">
              <a:avLst/>
            </a:prstGeom>
            <a:noFill/>
          </p:spPr>
          <p:txBody>
            <a:bodyPr wrap="none" lIns="91440" tIns="91440" rIns="91440" bIns="91440" rtlCol="0">
              <a:spAutoFit/>
            </a:bodyPr>
            <a:lstStyle/>
            <a:p>
              <a:pPr>
                <a:lnSpc>
                  <a:spcPct val="90000"/>
                </a:lnSpc>
                <a:spcBef>
                  <a:spcPct val="20000"/>
                </a:spcBef>
                <a:buSzPct val="90000"/>
              </a:pPr>
              <a:r>
                <a:rPr lang="en-US" sz="2000" b="1" dirty="0">
                  <a:solidFill>
                    <a:schemeClr val="accent5">
                      <a:lumMod val="60000"/>
                      <a:lumOff val="40000"/>
                      <a:alpha val="99000"/>
                    </a:schemeClr>
                  </a:solidFill>
                </a:rPr>
                <a:t>Query language</a:t>
              </a:r>
            </a:p>
            <a:p>
              <a:pPr algn="ctr">
                <a:lnSpc>
                  <a:spcPct val="90000"/>
                </a:lnSpc>
                <a:spcBef>
                  <a:spcPct val="20000"/>
                </a:spcBef>
                <a:buSzPct val="90000"/>
              </a:pPr>
              <a:r>
                <a:rPr lang="en-US" sz="2000" b="1" dirty="0">
                  <a:solidFill>
                    <a:schemeClr val="accent5">
                      <a:lumMod val="60000"/>
                      <a:lumOff val="40000"/>
                      <a:alpha val="99000"/>
                    </a:schemeClr>
                  </a:solidFill>
                </a:rPr>
                <a:t>translation</a:t>
              </a:r>
            </a:p>
          </p:txBody>
        </p:sp>
      </p:grpSp>
      <p:sp>
        <p:nvSpPr>
          <p:cNvPr id="19" name="TextBox 18"/>
          <p:cNvSpPr txBox="1"/>
          <p:nvPr/>
        </p:nvSpPr>
        <p:spPr>
          <a:xfrm>
            <a:off x="1919536" y="4025273"/>
            <a:ext cx="3348994" cy="627864"/>
          </a:xfrm>
          <a:prstGeom prst="rect">
            <a:avLst/>
          </a:prstGeom>
          <a:noFill/>
        </p:spPr>
        <p:txBody>
          <a:bodyPr wrap="none" lIns="91440" tIns="91440" rIns="91440" bIns="91440" rtlCol="0">
            <a:spAutoFit/>
          </a:bodyPr>
          <a:lstStyle/>
          <a:p>
            <a:pPr>
              <a:lnSpc>
                <a:spcPct val="90000"/>
              </a:lnSpc>
              <a:spcBef>
                <a:spcPct val="20000"/>
              </a:spcBef>
              <a:buSzPct val="90000"/>
            </a:pPr>
            <a:r>
              <a:rPr lang="en-US" sz="3200" b="1" dirty="0" err="1">
                <a:solidFill>
                  <a:schemeClr val="accent6">
                    <a:alpha val="99000"/>
                  </a:schemeClr>
                </a:solidFill>
                <a:latin typeface="Consolas" pitchFamily="49" charset="0"/>
                <a:cs typeface="Consolas" pitchFamily="49" charset="0"/>
              </a:rPr>
              <a:t>IEnumerable</a:t>
            </a:r>
            <a:r>
              <a:rPr lang="en-US" sz="3200" b="1" dirty="0">
                <a:solidFill>
                  <a:schemeClr val="accent6">
                    <a:alpha val="99000"/>
                  </a:schemeClr>
                </a:solidFill>
                <a:latin typeface="Consolas" pitchFamily="49" charset="0"/>
                <a:cs typeface="Consolas" pitchFamily="49" charset="0"/>
              </a:rPr>
              <a:t>&lt;T&gt;</a:t>
            </a:r>
          </a:p>
        </p:txBody>
      </p:sp>
      <p:sp>
        <p:nvSpPr>
          <p:cNvPr id="20" name="TextBox 19"/>
          <p:cNvSpPr txBox="1"/>
          <p:nvPr/>
        </p:nvSpPr>
        <p:spPr>
          <a:xfrm>
            <a:off x="7104112" y="4025273"/>
            <a:ext cx="3348994" cy="627864"/>
          </a:xfrm>
          <a:prstGeom prst="rect">
            <a:avLst/>
          </a:prstGeom>
          <a:noFill/>
        </p:spPr>
        <p:txBody>
          <a:bodyPr wrap="none" lIns="91440" tIns="91440" rIns="91440" bIns="91440" rtlCol="0">
            <a:spAutoFit/>
          </a:bodyPr>
          <a:lstStyle/>
          <a:p>
            <a:pPr>
              <a:lnSpc>
                <a:spcPct val="90000"/>
              </a:lnSpc>
              <a:spcBef>
                <a:spcPct val="20000"/>
              </a:spcBef>
              <a:buSzPct val="90000"/>
            </a:pPr>
            <a:r>
              <a:rPr lang="en-US" sz="3200" b="1" dirty="0" err="1">
                <a:solidFill>
                  <a:schemeClr val="accent6">
                    <a:alpha val="99000"/>
                  </a:schemeClr>
                </a:solidFill>
                <a:latin typeface="Consolas" pitchFamily="49" charset="0"/>
                <a:cs typeface="Consolas" pitchFamily="49" charset="0"/>
              </a:rPr>
              <a:t>IObservable</a:t>
            </a:r>
            <a:r>
              <a:rPr lang="en-US" sz="3200" b="1" dirty="0">
                <a:solidFill>
                  <a:schemeClr val="accent6">
                    <a:alpha val="99000"/>
                  </a:schemeClr>
                </a:solidFill>
                <a:latin typeface="Consolas" pitchFamily="49" charset="0"/>
                <a:cs typeface="Consolas" pitchFamily="49" charset="0"/>
              </a:rPr>
              <a:t>&lt;T&gt;</a:t>
            </a:r>
          </a:p>
        </p:txBody>
      </p:sp>
      <p:sp>
        <p:nvSpPr>
          <p:cNvPr id="21" name="TextBox 20"/>
          <p:cNvSpPr txBox="1"/>
          <p:nvPr/>
        </p:nvSpPr>
        <p:spPr>
          <a:xfrm>
            <a:off x="2043265" y="1144952"/>
            <a:ext cx="3122971" cy="627864"/>
          </a:xfrm>
          <a:prstGeom prst="rect">
            <a:avLst/>
          </a:prstGeom>
          <a:noFill/>
        </p:spPr>
        <p:txBody>
          <a:bodyPr wrap="none" lIns="91440" tIns="91440" rIns="91440" bIns="91440" rtlCol="0">
            <a:spAutoFit/>
          </a:bodyPr>
          <a:lstStyle/>
          <a:p>
            <a:pPr>
              <a:lnSpc>
                <a:spcPct val="90000"/>
              </a:lnSpc>
              <a:spcBef>
                <a:spcPct val="20000"/>
              </a:spcBef>
              <a:buSzPct val="90000"/>
            </a:pPr>
            <a:r>
              <a:rPr lang="en-US" sz="3200" b="1" dirty="0" err="1">
                <a:solidFill>
                  <a:schemeClr val="accent6">
                    <a:alpha val="99000"/>
                  </a:schemeClr>
                </a:solidFill>
                <a:latin typeface="Consolas" pitchFamily="49" charset="0"/>
                <a:cs typeface="Consolas" pitchFamily="49" charset="0"/>
              </a:rPr>
              <a:t>IQueryable</a:t>
            </a:r>
            <a:r>
              <a:rPr lang="en-US" sz="3200" b="1" dirty="0">
                <a:solidFill>
                  <a:schemeClr val="accent6">
                    <a:alpha val="99000"/>
                  </a:schemeClr>
                </a:solidFill>
                <a:latin typeface="Consolas" pitchFamily="49" charset="0"/>
                <a:cs typeface="Consolas" pitchFamily="49" charset="0"/>
              </a:rPr>
              <a:t>&lt;T&gt;</a:t>
            </a:r>
          </a:p>
        </p:txBody>
      </p:sp>
      <p:sp>
        <p:nvSpPr>
          <p:cNvPr id="22" name="TextBox 21"/>
          <p:cNvSpPr txBox="1"/>
          <p:nvPr/>
        </p:nvSpPr>
        <p:spPr>
          <a:xfrm>
            <a:off x="7104111" y="1144952"/>
            <a:ext cx="3348994" cy="627864"/>
          </a:xfrm>
          <a:prstGeom prst="rect">
            <a:avLst/>
          </a:prstGeom>
          <a:noFill/>
        </p:spPr>
        <p:txBody>
          <a:bodyPr wrap="none" lIns="91440" tIns="91440" rIns="91440" bIns="91440" rtlCol="0">
            <a:spAutoFit/>
          </a:bodyPr>
          <a:lstStyle/>
          <a:p>
            <a:pPr>
              <a:lnSpc>
                <a:spcPct val="90000"/>
              </a:lnSpc>
              <a:spcBef>
                <a:spcPct val="20000"/>
              </a:spcBef>
              <a:buSzPct val="90000"/>
            </a:pPr>
            <a:r>
              <a:rPr lang="en-US" sz="3200" b="1" dirty="0" err="1">
                <a:solidFill>
                  <a:schemeClr val="accent6">
                    <a:alpha val="99000"/>
                  </a:schemeClr>
                </a:solidFill>
                <a:latin typeface="Consolas" pitchFamily="49" charset="0"/>
                <a:cs typeface="Consolas" pitchFamily="49" charset="0"/>
              </a:rPr>
              <a:t>IQbservable</a:t>
            </a:r>
            <a:r>
              <a:rPr lang="en-US" sz="3200" b="1" dirty="0">
                <a:solidFill>
                  <a:schemeClr val="accent6">
                    <a:alpha val="99000"/>
                  </a:schemeClr>
                </a:solidFill>
                <a:latin typeface="Consolas" pitchFamily="49" charset="0"/>
                <a:cs typeface="Consolas" pitchFamily="49" charset="0"/>
              </a:rPr>
              <a:t>&lt;T&gt;</a:t>
            </a:r>
          </a:p>
        </p:txBody>
      </p:sp>
      <p:sp>
        <p:nvSpPr>
          <p:cNvPr id="25" name="Text Placeholder 5"/>
          <p:cNvSpPr txBox="1">
            <a:spLocks/>
          </p:cNvSpPr>
          <p:nvPr/>
        </p:nvSpPr>
        <p:spPr>
          <a:xfrm>
            <a:off x="1662214" y="5038082"/>
            <a:ext cx="3863639" cy="504056"/>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lumMod val="40000"/>
                    <a:lumOff val="60000"/>
                  </a:schemeClr>
                </a:solidFill>
              </a:rPr>
              <a:t>Iterators (yield)</a:t>
            </a:r>
          </a:p>
          <a:p>
            <a:pPr lvl="1"/>
            <a:r>
              <a:rPr lang="en-US" sz="2400" dirty="0"/>
              <a:t>LINQ to Objects</a:t>
            </a:r>
          </a:p>
        </p:txBody>
      </p:sp>
      <p:sp>
        <p:nvSpPr>
          <p:cNvPr id="28" name="Text Placeholder 5"/>
          <p:cNvSpPr txBox="1">
            <a:spLocks/>
          </p:cNvSpPr>
          <p:nvPr/>
        </p:nvSpPr>
        <p:spPr>
          <a:xfrm>
            <a:off x="6698402" y="5038082"/>
            <a:ext cx="4160414" cy="504056"/>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1">
                    <a:lumMod val="40000"/>
                    <a:lumOff val="60000"/>
                  </a:schemeClr>
                </a:solidFill>
              </a:rPr>
              <a:t>Observable.Create</a:t>
            </a:r>
            <a:endParaRPr lang="en-US" dirty="0">
              <a:solidFill>
                <a:schemeClr val="accent1">
                  <a:lumMod val="40000"/>
                  <a:lumOff val="60000"/>
                </a:schemeClr>
              </a:solidFill>
            </a:endParaRPr>
          </a:p>
          <a:p>
            <a:pPr lvl="1"/>
            <a:r>
              <a:rPr lang="en-US" sz="2400" dirty="0"/>
              <a:t>LINQ to Events (Rx)</a:t>
            </a:r>
          </a:p>
        </p:txBody>
      </p:sp>
      <p:sp>
        <p:nvSpPr>
          <p:cNvPr id="31" name="Text Placeholder 5"/>
          <p:cNvSpPr txBox="1">
            <a:spLocks/>
          </p:cNvSpPr>
          <p:nvPr/>
        </p:nvSpPr>
        <p:spPr>
          <a:xfrm>
            <a:off x="1638909" y="2027167"/>
            <a:ext cx="3863639" cy="504056"/>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lumMod val="40000"/>
                    <a:lumOff val="60000"/>
                  </a:schemeClr>
                </a:solidFill>
              </a:rPr>
              <a:t>Expression trees</a:t>
            </a:r>
          </a:p>
          <a:p>
            <a:pPr lvl="1"/>
            <a:r>
              <a:rPr lang="en-US" sz="2400" dirty="0"/>
              <a:t>LINQ to SQL (T-SQL)</a:t>
            </a:r>
          </a:p>
        </p:txBody>
      </p:sp>
      <p:sp>
        <p:nvSpPr>
          <p:cNvPr id="33" name="Text Placeholder 5"/>
          <p:cNvSpPr txBox="1">
            <a:spLocks/>
          </p:cNvSpPr>
          <p:nvPr/>
        </p:nvSpPr>
        <p:spPr>
          <a:xfrm>
            <a:off x="6846790" y="2027167"/>
            <a:ext cx="3863639" cy="504056"/>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lumMod val="40000"/>
                    <a:lumOff val="60000"/>
                  </a:schemeClr>
                </a:solidFill>
              </a:rPr>
              <a:t>Expression trees</a:t>
            </a:r>
          </a:p>
          <a:p>
            <a:pPr lvl="1"/>
            <a:r>
              <a:rPr lang="en-US" sz="2400" dirty="0"/>
              <a:t>LINQ to WMI (WQL)</a:t>
            </a:r>
          </a:p>
        </p:txBody>
      </p:sp>
      <p:sp>
        <p:nvSpPr>
          <p:cNvPr id="2" name="Cloud 1"/>
          <p:cNvSpPr/>
          <p:nvPr/>
        </p:nvSpPr>
        <p:spPr bwMode="auto">
          <a:xfrm>
            <a:off x="5070197" y="3191248"/>
            <a:ext cx="2051606" cy="1198237"/>
          </a:xfrm>
          <a:prstGeom prst="cloud">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3600" b="1" dirty="0">
              <a:solidFill>
                <a:srgbClr val="FFFFFF">
                  <a:alpha val="98824"/>
                </a:srgbClr>
              </a:solidFill>
              <a:latin typeface="Segoe UI" pitchFamily="34" charset="0"/>
              <a:ea typeface="Segoe UI" pitchFamily="34" charset="0"/>
              <a:cs typeface="Segoe UI" pitchFamily="34" charset="0"/>
            </a:endParaRPr>
          </a:p>
        </p:txBody>
      </p:sp>
      <p:sp>
        <p:nvSpPr>
          <p:cNvPr id="5" name="TextBox 4"/>
          <p:cNvSpPr txBox="1"/>
          <p:nvPr/>
        </p:nvSpPr>
        <p:spPr>
          <a:xfrm>
            <a:off x="5447928" y="3476433"/>
            <a:ext cx="1159292" cy="627864"/>
          </a:xfrm>
          <a:prstGeom prst="rect">
            <a:avLst/>
          </a:prstGeom>
          <a:noFill/>
        </p:spPr>
        <p:txBody>
          <a:bodyPr wrap="none" lIns="91440" tIns="91440" rIns="91440" bIns="91440" rtlCol="0">
            <a:spAutoFit/>
          </a:bodyPr>
          <a:lstStyle/>
          <a:p>
            <a:pPr>
              <a:lnSpc>
                <a:spcPct val="90000"/>
              </a:lnSpc>
              <a:spcBef>
                <a:spcPct val="20000"/>
              </a:spcBef>
              <a:buSzPct val="90000"/>
            </a:pPr>
            <a:r>
              <a:rPr lang="en-US" sz="3200" b="1" dirty="0">
                <a:solidFill>
                  <a:schemeClr val="tx1">
                    <a:alpha val="99000"/>
                  </a:schemeClr>
                </a:solidFill>
              </a:rPr>
              <a:t>LINQ</a:t>
            </a:r>
          </a:p>
        </p:txBody>
      </p:sp>
    </p:spTree>
    <p:extLst>
      <p:ext uri="{BB962C8B-B14F-4D97-AF65-F5344CB8AC3E}">
        <p14:creationId xmlns:p14="http://schemas.microsoft.com/office/powerpoint/2010/main" val="2777778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1300" fill="hold"/>
                                        <p:tgtEl>
                                          <p:spTgt spid="2"/>
                                        </p:tgtEl>
                                        <p:attrNameLst>
                                          <p:attrName>ppt_x</p:attrName>
                                        </p:attrNameLst>
                                      </p:cBhvr>
                                      <p:tavLst>
                                        <p:tav tm="0">
                                          <p:val>
                                            <p:strVal val="1+#ppt_w/2"/>
                                          </p:val>
                                        </p:tav>
                                        <p:tav tm="100000">
                                          <p:val>
                                            <p:strVal val="#ppt_x"/>
                                          </p:val>
                                        </p:tav>
                                      </p:tavLst>
                                    </p:anim>
                                    <p:anim calcmode="lin" valueType="num">
                                      <p:cBhvr additive="base">
                                        <p:cTn id="21" dur="1300" fill="hold"/>
                                        <p:tgtEl>
                                          <p:spTgt spid="2"/>
                                        </p:tgtEl>
                                        <p:attrNameLst>
                                          <p:attrName>ppt_y</p:attrName>
                                        </p:attrNameLst>
                                      </p:cBhvr>
                                      <p:tavLst>
                                        <p:tav tm="0">
                                          <p:val>
                                            <p:strVal val="#ppt_y"/>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5" grpId="0"/>
      <p:bldP spid="28" grpId="0"/>
      <p:bldP spid="31" grpId="0"/>
      <p:bldP spid="33" grpId="0"/>
      <p:bldP spid="2"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Asynchronous Programming Landscape</a:t>
            </a:r>
            <a:endParaRPr lang="en-US" dirty="0"/>
          </a:p>
        </p:txBody>
      </p:sp>
      <p:cxnSp>
        <p:nvCxnSpPr>
          <p:cNvPr id="10" name="Straight Connector 9"/>
          <p:cNvCxnSpPr/>
          <p:nvPr/>
        </p:nvCxnSpPr>
        <p:spPr>
          <a:xfrm flipV="1">
            <a:off x="6240016" y="1260688"/>
            <a:ext cx="0" cy="5120640"/>
          </a:xfrm>
          <a:prstGeom prst="line">
            <a:avLst/>
          </a:prstGeom>
          <a:ln>
            <a:solidFill>
              <a:schemeClr val="tx1"/>
            </a:solidFill>
            <a:prstDash val="sysDot"/>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H="1">
            <a:off x="1199456" y="3933056"/>
            <a:ext cx="10149840" cy="1"/>
          </a:xfrm>
          <a:prstGeom prst="line">
            <a:avLst/>
          </a:prstGeom>
          <a:ln>
            <a:solidFill>
              <a:schemeClr val="tx1"/>
            </a:solidFill>
            <a:prstDash val="sysDot"/>
          </a:ln>
        </p:spPr>
        <p:style>
          <a:lnRef idx="2">
            <a:schemeClr val="dk1"/>
          </a:lnRef>
          <a:fillRef idx="0">
            <a:schemeClr val="dk1"/>
          </a:fillRef>
          <a:effectRef idx="1">
            <a:schemeClr val="dk1"/>
          </a:effectRef>
          <a:fontRef idx="minor">
            <a:schemeClr val="tx1"/>
          </a:fontRef>
        </p:style>
      </p:cxnSp>
      <p:grpSp>
        <p:nvGrpSpPr>
          <p:cNvPr id="30" name="Group 29"/>
          <p:cNvGrpSpPr/>
          <p:nvPr/>
        </p:nvGrpSpPr>
        <p:grpSpPr>
          <a:xfrm>
            <a:off x="1199456" y="6419102"/>
            <a:ext cx="10241280" cy="466283"/>
            <a:chOff x="1299732" y="6363701"/>
            <a:chExt cx="10241280" cy="466283"/>
          </a:xfrm>
        </p:grpSpPr>
        <p:cxnSp>
          <p:nvCxnSpPr>
            <p:cNvPr id="6" name="Straight Arrow Connector 5"/>
            <p:cNvCxnSpPr/>
            <p:nvPr/>
          </p:nvCxnSpPr>
          <p:spPr>
            <a:xfrm>
              <a:off x="1299732" y="6368319"/>
              <a:ext cx="10241280" cy="0"/>
            </a:xfrm>
            <a:prstGeom prst="straightConnector1">
              <a:avLst/>
            </a:prstGeom>
            <a:ln w="57150">
              <a:solidFill>
                <a:schemeClr val="accent3"/>
              </a:solidFill>
              <a:tailEnd type="arrow"/>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2850103" y="6363701"/>
              <a:ext cx="1732141" cy="461665"/>
            </a:xfrm>
            <a:prstGeom prst="rect">
              <a:avLst/>
            </a:prstGeom>
            <a:noFill/>
          </p:spPr>
          <p:txBody>
            <a:bodyPr wrap="none" lIns="91440" tIns="91440" rIns="91440" bIns="91440" rtlCol="0">
              <a:spAutoFit/>
            </a:bodyPr>
            <a:lstStyle/>
            <a:p>
              <a:pPr>
                <a:lnSpc>
                  <a:spcPct val="90000"/>
                </a:lnSpc>
                <a:spcBef>
                  <a:spcPct val="20000"/>
                </a:spcBef>
                <a:buSzPct val="90000"/>
              </a:pPr>
              <a:r>
                <a:rPr lang="en-US" sz="2000" b="1" dirty="0">
                  <a:solidFill>
                    <a:schemeClr val="accent3">
                      <a:lumMod val="60000"/>
                      <a:lumOff val="40000"/>
                      <a:alpha val="99000"/>
                    </a:schemeClr>
                  </a:solidFill>
                </a:rPr>
                <a:t>Synchronous</a:t>
              </a:r>
            </a:p>
          </p:txBody>
        </p:sp>
        <p:sp>
          <p:nvSpPr>
            <p:cNvPr id="15" name="TextBox 14"/>
            <p:cNvSpPr txBox="1"/>
            <p:nvPr/>
          </p:nvSpPr>
          <p:spPr>
            <a:xfrm>
              <a:off x="7996476" y="6368319"/>
              <a:ext cx="1887633" cy="461665"/>
            </a:xfrm>
            <a:prstGeom prst="rect">
              <a:avLst/>
            </a:prstGeom>
            <a:noFill/>
          </p:spPr>
          <p:txBody>
            <a:bodyPr wrap="none" lIns="91440" tIns="91440" rIns="91440" bIns="91440" rtlCol="0">
              <a:spAutoFit/>
            </a:bodyPr>
            <a:lstStyle/>
            <a:p>
              <a:pPr>
                <a:lnSpc>
                  <a:spcPct val="90000"/>
                </a:lnSpc>
                <a:spcBef>
                  <a:spcPct val="20000"/>
                </a:spcBef>
                <a:buSzPct val="90000"/>
              </a:pPr>
              <a:r>
                <a:rPr lang="en-US" sz="2000" b="1" dirty="0">
                  <a:solidFill>
                    <a:schemeClr val="accent3">
                      <a:lumMod val="60000"/>
                      <a:lumOff val="40000"/>
                      <a:alpha val="99000"/>
                    </a:schemeClr>
                  </a:solidFill>
                </a:rPr>
                <a:t>Asynchronous</a:t>
              </a:r>
            </a:p>
          </p:txBody>
        </p:sp>
      </p:grpSp>
      <p:grpSp>
        <p:nvGrpSpPr>
          <p:cNvPr id="29" name="Group 28"/>
          <p:cNvGrpSpPr/>
          <p:nvPr/>
        </p:nvGrpSpPr>
        <p:grpSpPr>
          <a:xfrm>
            <a:off x="623392" y="892112"/>
            <a:ext cx="524304" cy="5486400"/>
            <a:chOff x="924525" y="836712"/>
            <a:chExt cx="524304" cy="5486400"/>
          </a:xfrm>
        </p:grpSpPr>
        <p:cxnSp>
          <p:nvCxnSpPr>
            <p:cNvPr id="7" name="Straight Arrow Connector 6"/>
            <p:cNvCxnSpPr/>
            <p:nvPr/>
          </p:nvCxnSpPr>
          <p:spPr>
            <a:xfrm flipV="1">
              <a:off x="1448829" y="836712"/>
              <a:ext cx="0" cy="5486400"/>
            </a:xfrm>
            <a:prstGeom prst="straightConnector1">
              <a:avLst/>
            </a:prstGeom>
            <a:ln w="57150">
              <a:solidFill>
                <a:schemeClr val="accent5"/>
              </a:solidFill>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rot="16200000">
              <a:off x="132835" y="4983956"/>
              <a:ext cx="2045047" cy="461665"/>
            </a:xfrm>
            <a:prstGeom prst="rect">
              <a:avLst/>
            </a:prstGeom>
            <a:noFill/>
          </p:spPr>
          <p:txBody>
            <a:bodyPr wrap="none" lIns="91440" tIns="91440" rIns="91440" bIns="91440" rtlCol="0">
              <a:spAutoFit/>
            </a:bodyPr>
            <a:lstStyle/>
            <a:p>
              <a:pPr>
                <a:lnSpc>
                  <a:spcPct val="90000"/>
                </a:lnSpc>
                <a:spcBef>
                  <a:spcPct val="20000"/>
                </a:spcBef>
                <a:buSzPct val="90000"/>
              </a:pPr>
              <a:r>
                <a:rPr lang="en-US" sz="2000" b="1" dirty="0">
                  <a:solidFill>
                    <a:schemeClr val="accent5">
                      <a:lumMod val="60000"/>
                      <a:lumOff val="40000"/>
                      <a:alpha val="99000"/>
                    </a:schemeClr>
                  </a:solidFill>
                </a:rPr>
                <a:t>Single value (1)</a:t>
              </a:r>
            </a:p>
          </p:txBody>
        </p:sp>
        <p:sp>
          <p:nvSpPr>
            <p:cNvPr id="17" name="TextBox 16"/>
            <p:cNvSpPr txBox="1"/>
            <p:nvPr/>
          </p:nvSpPr>
          <p:spPr>
            <a:xfrm rot="16200000">
              <a:off x="-44298" y="2231144"/>
              <a:ext cx="2399311" cy="461665"/>
            </a:xfrm>
            <a:prstGeom prst="rect">
              <a:avLst/>
            </a:prstGeom>
            <a:noFill/>
          </p:spPr>
          <p:txBody>
            <a:bodyPr wrap="none" lIns="91440" tIns="91440" rIns="91440" bIns="91440" rtlCol="0">
              <a:spAutoFit/>
            </a:bodyPr>
            <a:lstStyle/>
            <a:p>
              <a:pPr>
                <a:lnSpc>
                  <a:spcPct val="90000"/>
                </a:lnSpc>
                <a:spcBef>
                  <a:spcPct val="20000"/>
                </a:spcBef>
                <a:buSzPct val="90000"/>
              </a:pPr>
              <a:r>
                <a:rPr lang="en-US" sz="2000" b="1" dirty="0">
                  <a:solidFill>
                    <a:schemeClr val="accent5">
                      <a:lumMod val="60000"/>
                      <a:lumOff val="40000"/>
                      <a:alpha val="99000"/>
                    </a:schemeClr>
                  </a:solidFill>
                </a:rPr>
                <a:t>Multiple values (*)</a:t>
              </a:r>
            </a:p>
          </p:txBody>
        </p:sp>
      </p:grpSp>
      <p:sp>
        <p:nvSpPr>
          <p:cNvPr id="19" name="TextBox 18"/>
          <p:cNvSpPr txBox="1"/>
          <p:nvPr/>
        </p:nvSpPr>
        <p:spPr>
          <a:xfrm>
            <a:off x="2834346" y="4241296"/>
            <a:ext cx="1766830" cy="627864"/>
          </a:xfrm>
          <a:prstGeom prst="rect">
            <a:avLst/>
          </a:prstGeom>
          <a:noFill/>
        </p:spPr>
        <p:txBody>
          <a:bodyPr wrap="none" lIns="91440" tIns="91440" rIns="91440" bIns="91440" rtlCol="0">
            <a:spAutoFit/>
          </a:bodyPr>
          <a:lstStyle/>
          <a:p>
            <a:pPr>
              <a:lnSpc>
                <a:spcPct val="90000"/>
              </a:lnSpc>
              <a:spcBef>
                <a:spcPct val="20000"/>
              </a:spcBef>
              <a:buSzPct val="90000"/>
            </a:pPr>
            <a:r>
              <a:rPr lang="en-US" sz="3200" b="1" dirty="0" err="1">
                <a:solidFill>
                  <a:schemeClr val="accent6">
                    <a:alpha val="99000"/>
                  </a:schemeClr>
                </a:solidFill>
                <a:latin typeface="Consolas" pitchFamily="49" charset="0"/>
                <a:cs typeface="Consolas" pitchFamily="49" charset="0"/>
              </a:rPr>
              <a:t>Func</a:t>
            </a:r>
            <a:r>
              <a:rPr lang="en-US" sz="3200" b="1" dirty="0">
                <a:solidFill>
                  <a:schemeClr val="accent6">
                    <a:alpha val="99000"/>
                  </a:schemeClr>
                </a:solidFill>
                <a:latin typeface="Consolas" pitchFamily="49" charset="0"/>
                <a:cs typeface="Consolas" pitchFamily="49" charset="0"/>
              </a:rPr>
              <a:t>&lt;T&gt;</a:t>
            </a:r>
          </a:p>
        </p:txBody>
      </p:sp>
      <p:sp>
        <p:nvSpPr>
          <p:cNvPr id="20" name="TextBox 19"/>
          <p:cNvSpPr txBox="1"/>
          <p:nvPr/>
        </p:nvSpPr>
        <p:spPr>
          <a:xfrm>
            <a:off x="7921833" y="4241296"/>
            <a:ext cx="1766830" cy="627864"/>
          </a:xfrm>
          <a:prstGeom prst="rect">
            <a:avLst/>
          </a:prstGeom>
          <a:noFill/>
        </p:spPr>
        <p:txBody>
          <a:bodyPr wrap="none" lIns="91440" tIns="91440" rIns="91440" bIns="91440" rtlCol="0">
            <a:spAutoFit/>
          </a:bodyPr>
          <a:lstStyle/>
          <a:p>
            <a:pPr>
              <a:lnSpc>
                <a:spcPct val="90000"/>
              </a:lnSpc>
              <a:spcBef>
                <a:spcPct val="20000"/>
              </a:spcBef>
              <a:buSzPct val="90000"/>
            </a:pPr>
            <a:r>
              <a:rPr lang="en-US" sz="3200" b="1" dirty="0">
                <a:solidFill>
                  <a:schemeClr val="accent6">
                    <a:alpha val="99000"/>
                  </a:schemeClr>
                </a:solidFill>
                <a:latin typeface="Consolas" pitchFamily="49" charset="0"/>
                <a:cs typeface="Consolas" pitchFamily="49" charset="0"/>
              </a:rPr>
              <a:t>Task&lt;T&gt;</a:t>
            </a:r>
          </a:p>
        </p:txBody>
      </p:sp>
      <p:sp>
        <p:nvSpPr>
          <p:cNvPr id="21" name="TextBox 20"/>
          <p:cNvSpPr txBox="1"/>
          <p:nvPr/>
        </p:nvSpPr>
        <p:spPr>
          <a:xfrm>
            <a:off x="2043264" y="1144952"/>
            <a:ext cx="3348994" cy="627864"/>
          </a:xfrm>
          <a:prstGeom prst="rect">
            <a:avLst/>
          </a:prstGeom>
          <a:noFill/>
        </p:spPr>
        <p:txBody>
          <a:bodyPr wrap="none" lIns="91440" tIns="91440" rIns="91440" bIns="91440" rtlCol="0">
            <a:spAutoFit/>
          </a:bodyPr>
          <a:lstStyle/>
          <a:p>
            <a:pPr>
              <a:lnSpc>
                <a:spcPct val="90000"/>
              </a:lnSpc>
              <a:spcBef>
                <a:spcPct val="20000"/>
              </a:spcBef>
              <a:buSzPct val="90000"/>
            </a:pPr>
            <a:r>
              <a:rPr lang="en-US" sz="3200" b="1" dirty="0" err="1">
                <a:solidFill>
                  <a:schemeClr val="accent6">
                    <a:alpha val="99000"/>
                  </a:schemeClr>
                </a:solidFill>
                <a:latin typeface="Consolas" pitchFamily="49" charset="0"/>
                <a:cs typeface="Consolas" pitchFamily="49" charset="0"/>
              </a:rPr>
              <a:t>IEnumerable</a:t>
            </a:r>
            <a:r>
              <a:rPr lang="en-US" sz="3200" b="1" dirty="0">
                <a:solidFill>
                  <a:schemeClr val="accent6">
                    <a:alpha val="99000"/>
                  </a:schemeClr>
                </a:solidFill>
                <a:latin typeface="Consolas" pitchFamily="49" charset="0"/>
                <a:cs typeface="Consolas" pitchFamily="49" charset="0"/>
              </a:rPr>
              <a:t>&lt;T&gt;</a:t>
            </a:r>
          </a:p>
        </p:txBody>
      </p:sp>
      <p:sp>
        <p:nvSpPr>
          <p:cNvPr id="22" name="TextBox 21"/>
          <p:cNvSpPr txBox="1"/>
          <p:nvPr/>
        </p:nvSpPr>
        <p:spPr>
          <a:xfrm>
            <a:off x="7130751" y="1144952"/>
            <a:ext cx="3348994" cy="627864"/>
          </a:xfrm>
          <a:prstGeom prst="rect">
            <a:avLst/>
          </a:prstGeom>
          <a:noFill/>
        </p:spPr>
        <p:txBody>
          <a:bodyPr wrap="none" lIns="91440" tIns="91440" rIns="91440" bIns="91440" rtlCol="0">
            <a:spAutoFit/>
          </a:bodyPr>
          <a:lstStyle/>
          <a:p>
            <a:pPr>
              <a:lnSpc>
                <a:spcPct val="90000"/>
              </a:lnSpc>
              <a:spcBef>
                <a:spcPct val="20000"/>
              </a:spcBef>
              <a:buSzPct val="90000"/>
            </a:pPr>
            <a:r>
              <a:rPr lang="en-US" sz="3200" b="1" dirty="0" err="1">
                <a:solidFill>
                  <a:schemeClr val="accent6">
                    <a:alpha val="99000"/>
                  </a:schemeClr>
                </a:solidFill>
                <a:latin typeface="Consolas" pitchFamily="49" charset="0"/>
                <a:cs typeface="Consolas" pitchFamily="49" charset="0"/>
              </a:rPr>
              <a:t>IObservable</a:t>
            </a:r>
            <a:r>
              <a:rPr lang="en-US" sz="3200" b="1" dirty="0">
                <a:solidFill>
                  <a:schemeClr val="accent6">
                    <a:alpha val="99000"/>
                  </a:schemeClr>
                </a:solidFill>
                <a:latin typeface="Consolas" pitchFamily="49" charset="0"/>
                <a:cs typeface="Consolas" pitchFamily="49" charset="0"/>
              </a:rPr>
              <a:t>&lt;T&gt;</a:t>
            </a:r>
          </a:p>
        </p:txBody>
      </p:sp>
      <p:sp>
        <p:nvSpPr>
          <p:cNvPr id="23" name="TextBox 22"/>
          <p:cNvSpPr txBox="1"/>
          <p:nvPr/>
        </p:nvSpPr>
        <p:spPr>
          <a:xfrm>
            <a:off x="2708511" y="5005046"/>
            <a:ext cx="2018501" cy="800219"/>
          </a:xfrm>
          <a:prstGeom prst="rect">
            <a:avLst/>
          </a:prstGeom>
          <a:noFill/>
        </p:spPr>
        <p:txBody>
          <a:bodyPr wrap="none" lIns="91440" tIns="91440" rIns="91440" bIns="91440" rtlCol="0">
            <a:spAutoFit/>
          </a:bodyPr>
          <a:lstStyle/>
          <a:p>
            <a:pPr>
              <a:lnSpc>
                <a:spcPct val="90000"/>
              </a:lnSpc>
              <a:spcBef>
                <a:spcPct val="20000"/>
              </a:spcBef>
              <a:buSzPct val="90000"/>
            </a:pPr>
            <a:r>
              <a:rPr lang="en-US" sz="2000" dirty="0" err="1">
                <a:solidFill>
                  <a:schemeClr val="accent1">
                    <a:lumMod val="60000"/>
                    <a:lumOff val="40000"/>
                    <a:alpha val="99000"/>
                  </a:schemeClr>
                </a:solidFill>
                <a:latin typeface="Consolas" pitchFamily="49" charset="0"/>
                <a:cs typeface="Consolas" pitchFamily="49" charset="0"/>
              </a:rPr>
              <a:t>var</a:t>
            </a:r>
            <a:r>
              <a:rPr lang="en-US" sz="2000" dirty="0">
                <a:solidFill>
                  <a:schemeClr val="tx1">
                    <a:alpha val="99000"/>
                  </a:schemeClr>
                </a:solidFill>
                <a:latin typeface="Consolas" pitchFamily="49" charset="0"/>
                <a:cs typeface="Consolas" pitchFamily="49" charset="0"/>
              </a:rPr>
              <a:t> y = f(x)</a:t>
            </a:r>
            <a:r>
              <a:rPr lang="en-US" sz="2000" dirty="0">
                <a:solidFill>
                  <a:schemeClr val="accent5">
                    <a:alpha val="99000"/>
                  </a:schemeClr>
                </a:solidFill>
                <a:latin typeface="Consolas" pitchFamily="49" charset="0"/>
                <a:cs typeface="Consolas" pitchFamily="49" charset="0"/>
              </a:rPr>
              <a:t>;</a:t>
            </a:r>
          </a:p>
          <a:p>
            <a:pPr>
              <a:lnSpc>
                <a:spcPct val="90000"/>
              </a:lnSpc>
              <a:spcBef>
                <a:spcPct val="20000"/>
              </a:spcBef>
              <a:buSzPct val="90000"/>
            </a:pPr>
            <a:r>
              <a:rPr lang="en-US" sz="2000" dirty="0" err="1">
                <a:solidFill>
                  <a:schemeClr val="accent1">
                    <a:lumMod val="60000"/>
                    <a:lumOff val="40000"/>
                    <a:alpha val="99000"/>
                  </a:schemeClr>
                </a:solidFill>
                <a:latin typeface="Consolas" pitchFamily="49" charset="0"/>
                <a:cs typeface="Consolas" pitchFamily="49" charset="0"/>
              </a:rPr>
              <a:t>var</a:t>
            </a:r>
            <a:r>
              <a:rPr lang="en-US" sz="2000" dirty="0">
                <a:solidFill>
                  <a:schemeClr val="tx1">
                    <a:alpha val="99000"/>
                  </a:schemeClr>
                </a:solidFill>
                <a:latin typeface="Consolas" pitchFamily="49" charset="0"/>
                <a:cs typeface="Consolas" pitchFamily="49" charset="0"/>
              </a:rPr>
              <a:t> z = g(y)</a:t>
            </a:r>
            <a:r>
              <a:rPr lang="en-US" sz="2000" dirty="0">
                <a:solidFill>
                  <a:schemeClr val="accent5">
                    <a:alpha val="99000"/>
                  </a:schemeClr>
                </a:solidFill>
                <a:latin typeface="Consolas" pitchFamily="49" charset="0"/>
                <a:cs typeface="Consolas" pitchFamily="49" charset="0"/>
              </a:rPr>
              <a:t>;</a:t>
            </a:r>
          </a:p>
        </p:txBody>
      </p:sp>
      <p:sp>
        <p:nvSpPr>
          <p:cNvPr id="24" name="TextBox 23"/>
          <p:cNvSpPr txBox="1"/>
          <p:nvPr/>
        </p:nvSpPr>
        <p:spPr>
          <a:xfrm>
            <a:off x="6918280" y="5005605"/>
            <a:ext cx="3570208" cy="800219"/>
          </a:xfrm>
          <a:prstGeom prst="rect">
            <a:avLst/>
          </a:prstGeom>
          <a:noFill/>
        </p:spPr>
        <p:txBody>
          <a:bodyPr wrap="none" lIns="91440" tIns="91440" rIns="91440" bIns="91440" rtlCol="0">
            <a:spAutoFit/>
          </a:bodyPr>
          <a:lstStyle/>
          <a:p>
            <a:pPr>
              <a:lnSpc>
                <a:spcPct val="90000"/>
              </a:lnSpc>
              <a:spcBef>
                <a:spcPct val="20000"/>
              </a:spcBef>
              <a:buSzPct val="90000"/>
            </a:pPr>
            <a:r>
              <a:rPr lang="en-US" sz="2000" dirty="0" err="1">
                <a:solidFill>
                  <a:schemeClr val="accent1">
                    <a:lumMod val="60000"/>
                    <a:lumOff val="40000"/>
                    <a:alpha val="99000"/>
                  </a:schemeClr>
                </a:solidFill>
                <a:latin typeface="Consolas" pitchFamily="49" charset="0"/>
                <a:cs typeface="Consolas" pitchFamily="49" charset="0"/>
              </a:rPr>
              <a:t>var</a:t>
            </a:r>
            <a:r>
              <a:rPr lang="en-US" sz="2000" dirty="0">
                <a:solidFill>
                  <a:schemeClr val="tx1">
                    <a:alpha val="99000"/>
                  </a:schemeClr>
                </a:solidFill>
                <a:latin typeface="Consolas" pitchFamily="49" charset="0"/>
                <a:cs typeface="Consolas" pitchFamily="49" charset="0"/>
              </a:rPr>
              <a:t> y = </a:t>
            </a:r>
            <a:r>
              <a:rPr lang="en-US" sz="2000" dirty="0">
                <a:solidFill>
                  <a:schemeClr val="accent1">
                    <a:lumMod val="60000"/>
                    <a:lumOff val="40000"/>
                    <a:alpha val="99000"/>
                  </a:schemeClr>
                </a:solidFill>
                <a:latin typeface="Consolas" pitchFamily="49" charset="0"/>
                <a:cs typeface="Consolas" pitchFamily="49" charset="0"/>
              </a:rPr>
              <a:t>await</a:t>
            </a:r>
            <a:r>
              <a:rPr lang="en-US" sz="2000" dirty="0">
                <a:solidFill>
                  <a:schemeClr val="tx1">
                    <a:alpha val="99000"/>
                  </a:schemeClr>
                </a:solidFill>
                <a:latin typeface="Consolas" pitchFamily="49" charset="0"/>
                <a:cs typeface="Consolas" pitchFamily="49" charset="0"/>
              </a:rPr>
              <a:t> </a:t>
            </a:r>
            <a:r>
              <a:rPr lang="en-US" sz="2000" dirty="0" err="1">
                <a:solidFill>
                  <a:schemeClr val="tx1">
                    <a:alpha val="99000"/>
                  </a:schemeClr>
                </a:solidFill>
                <a:latin typeface="Consolas" pitchFamily="49" charset="0"/>
                <a:cs typeface="Consolas" pitchFamily="49" charset="0"/>
              </a:rPr>
              <a:t>fAsync</a:t>
            </a:r>
            <a:r>
              <a:rPr lang="en-US" sz="2000" dirty="0">
                <a:solidFill>
                  <a:schemeClr val="tx1">
                    <a:alpha val="99000"/>
                  </a:schemeClr>
                </a:solidFill>
                <a:latin typeface="Consolas" pitchFamily="49" charset="0"/>
                <a:cs typeface="Consolas" pitchFamily="49" charset="0"/>
              </a:rPr>
              <a:t>(x)</a:t>
            </a:r>
            <a:r>
              <a:rPr lang="en-US" sz="2000" dirty="0">
                <a:solidFill>
                  <a:schemeClr val="accent5">
                    <a:alpha val="99000"/>
                  </a:schemeClr>
                </a:solidFill>
                <a:latin typeface="Consolas" pitchFamily="49" charset="0"/>
                <a:cs typeface="Consolas" pitchFamily="49" charset="0"/>
              </a:rPr>
              <a:t>;</a:t>
            </a:r>
          </a:p>
          <a:p>
            <a:pPr>
              <a:lnSpc>
                <a:spcPct val="90000"/>
              </a:lnSpc>
              <a:spcBef>
                <a:spcPct val="20000"/>
              </a:spcBef>
              <a:buSzPct val="90000"/>
            </a:pPr>
            <a:r>
              <a:rPr lang="en-US" sz="2000" dirty="0" err="1">
                <a:solidFill>
                  <a:schemeClr val="accent1">
                    <a:lumMod val="60000"/>
                    <a:lumOff val="40000"/>
                    <a:alpha val="99000"/>
                  </a:schemeClr>
                </a:solidFill>
                <a:latin typeface="Consolas" pitchFamily="49" charset="0"/>
                <a:cs typeface="Consolas" pitchFamily="49" charset="0"/>
              </a:rPr>
              <a:t>var</a:t>
            </a:r>
            <a:r>
              <a:rPr lang="en-US" sz="2000" dirty="0">
                <a:solidFill>
                  <a:schemeClr val="tx1">
                    <a:alpha val="99000"/>
                  </a:schemeClr>
                </a:solidFill>
                <a:latin typeface="Consolas" pitchFamily="49" charset="0"/>
                <a:cs typeface="Consolas" pitchFamily="49" charset="0"/>
              </a:rPr>
              <a:t> z = </a:t>
            </a:r>
            <a:r>
              <a:rPr lang="en-US" sz="2000" dirty="0">
                <a:solidFill>
                  <a:schemeClr val="accent1">
                    <a:lumMod val="60000"/>
                    <a:lumOff val="40000"/>
                    <a:alpha val="99000"/>
                  </a:schemeClr>
                </a:solidFill>
                <a:latin typeface="Consolas" pitchFamily="49" charset="0"/>
                <a:cs typeface="Consolas" pitchFamily="49" charset="0"/>
              </a:rPr>
              <a:t>await</a:t>
            </a:r>
            <a:r>
              <a:rPr lang="en-US" sz="2000" dirty="0">
                <a:solidFill>
                  <a:schemeClr val="tx1">
                    <a:alpha val="99000"/>
                  </a:schemeClr>
                </a:solidFill>
                <a:latin typeface="Consolas" pitchFamily="49" charset="0"/>
                <a:cs typeface="Consolas" pitchFamily="49" charset="0"/>
              </a:rPr>
              <a:t> </a:t>
            </a:r>
            <a:r>
              <a:rPr lang="en-US" sz="2000" dirty="0" err="1">
                <a:solidFill>
                  <a:schemeClr val="tx1">
                    <a:alpha val="99000"/>
                  </a:schemeClr>
                </a:solidFill>
                <a:latin typeface="Consolas" pitchFamily="49" charset="0"/>
                <a:cs typeface="Consolas" pitchFamily="49" charset="0"/>
              </a:rPr>
              <a:t>gAsync</a:t>
            </a:r>
            <a:r>
              <a:rPr lang="en-US" sz="2000" dirty="0">
                <a:solidFill>
                  <a:schemeClr val="tx1">
                    <a:alpha val="99000"/>
                  </a:schemeClr>
                </a:solidFill>
                <a:latin typeface="Consolas" pitchFamily="49" charset="0"/>
                <a:cs typeface="Consolas" pitchFamily="49" charset="0"/>
              </a:rPr>
              <a:t>(y)</a:t>
            </a:r>
            <a:r>
              <a:rPr lang="en-US" sz="2000" dirty="0">
                <a:solidFill>
                  <a:schemeClr val="accent5">
                    <a:alpha val="99000"/>
                  </a:schemeClr>
                </a:solidFill>
                <a:latin typeface="Consolas" pitchFamily="49" charset="0"/>
                <a:cs typeface="Consolas" pitchFamily="49" charset="0"/>
              </a:rPr>
              <a:t>;</a:t>
            </a:r>
          </a:p>
        </p:txBody>
      </p:sp>
      <p:sp>
        <p:nvSpPr>
          <p:cNvPr id="26" name="TextBox 25"/>
          <p:cNvSpPr txBox="1"/>
          <p:nvPr/>
        </p:nvSpPr>
        <p:spPr>
          <a:xfrm>
            <a:off x="1550288" y="1909746"/>
            <a:ext cx="4401696" cy="1951303"/>
          </a:xfrm>
          <a:prstGeom prst="rect">
            <a:avLst/>
          </a:prstGeom>
          <a:noFill/>
        </p:spPr>
        <p:txBody>
          <a:bodyPr wrap="square" lIns="91440" tIns="91440" rIns="91440" bIns="91440" rtlCol="0">
            <a:spAutoFit/>
          </a:bodyPr>
          <a:lstStyle/>
          <a:p>
            <a:pPr>
              <a:lnSpc>
                <a:spcPct val="90000"/>
              </a:lnSpc>
              <a:spcBef>
                <a:spcPct val="20000"/>
              </a:spcBef>
              <a:buSzPct val="90000"/>
            </a:pPr>
            <a:r>
              <a:rPr lang="en-US" sz="2000" dirty="0" err="1">
                <a:solidFill>
                  <a:schemeClr val="accent1">
                    <a:lumMod val="60000"/>
                    <a:lumOff val="40000"/>
                    <a:alpha val="99000"/>
                  </a:schemeClr>
                </a:solidFill>
                <a:latin typeface="Consolas" pitchFamily="49" charset="0"/>
                <a:cs typeface="Consolas" pitchFamily="49" charset="0"/>
              </a:rPr>
              <a:t>var</a:t>
            </a:r>
            <a:r>
              <a:rPr lang="en-US" sz="2000" dirty="0">
                <a:solidFill>
                  <a:schemeClr val="tx1">
                    <a:alpha val="99000"/>
                  </a:schemeClr>
                </a:solidFill>
                <a:latin typeface="Consolas" pitchFamily="49" charset="0"/>
                <a:cs typeface="Consolas" pitchFamily="49" charset="0"/>
              </a:rPr>
              <a:t> res = </a:t>
            </a:r>
            <a:r>
              <a:rPr lang="en-US" sz="2000" dirty="0">
                <a:solidFill>
                  <a:schemeClr val="accent1">
                    <a:lumMod val="60000"/>
                    <a:lumOff val="40000"/>
                    <a:alpha val="99000"/>
                  </a:schemeClr>
                </a:solidFill>
                <a:latin typeface="Consolas" pitchFamily="49" charset="0"/>
                <a:cs typeface="Consolas" pitchFamily="49" charset="0"/>
              </a:rPr>
              <a:t>from</a:t>
            </a:r>
            <a:r>
              <a:rPr lang="en-US" sz="2000" dirty="0">
                <a:solidFill>
                  <a:schemeClr val="tx1">
                    <a:alpha val="99000"/>
                  </a:schemeClr>
                </a:solidFill>
                <a:latin typeface="Consolas" pitchFamily="49" charset="0"/>
                <a:cs typeface="Consolas" pitchFamily="49" charset="0"/>
              </a:rPr>
              <a:t> p </a:t>
            </a:r>
            <a:r>
              <a:rPr lang="en-US" sz="2000" dirty="0">
                <a:solidFill>
                  <a:schemeClr val="accent1">
                    <a:lumMod val="60000"/>
                    <a:lumOff val="40000"/>
                    <a:alpha val="99000"/>
                  </a:schemeClr>
                </a:solidFill>
                <a:latin typeface="Consolas" pitchFamily="49" charset="0"/>
                <a:cs typeface="Consolas" pitchFamily="49" charset="0"/>
              </a:rPr>
              <a:t>in</a:t>
            </a:r>
            <a:r>
              <a:rPr lang="en-US" sz="2000" dirty="0">
                <a:solidFill>
                  <a:schemeClr val="tx1">
                    <a:alpha val="99000"/>
                  </a:schemeClr>
                </a:solidFill>
                <a:latin typeface="Consolas" pitchFamily="49" charset="0"/>
                <a:cs typeface="Consolas" pitchFamily="49" charset="0"/>
              </a:rPr>
              <a:t> products</a:t>
            </a:r>
          </a:p>
          <a:p>
            <a:pPr>
              <a:lnSpc>
                <a:spcPct val="90000"/>
              </a:lnSpc>
              <a:spcBef>
                <a:spcPct val="20000"/>
              </a:spcBef>
              <a:buSzPct val="90000"/>
            </a:pPr>
            <a:r>
              <a:rPr lang="en-US" sz="2000" dirty="0">
                <a:solidFill>
                  <a:schemeClr val="accent1">
                    <a:lumMod val="60000"/>
                    <a:lumOff val="40000"/>
                    <a:alpha val="99000"/>
                  </a:schemeClr>
                </a:solidFill>
                <a:latin typeface="Consolas" pitchFamily="49" charset="0"/>
                <a:cs typeface="Consolas" pitchFamily="49" charset="0"/>
              </a:rPr>
              <a:t>          where</a:t>
            </a:r>
            <a:r>
              <a:rPr lang="en-US" sz="2000" dirty="0">
                <a:solidFill>
                  <a:schemeClr val="tx1">
                    <a:alpha val="99000"/>
                  </a:schemeClr>
                </a:solidFill>
                <a:latin typeface="Consolas" pitchFamily="49" charset="0"/>
                <a:cs typeface="Consolas" pitchFamily="49" charset="0"/>
              </a:rPr>
              <a:t> </a:t>
            </a:r>
            <a:r>
              <a:rPr lang="en-US" sz="2000" dirty="0" err="1">
                <a:solidFill>
                  <a:schemeClr val="tx1">
                    <a:alpha val="99000"/>
                  </a:schemeClr>
                </a:solidFill>
                <a:latin typeface="Consolas" pitchFamily="49" charset="0"/>
                <a:cs typeface="Consolas" pitchFamily="49" charset="0"/>
              </a:rPr>
              <a:t>p.Name</a:t>
            </a:r>
            <a:r>
              <a:rPr lang="en-US" sz="2000" dirty="0">
                <a:solidFill>
                  <a:schemeClr val="tx1">
                    <a:alpha val="99000"/>
                  </a:schemeClr>
                </a:solidFill>
                <a:latin typeface="Consolas" pitchFamily="49" charset="0"/>
                <a:cs typeface="Consolas" pitchFamily="49" charset="0"/>
              </a:rPr>
              <a:t> == </a:t>
            </a:r>
            <a:r>
              <a:rPr lang="en-US" sz="2000" dirty="0">
                <a:solidFill>
                  <a:schemeClr val="accent3">
                    <a:lumMod val="60000"/>
                    <a:lumOff val="40000"/>
                    <a:alpha val="99000"/>
                  </a:schemeClr>
                </a:solidFill>
                <a:latin typeface="Consolas" pitchFamily="49" charset="0"/>
                <a:cs typeface="Consolas" pitchFamily="49" charset="0"/>
              </a:rPr>
              <a:t>“Rx”</a:t>
            </a:r>
          </a:p>
          <a:p>
            <a:pPr>
              <a:lnSpc>
                <a:spcPct val="90000"/>
              </a:lnSpc>
              <a:spcBef>
                <a:spcPct val="20000"/>
              </a:spcBef>
              <a:buSzPct val="90000"/>
            </a:pPr>
            <a:r>
              <a:rPr lang="en-US" sz="2000" dirty="0">
                <a:solidFill>
                  <a:schemeClr val="accent1">
                    <a:lumMod val="60000"/>
                    <a:lumOff val="40000"/>
                    <a:alpha val="99000"/>
                  </a:schemeClr>
                </a:solidFill>
                <a:latin typeface="Consolas" pitchFamily="49" charset="0"/>
                <a:cs typeface="Consolas" pitchFamily="49" charset="0"/>
              </a:rPr>
              <a:t>          select</a:t>
            </a:r>
            <a:r>
              <a:rPr lang="en-US" sz="2000" dirty="0">
                <a:solidFill>
                  <a:schemeClr val="tx1">
                    <a:alpha val="99000"/>
                  </a:schemeClr>
                </a:solidFill>
                <a:latin typeface="Consolas" pitchFamily="49" charset="0"/>
                <a:cs typeface="Consolas" pitchFamily="49" charset="0"/>
              </a:rPr>
              <a:t> </a:t>
            </a:r>
            <a:r>
              <a:rPr lang="en-US" sz="2000" dirty="0" err="1">
                <a:solidFill>
                  <a:schemeClr val="tx1">
                    <a:alpha val="99000"/>
                  </a:schemeClr>
                </a:solidFill>
                <a:latin typeface="Consolas" pitchFamily="49" charset="0"/>
                <a:cs typeface="Consolas" pitchFamily="49" charset="0"/>
              </a:rPr>
              <a:t>p.Price</a:t>
            </a:r>
            <a:r>
              <a:rPr lang="en-US" sz="2000" dirty="0">
                <a:solidFill>
                  <a:schemeClr val="tx1">
                    <a:alpha val="99000"/>
                  </a:schemeClr>
                </a:solidFill>
                <a:latin typeface="Consolas" pitchFamily="49" charset="0"/>
                <a:cs typeface="Consolas" pitchFamily="49" charset="0"/>
              </a:rPr>
              <a:t>;</a:t>
            </a:r>
          </a:p>
          <a:p>
            <a:pPr>
              <a:lnSpc>
                <a:spcPct val="90000"/>
              </a:lnSpc>
              <a:spcBef>
                <a:spcPct val="20000"/>
              </a:spcBef>
              <a:buSzPct val="90000"/>
            </a:pPr>
            <a:endParaRPr lang="en-US" sz="800" dirty="0">
              <a:solidFill>
                <a:schemeClr val="tx1">
                  <a:alpha val="99000"/>
                </a:schemeClr>
              </a:solidFill>
              <a:latin typeface="Consolas" pitchFamily="49" charset="0"/>
              <a:cs typeface="Consolas" pitchFamily="49" charset="0"/>
            </a:endParaRPr>
          </a:p>
          <a:p>
            <a:pPr>
              <a:lnSpc>
                <a:spcPct val="90000"/>
              </a:lnSpc>
              <a:spcBef>
                <a:spcPct val="20000"/>
              </a:spcBef>
              <a:buSzPct val="90000"/>
            </a:pPr>
            <a:r>
              <a:rPr lang="en-US" sz="2000" dirty="0" err="1">
                <a:solidFill>
                  <a:schemeClr val="accent1">
                    <a:lumMod val="60000"/>
                    <a:lumOff val="40000"/>
                    <a:alpha val="99000"/>
                  </a:schemeClr>
                </a:solidFill>
                <a:latin typeface="Consolas" pitchFamily="49" charset="0"/>
                <a:cs typeface="Consolas" pitchFamily="49" charset="0"/>
              </a:rPr>
              <a:t>foreach</a:t>
            </a:r>
            <a:r>
              <a:rPr lang="en-US" sz="2000" dirty="0">
                <a:solidFill>
                  <a:schemeClr val="tx1">
                    <a:alpha val="99000"/>
                  </a:schemeClr>
                </a:solidFill>
                <a:latin typeface="Consolas" pitchFamily="49" charset="0"/>
                <a:cs typeface="Consolas" pitchFamily="49" charset="0"/>
              </a:rPr>
              <a:t> (</a:t>
            </a:r>
            <a:r>
              <a:rPr lang="en-US" sz="2000" dirty="0" err="1">
                <a:solidFill>
                  <a:schemeClr val="accent1">
                    <a:lumMod val="60000"/>
                    <a:lumOff val="40000"/>
                    <a:alpha val="99000"/>
                  </a:schemeClr>
                </a:solidFill>
                <a:latin typeface="Consolas" pitchFamily="49" charset="0"/>
                <a:cs typeface="Consolas" pitchFamily="49" charset="0"/>
              </a:rPr>
              <a:t>var</a:t>
            </a:r>
            <a:r>
              <a:rPr lang="en-US" sz="2000" dirty="0">
                <a:solidFill>
                  <a:schemeClr val="tx1">
                    <a:alpha val="99000"/>
                  </a:schemeClr>
                </a:solidFill>
                <a:latin typeface="Consolas" pitchFamily="49" charset="0"/>
                <a:cs typeface="Consolas" pitchFamily="49" charset="0"/>
              </a:rPr>
              <a:t> x </a:t>
            </a:r>
            <a:r>
              <a:rPr lang="en-US" sz="2000" dirty="0">
                <a:solidFill>
                  <a:schemeClr val="accent1">
                    <a:lumMod val="60000"/>
                    <a:lumOff val="40000"/>
                    <a:alpha val="99000"/>
                  </a:schemeClr>
                </a:solidFill>
                <a:latin typeface="Consolas" pitchFamily="49" charset="0"/>
                <a:cs typeface="Consolas" pitchFamily="49" charset="0"/>
              </a:rPr>
              <a:t>in</a:t>
            </a:r>
            <a:r>
              <a:rPr lang="en-US" sz="2000" dirty="0">
                <a:solidFill>
                  <a:schemeClr val="tx1">
                    <a:alpha val="99000"/>
                  </a:schemeClr>
                </a:solidFill>
                <a:latin typeface="Consolas" pitchFamily="49" charset="0"/>
                <a:cs typeface="Consolas" pitchFamily="49" charset="0"/>
              </a:rPr>
              <a:t> res)</a:t>
            </a:r>
          </a:p>
          <a:p>
            <a:pPr>
              <a:lnSpc>
                <a:spcPct val="90000"/>
              </a:lnSpc>
              <a:spcBef>
                <a:spcPct val="20000"/>
              </a:spcBef>
              <a:buSzPct val="90000"/>
            </a:pPr>
            <a:r>
              <a:rPr lang="en-US" sz="2000" dirty="0">
                <a:solidFill>
                  <a:schemeClr val="tx1">
                    <a:alpha val="99000"/>
                  </a:schemeClr>
                </a:solidFill>
                <a:latin typeface="Consolas" pitchFamily="49" charset="0"/>
                <a:cs typeface="Consolas" pitchFamily="49" charset="0"/>
              </a:rPr>
              <a:t>    …</a:t>
            </a:r>
          </a:p>
        </p:txBody>
      </p:sp>
      <p:sp>
        <p:nvSpPr>
          <p:cNvPr id="27" name="TextBox 26"/>
          <p:cNvSpPr txBox="1"/>
          <p:nvPr/>
        </p:nvSpPr>
        <p:spPr>
          <a:xfrm>
            <a:off x="6503943" y="1878589"/>
            <a:ext cx="4980851" cy="1951303"/>
          </a:xfrm>
          <a:prstGeom prst="rect">
            <a:avLst/>
          </a:prstGeom>
          <a:noFill/>
        </p:spPr>
        <p:txBody>
          <a:bodyPr wrap="none" lIns="91440" tIns="91440" rIns="91440" bIns="91440" rtlCol="0">
            <a:spAutoFit/>
          </a:bodyPr>
          <a:lstStyle/>
          <a:p>
            <a:pPr>
              <a:lnSpc>
                <a:spcPct val="90000"/>
              </a:lnSpc>
              <a:spcBef>
                <a:spcPct val="20000"/>
              </a:spcBef>
              <a:buSzPct val="90000"/>
            </a:pPr>
            <a:r>
              <a:rPr lang="en-US" sz="2000" dirty="0" err="1">
                <a:solidFill>
                  <a:schemeClr val="accent1">
                    <a:lumMod val="60000"/>
                    <a:lumOff val="40000"/>
                    <a:alpha val="99000"/>
                  </a:schemeClr>
                </a:solidFill>
                <a:latin typeface="Consolas" pitchFamily="49" charset="0"/>
                <a:cs typeface="Consolas" pitchFamily="49" charset="0"/>
              </a:rPr>
              <a:t>var</a:t>
            </a:r>
            <a:r>
              <a:rPr lang="en-US" sz="2000" dirty="0">
                <a:solidFill>
                  <a:schemeClr val="tx1">
                    <a:alpha val="99000"/>
                  </a:schemeClr>
                </a:solidFill>
                <a:latin typeface="Consolas" pitchFamily="49" charset="0"/>
                <a:cs typeface="Consolas" pitchFamily="49" charset="0"/>
              </a:rPr>
              <a:t> res = </a:t>
            </a:r>
            <a:r>
              <a:rPr lang="en-US" sz="2000" dirty="0">
                <a:solidFill>
                  <a:schemeClr val="accent1">
                    <a:lumMod val="60000"/>
                    <a:lumOff val="40000"/>
                    <a:alpha val="99000"/>
                  </a:schemeClr>
                </a:solidFill>
                <a:latin typeface="Consolas" pitchFamily="49" charset="0"/>
                <a:cs typeface="Consolas" pitchFamily="49" charset="0"/>
              </a:rPr>
              <a:t>from</a:t>
            </a:r>
            <a:r>
              <a:rPr lang="en-US" sz="2000" dirty="0">
                <a:solidFill>
                  <a:schemeClr val="tx1">
                    <a:alpha val="99000"/>
                  </a:schemeClr>
                </a:solidFill>
                <a:latin typeface="Consolas" pitchFamily="49" charset="0"/>
                <a:cs typeface="Consolas" pitchFamily="49" charset="0"/>
              </a:rPr>
              <a:t> s </a:t>
            </a:r>
            <a:r>
              <a:rPr lang="en-US" sz="2000" dirty="0">
                <a:solidFill>
                  <a:schemeClr val="accent1">
                    <a:lumMod val="60000"/>
                    <a:lumOff val="40000"/>
                    <a:alpha val="99000"/>
                  </a:schemeClr>
                </a:solidFill>
                <a:latin typeface="Consolas" pitchFamily="49" charset="0"/>
                <a:cs typeface="Consolas" pitchFamily="49" charset="0"/>
              </a:rPr>
              <a:t>in</a:t>
            </a:r>
            <a:r>
              <a:rPr lang="en-US" sz="2000" dirty="0">
                <a:solidFill>
                  <a:schemeClr val="tx1">
                    <a:alpha val="99000"/>
                  </a:schemeClr>
                </a:solidFill>
                <a:latin typeface="Consolas" pitchFamily="49" charset="0"/>
                <a:cs typeface="Consolas" pitchFamily="49" charset="0"/>
              </a:rPr>
              <a:t> stocks</a:t>
            </a:r>
          </a:p>
          <a:p>
            <a:pPr>
              <a:lnSpc>
                <a:spcPct val="90000"/>
              </a:lnSpc>
              <a:spcBef>
                <a:spcPct val="20000"/>
              </a:spcBef>
              <a:buSzPct val="90000"/>
            </a:pPr>
            <a:r>
              <a:rPr lang="en-US" sz="2000" dirty="0">
                <a:solidFill>
                  <a:schemeClr val="accent1">
                    <a:lumMod val="60000"/>
                    <a:lumOff val="40000"/>
                    <a:alpha val="99000"/>
                  </a:schemeClr>
                </a:solidFill>
                <a:latin typeface="Consolas" pitchFamily="49" charset="0"/>
                <a:cs typeface="Consolas" pitchFamily="49" charset="0"/>
              </a:rPr>
              <a:t>          where</a:t>
            </a:r>
            <a:r>
              <a:rPr lang="en-US" sz="2000" dirty="0">
                <a:solidFill>
                  <a:schemeClr val="tx1">
                    <a:alpha val="99000"/>
                  </a:schemeClr>
                </a:solidFill>
                <a:latin typeface="Consolas" pitchFamily="49" charset="0"/>
                <a:cs typeface="Consolas" pitchFamily="49" charset="0"/>
              </a:rPr>
              <a:t> </a:t>
            </a:r>
            <a:r>
              <a:rPr lang="en-US" sz="2000" dirty="0" err="1">
                <a:solidFill>
                  <a:schemeClr val="tx1">
                    <a:alpha val="99000"/>
                  </a:schemeClr>
                </a:solidFill>
                <a:latin typeface="Consolas" pitchFamily="49" charset="0"/>
                <a:cs typeface="Consolas" pitchFamily="49" charset="0"/>
              </a:rPr>
              <a:t>s.Symbol</a:t>
            </a:r>
            <a:r>
              <a:rPr lang="en-US" sz="2000" dirty="0">
                <a:solidFill>
                  <a:schemeClr val="tx1">
                    <a:alpha val="99000"/>
                  </a:schemeClr>
                </a:solidFill>
                <a:latin typeface="Consolas" pitchFamily="49" charset="0"/>
                <a:cs typeface="Consolas" pitchFamily="49" charset="0"/>
              </a:rPr>
              <a:t> == </a:t>
            </a:r>
            <a:r>
              <a:rPr lang="en-US" sz="2000" dirty="0">
                <a:solidFill>
                  <a:schemeClr val="accent3">
                    <a:lumMod val="60000"/>
                    <a:lumOff val="40000"/>
                    <a:alpha val="99000"/>
                  </a:schemeClr>
                </a:solidFill>
                <a:latin typeface="Consolas" pitchFamily="49" charset="0"/>
                <a:cs typeface="Consolas" pitchFamily="49" charset="0"/>
              </a:rPr>
              <a:t>“MSFT”</a:t>
            </a:r>
          </a:p>
          <a:p>
            <a:pPr>
              <a:lnSpc>
                <a:spcPct val="90000"/>
              </a:lnSpc>
              <a:spcBef>
                <a:spcPct val="20000"/>
              </a:spcBef>
              <a:buSzPct val="90000"/>
            </a:pPr>
            <a:r>
              <a:rPr lang="en-US" sz="2000" dirty="0">
                <a:solidFill>
                  <a:schemeClr val="accent1">
                    <a:lumMod val="60000"/>
                    <a:lumOff val="40000"/>
                    <a:alpha val="99000"/>
                  </a:schemeClr>
                </a:solidFill>
                <a:latin typeface="Consolas" pitchFamily="49" charset="0"/>
                <a:cs typeface="Consolas" pitchFamily="49" charset="0"/>
              </a:rPr>
              <a:t>          select</a:t>
            </a:r>
            <a:r>
              <a:rPr lang="en-US" sz="2000" dirty="0">
                <a:solidFill>
                  <a:schemeClr val="tx1">
                    <a:alpha val="99000"/>
                  </a:schemeClr>
                </a:solidFill>
                <a:latin typeface="Consolas" pitchFamily="49" charset="0"/>
                <a:cs typeface="Consolas" pitchFamily="49" charset="0"/>
              </a:rPr>
              <a:t> </a:t>
            </a:r>
            <a:r>
              <a:rPr lang="en-US" sz="2000" dirty="0" err="1">
                <a:solidFill>
                  <a:schemeClr val="tx1">
                    <a:alpha val="99000"/>
                  </a:schemeClr>
                </a:solidFill>
                <a:latin typeface="Consolas" pitchFamily="49" charset="0"/>
                <a:cs typeface="Consolas" pitchFamily="49" charset="0"/>
              </a:rPr>
              <a:t>q.Quote</a:t>
            </a:r>
            <a:endParaRPr lang="en-US" sz="2000" dirty="0">
              <a:solidFill>
                <a:schemeClr val="tx1">
                  <a:alpha val="99000"/>
                </a:schemeClr>
              </a:solidFill>
              <a:latin typeface="Consolas" pitchFamily="49" charset="0"/>
              <a:cs typeface="Consolas" pitchFamily="49" charset="0"/>
            </a:endParaRPr>
          </a:p>
          <a:p>
            <a:pPr>
              <a:lnSpc>
                <a:spcPct val="90000"/>
              </a:lnSpc>
              <a:spcBef>
                <a:spcPct val="20000"/>
              </a:spcBef>
              <a:buSzPct val="90000"/>
            </a:pPr>
            <a:endParaRPr lang="en-US" sz="800" dirty="0">
              <a:solidFill>
                <a:schemeClr val="tx1">
                  <a:alpha val="99000"/>
                </a:schemeClr>
              </a:solidFill>
              <a:latin typeface="Consolas" pitchFamily="49" charset="0"/>
              <a:cs typeface="Consolas" pitchFamily="49" charset="0"/>
            </a:endParaRPr>
          </a:p>
          <a:p>
            <a:pPr>
              <a:lnSpc>
                <a:spcPct val="90000"/>
              </a:lnSpc>
              <a:spcBef>
                <a:spcPct val="20000"/>
              </a:spcBef>
              <a:buSzPct val="90000"/>
            </a:pPr>
            <a:r>
              <a:rPr lang="en-US" sz="2000" dirty="0" err="1">
                <a:solidFill>
                  <a:schemeClr val="tx1">
                    <a:alpha val="99000"/>
                  </a:schemeClr>
                </a:solidFill>
                <a:latin typeface="Consolas" pitchFamily="49" charset="0"/>
                <a:cs typeface="Consolas" pitchFamily="49" charset="0"/>
              </a:rPr>
              <a:t>res.Subscribe</a:t>
            </a:r>
            <a:r>
              <a:rPr lang="en-US" sz="2000" dirty="0">
                <a:solidFill>
                  <a:schemeClr val="tx1">
                    <a:alpha val="99000"/>
                  </a:schemeClr>
                </a:solidFill>
                <a:latin typeface="Consolas" pitchFamily="49" charset="0"/>
                <a:cs typeface="Consolas" pitchFamily="49" charset="0"/>
              </a:rPr>
              <a:t>(x =&gt;</a:t>
            </a:r>
          </a:p>
          <a:p>
            <a:pPr>
              <a:lnSpc>
                <a:spcPct val="90000"/>
              </a:lnSpc>
              <a:spcBef>
                <a:spcPct val="20000"/>
              </a:spcBef>
              <a:buSzPct val="90000"/>
            </a:pPr>
            <a:r>
              <a:rPr lang="en-US" sz="2000" dirty="0">
                <a:solidFill>
                  <a:schemeClr val="tx1">
                    <a:alpha val="99000"/>
                  </a:schemeClr>
                </a:solidFill>
                <a:latin typeface="Consolas" pitchFamily="49" charset="0"/>
                <a:cs typeface="Consolas" pitchFamily="49" charset="0"/>
              </a:rPr>
              <a:t>    …</a:t>
            </a:r>
          </a:p>
        </p:txBody>
      </p:sp>
    </p:spTree>
    <p:extLst>
      <p:ext uri="{BB962C8B-B14F-4D97-AF65-F5344CB8AC3E}">
        <p14:creationId xmlns:p14="http://schemas.microsoft.com/office/powerpoint/2010/main" val="2166645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type="body" sz="quarter" idx="10"/>
          </p:nvPr>
        </p:nvSpPr>
        <p:spPr>
          <a:xfrm>
            <a:off x="519248" y="1447800"/>
            <a:ext cx="11151917" cy="3896451"/>
          </a:xfrm>
        </p:spPr>
        <p:txBody>
          <a:bodyPr/>
          <a:lstStyle/>
          <a:p>
            <a:pPr marL="0" indent="0">
              <a:buNone/>
            </a:pPr>
            <a:r>
              <a:rPr lang="en-US" dirty="0" smtClean="0"/>
              <a:t>Rx.NET</a:t>
            </a:r>
          </a:p>
          <a:p>
            <a:pPr lvl="1"/>
            <a:r>
              <a:rPr lang="en-US" dirty="0" smtClean="0"/>
              <a:t>Rx project history</a:t>
            </a:r>
          </a:p>
          <a:p>
            <a:pPr lvl="1"/>
            <a:r>
              <a:rPr lang="en-US" dirty="0" smtClean="0"/>
              <a:t>Rx technical overview</a:t>
            </a:r>
          </a:p>
          <a:p>
            <a:pPr lvl="1"/>
            <a:r>
              <a:rPr lang="en-US" dirty="0" smtClean="0"/>
              <a:t>Internal &amp; external customers</a:t>
            </a:r>
          </a:p>
          <a:p>
            <a:pPr lvl="1"/>
            <a:r>
              <a:rPr lang="en-US" dirty="0" smtClean="0"/>
              <a:t>Upcoming plans</a:t>
            </a:r>
            <a:endParaRPr lang="en-US" dirty="0"/>
          </a:p>
          <a:p>
            <a:pPr lvl="1"/>
            <a:endParaRPr lang="en-US" dirty="0"/>
          </a:p>
          <a:p>
            <a:pPr marL="0" indent="0">
              <a:buNone/>
            </a:pPr>
            <a:r>
              <a:rPr lang="en-US" dirty="0" err="1" smtClean="0"/>
              <a:t>RxCpp</a:t>
            </a:r>
            <a:endParaRPr lang="en-US" dirty="0" smtClean="0"/>
          </a:p>
          <a:p>
            <a:pPr marL="0" indent="0">
              <a:buNone/>
            </a:pPr>
            <a:r>
              <a:rPr lang="en-US" dirty="0" smtClean="0"/>
              <a:t>Rx/MI Partnership</a:t>
            </a:r>
          </a:p>
        </p:txBody>
      </p:sp>
    </p:spTree>
    <p:extLst>
      <p:ext uri="{BB962C8B-B14F-4D97-AF65-F5344CB8AC3E}">
        <p14:creationId xmlns:p14="http://schemas.microsoft.com/office/powerpoint/2010/main" val="12707784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Internal Customers</a:t>
            </a:r>
            <a:endParaRPr lang="en-US" dirty="0"/>
          </a:p>
        </p:txBody>
      </p:sp>
      <p:sp>
        <p:nvSpPr>
          <p:cNvPr id="3" name="Text Placeholder 2"/>
          <p:cNvSpPr>
            <a:spLocks noGrp="1"/>
          </p:cNvSpPr>
          <p:nvPr>
            <p:ph type="body" sz="quarter" idx="10"/>
          </p:nvPr>
        </p:nvSpPr>
        <p:spPr>
          <a:xfrm>
            <a:off x="519248" y="1447800"/>
            <a:ext cx="11151917" cy="3705630"/>
          </a:xfrm>
        </p:spPr>
        <p:txBody>
          <a:bodyPr/>
          <a:lstStyle/>
          <a:p>
            <a:pPr fontAlgn="ctr"/>
            <a:r>
              <a:rPr lang="en-US" dirty="0"/>
              <a:t>System </a:t>
            </a:r>
            <a:r>
              <a:rPr lang="en-US" dirty="0" smtClean="0"/>
              <a:t>Center</a:t>
            </a:r>
          </a:p>
          <a:p>
            <a:pPr fontAlgn="ctr"/>
            <a:r>
              <a:rPr lang="en-US" dirty="0" smtClean="0"/>
              <a:t>Windows Server</a:t>
            </a:r>
            <a:endParaRPr lang="en-US" dirty="0"/>
          </a:p>
          <a:p>
            <a:pPr fontAlgn="ctr"/>
            <a:r>
              <a:rPr lang="en-US" dirty="0" smtClean="0"/>
              <a:t>Bing</a:t>
            </a:r>
            <a:endParaRPr lang="en-US" dirty="0"/>
          </a:p>
          <a:p>
            <a:pPr fontAlgn="ctr"/>
            <a:r>
              <a:rPr lang="en-US" dirty="0" smtClean="0"/>
              <a:t>Skype</a:t>
            </a:r>
            <a:endParaRPr lang="en-US" dirty="0"/>
          </a:p>
          <a:p>
            <a:pPr fontAlgn="ctr"/>
            <a:r>
              <a:rPr lang="en-US" dirty="0"/>
              <a:t>SQL CAT</a:t>
            </a:r>
          </a:p>
          <a:p>
            <a:pPr fontAlgn="ctr"/>
            <a:r>
              <a:rPr lang="en-US" dirty="0" smtClean="0"/>
              <a:t>Commerce</a:t>
            </a:r>
          </a:p>
          <a:p>
            <a:pPr fontAlgn="ctr"/>
            <a:r>
              <a:rPr lang="en-US" dirty="0" smtClean="0"/>
              <a:t>GFS</a:t>
            </a:r>
            <a:endParaRPr lang="en-US" dirty="0"/>
          </a:p>
        </p:txBody>
      </p:sp>
    </p:spTree>
    <p:extLst>
      <p:ext uri="{BB962C8B-B14F-4D97-AF65-F5344CB8AC3E}">
        <p14:creationId xmlns:p14="http://schemas.microsoft.com/office/powerpoint/2010/main" val="42171598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External Customers</a:t>
            </a:r>
            <a:endParaRPr lang="en-US" dirty="0"/>
          </a:p>
        </p:txBody>
      </p:sp>
      <p:sp>
        <p:nvSpPr>
          <p:cNvPr id="3" name="Text Placeholder 2"/>
          <p:cNvSpPr>
            <a:spLocks noGrp="1"/>
          </p:cNvSpPr>
          <p:nvPr>
            <p:ph type="body" sz="quarter" idx="10"/>
          </p:nvPr>
        </p:nvSpPr>
        <p:spPr>
          <a:xfrm>
            <a:off x="519248" y="1447800"/>
            <a:ext cx="11151917" cy="4247317"/>
          </a:xfrm>
        </p:spPr>
        <p:txBody>
          <a:bodyPr/>
          <a:lstStyle/>
          <a:p>
            <a:pPr fontAlgn="ctr"/>
            <a:r>
              <a:rPr lang="en-US" dirty="0" smtClean="0"/>
              <a:t>Citigroup</a:t>
            </a:r>
          </a:p>
          <a:p>
            <a:pPr fontAlgn="ctr"/>
            <a:r>
              <a:rPr lang="en-US" dirty="0" smtClean="0"/>
              <a:t>Ferranti</a:t>
            </a:r>
          </a:p>
          <a:p>
            <a:pPr fontAlgn="ctr"/>
            <a:r>
              <a:rPr lang="en-US" dirty="0" smtClean="0"/>
              <a:t>Equifax IXI</a:t>
            </a:r>
          </a:p>
          <a:p>
            <a:pPr fontAlgn="ctr"/>
            <a:r>
              <a:rPr lang="en-US" dirty="0" err="1" smtClean="0"/>
              <a:t>Achmea</a:t>
            </a:r>
            <a:endParaRPr lang="en-US" dirty="0" smtClean="0"/>
          </a:p>
          <a:p>
            <a:pPr fontAlgn="ctr"/>
            <a:r>
              <a:rPr lang="en-US" dirty="0" err="1" smtClean="0"/>
              <a:t>GitHub</a:t>
            </a:r>
            <a:r>
              <a:rPr lang="en-US" dirty="0" smtClean="0"/>
              <a:t> </a:t>
            </a:r>
            <a:r>
              <a:rPr lang="en-US" dirty="0"/>
              <a:t>for </a:t>
            </a:r>
            <a:r>
              <a:rPr lang="en-US" dirty="0" smtClean="0"/>
              <a:t>Windows</a:t>
            </a:r>
          </a:p>
          <a:p>
            <a:pPr fontAlgn="ctr"/>
            <a:r>
              <a:rPr lang="en-US" dirty="0" smtClean="0"/>
              <a:t>Lab49</a:t>
            </a:r>
          </a:p>
          <a:p>
            <a:pPr fontAlgn="ctr"/>
            <a:r>
              <a:rPr lang="en-US" dirty="0" err="1" smtClean="0"/>
              <a:t>Viddy</a:t>
            </a:r>
            <a:endParaRPr lang="en-US" dirty="0"/>
          </a:p>
          <a:p>
            <a:pPr fontAlgn="ctr"/>
            <a:r>
              <a:rPr lang="en-US" dirty="0" err="1" smtClean="0"/>
              <a:t>Logica</a:t>
            </a:r>
            <a:endParaRPr lang="en-US" dirty="0"/>
          </a:p>
        </p:txBody>
      </p:sp>
    </p:spTree>
    <p:extLst>
      <p:ext uri="{BB962C8B-B14F-4D97-AF65-F5344CB8AC3E}">
        <p14:creationId xmlns:p14="http://schemas.microsoft.com/office/powerpoint/2010/main" val="2712687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p>
            <a:r>
              <a:rPr lang="en-US" dirty="0" smtClean="0"/>
              <a:t>Upcoming plans for Rx.NET</a:t>
            </a:r>
            <a:endParaRPr lang="en-US" dirty="0"/>
          </a:p>
        </p:txBody>
      </p:sp>
      <p:sp>
        <p:nvSpPr>
          <p:cNvPr id="3" name="Text Placeholder 2"/>
          <p:cNvSpPr>
            <a:spLocks noGrp="1"/>
          </p:cNvSpPr>
          <p:nvPr>
            <p:ph type="body" sz="quarter" idx="10"/>
          </p:nvPr>
        </p:nvSpPr>
        <p:spPr>
          <a:xfrm>
            <a:off x="519248" y="1447800"/>
            <a:ext cx="11151917" cy="4653582"/>
          </a:xfrm>
        </p:spPr>
        <p:txBody>
          <a:bodyPr/>
          <a:lstStyle/>
          <a:p>
            <a:r>
              <a:rPr lang="en-US" sz="2800" dirty="0" smtClean="0"/>
              <a:t>Move all samples/documentation from MSDN to CodePlex</a:t>
            </a:r>
          </a:p>
          <a:p>
            <a:r>
              <a:rPr lang="en-US" sz="2800" dirty="0" smtClean="0"/>
              <a:t>More community engagement</a:t>
            </a:r>
          </a:p>
          <a:p>
            <a:pPr lvl="1"/>
            <a:r>
              <a:rPr lang="en-US" sz="2400" dirty="0" smtClean="0"/>
              <a:t>CodePlex pull requests, </a:t>
            </a:r>
            <a:r>
              <a:rPr lang="en-US" sz="2400" dirty="0" err="1" smtClean="0"/>
              <a:t>StackOverflow</a:t>
            </a:r>
            <a:r>
              <a:rPr lang="en-US" sz="2400" dirty="0" smtClean="0"/>
              <a:t>, blog posts</a:t>
            </a:r>
          </a:p>
          <a:p>
            <a:pPr lvl="1"/>
            <a:r>
              <a:rPr lang="en-US" sz="2400" dirty="0" smtClean="0"/>
              <a:t>Presentations at industry conferences</a:t>
            </a:r>
          </a:p>
          <a:p>
            <a:pPr lvl="1"/>
            <a:r>
              <a:rPr lang="en-US" sz="2400" dirty="0" smtClean="0"/>
              <a:t>In-depth articles, e.g. for CACM, ACM Queue, etc.</a:t>
            </a:r>
            <a:endParaRPr lang="en-US" sz="2400" dirty="0"/>
          </a:p>
          <a:p>
            <a:r>
              <a:rPr lang="en-US" sz="2800" dirty="0" smtClean="0"/>
              <a:t>More customer engagement</a:t>
            </a:r>
          </a:p>
          <a:p>
            <a:pPr lvl="1"/>
            <a:r>
              <a:rPr lang="en-US" sz="2400" dirty="0" smtClean="0"/>
              <a:t>How do customers use Rx?</a:t>
            </a:r>
          </a:p>
          <a:p>
            <a:pPr lvl="1"/>
            <a:r>
              <a:rPr lang="en-US" sz="2400" dirty="0" smtClean="0"/>
              <a:t>What features would unblock customers and/or make Rx easier to use?</a:t>
            </a:r>
          </a:p>
          <a:p>
            <a:pPr lvl="1"/>
            <a:r>
              <a:rPr lang="en-US" sz="2400" dirty="0" smtClean="0"/>
              <a:t>Partnership with SQL CAT</a:t>
            </a:r>
          </a:p>
          <a:p>
            <a:r>
              <a:rPr lang="en-US" sz="2800" dirty="0" smtClean="0"/>
              <a:t>Develop strategic internal partnerships</a:t>
            </a:r>
          </a:p>
          <a:p>
            <a:pPr lvl="1"/>
            <a:r>
              <a:rPr lang="en-US" sz="2400" dirty="0" err="1" smtClean="0"/>
              <a:t>Hadoop</a:t>
            </a:r>
            <a:r>
              <a:rPr lang="en-US" sz="2400" dirty="0" smtClean="0"/>
              <a:t>, Azure Mobile Services, </a:t>
            </a:r>
            <a:r>
              <a:rPr lang="en-US" sz="2400" dirty="0" err="1" smtClean="0"/>
              <a:t>DevDiv</a:t>
            </a:r>
            <a:r>
              <a:rPr lang="en-US" sz="2400" dirty="0" smtClean="0"/>
              <a:t> (.NET Framework, C#)</a:t>
            </a:r>
            <a:endParaRPr lang="en-US" dirty="0" smtClean="0"/>
          </a:p>
        </p:txBody>
      </p:sp>
    </p:spTree>
    <p:extLst>
      <p:ext uri="{BB962C8B-B14F-4D97-AF65-F5344CB8AC3E}">
        <p14:creationId xmlns:p14="http://schemas.microsoft.com/office/powerpoint/2010/main" val="6971075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RxCpp</a:t>
            </a:r>
            <a:r>
              <a:rPr lang="en-US" dirty="0" smtClean="0"/>
              <a:t/>
            </a:r>
            <a:br>
              <a:rPr lang="en-US" dirty="0" smtClean="0"/>
            </a:br>
            <a:r>
              <a:rPr lang="en-US" dirty="0" smtClean="0"/>
              <a:t>Rx/MI</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1077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RxCpp</a:t>
            </a:r>
            <a:endParaRPr lang="en-US" dirty="0"/>
          </a:p>
        </p:txBody>
      </p:sp>
    </p:spTree>
    <p:extLst>
      <p:ext uri="{BB962C8B-B14F-4D97-AF65-F5344CB8AC3E}">
        <p14:creationId xmlns:p14="http://schemas.microsoft.com/office/powerpoint/2010/main" val="23869011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LINQ </a:t>
            </a:r>
            <a:endParaRPr lang="en-US" dirty="0"/>
          </a:p>
        </p:txBody>
      </p:sp>
      <p:sp>
        <p:nvSpPr>
          <p:cNvPr id="3" name="Content Placeholder 2"/>
          <p:cNvSpPr>
            <a:spLocks noGrp="1"/>
          </p:cNvSpPr>
          <p:nvPr>
            <p:ph type="body" sz="quarter" idx="10"/>
          </p:nvPr>
        </p:nvSpPr>
        <p:spPr/>
        <p:txBody>
          <a:bodyPr/>
          <a:lstStyle/>
          <a:p>
            <a:r>
              <a:rPr lang="en-US" dirty="0" smtClean="0"/>
              <a:t>C++ LINQ</a:t>
            </a:r>
          </a:p>
          <a:p>
            <a:pPr lvl="1"/>
            <a:r>
              <a:rPr lang="en-US" dirty="0" smtClean="0"/>
              <a:t>Two versions for two kinds of developers:</a:t>
            </a:r>
          </a:p>
          <a:p>
            <a:pPr lvl="2"/>
            <a:r>
              <a:rPr lang="en-US" dirty="0" smtClean="0"/>
              <a:t>Static dispatch - best performance (~4x faster C#)</a:t>
            </a:r>
          </a:p>
          <a:p>
            <a:pPr lvl="2"/>
            <a:r>
              <a:rPr lang="en-US" dirty="0" smtClean="0"/>
              <a:t>Dynamic dispatch - for interfaces / small </a:t>
            </a:r>
            <a:r>
              <a:rPr lang="en-US" dirty="0" err="1" smtClean="0"/>
              <a:t>codegen</a:t>
            </a:r>
            <a:endParaRPr lang="en-US" dirty="0" smtClean="0"/>
          </a:p>
          <a:p>
            <a:pPr lvl="1"/>
            <a:r>
              <a:rPr lang="en-US" dirty="0" smtClean="0"/>
              <a:t>Mutually compatible with C++ iterators </a:t>
            </a:r>
          </a:p>
          <a:p>
            <a:r>
              <a:rPr lang="en-US" dirty="0"/>
              <a:t>Reactive Extensions (Rx</a:t>
            </a:r>
            <a:r>
              <a:rPr lang="en-US" dirty="0" smtClean="0"/>
              <a:t>) </a:t>
            </a:r>
            <a:r>
              <a:rPr lang="en-US" dirty="0"/>
              <a:t>for </a:t>
            </a:r>
            <a:r>
              <a:rPr lang="en-US" dirty="0" smtClean="0"/>
              <a:t>C++</a:t>
            </a:r>
          </a:p>
          <a:p>
            <a:pPr lvl="1"/>
            <a:r>
              <a:rPr lang="en-US" dirty="0" smtClean="0"/>
              <a:t>Using C++ 11 </a:t>
            </a:r>
          </a:p>
          <a:p>
            <a:pPr lvl="1"/>
            <a:r>
              <a:rPr lang="en-US" dirty="0" smtClean="0"/>
              <a:t>Portable</a:t>
            </a:r>
          </a:p>
          <a:p>
            <a:pPr lvl="1"/>
            <a:endParaRPr lang="en-US" dirty="0" smtClean="0"/>
          </a:p>
          <a:p>
            <a:endParaRPr lang="en-US" dirty="0" smtClean="0"/>
          </a:p>
        </p:txBody>
      </p:sp>
    </p:spTree>
    <p:extLst>
      <p:ext uri="{BB962C8B-B14F-4D97-AF65-F5344CB8AC3E}">
        <p14:creationId xmlns:p14="http://schemas.microsoft.com/office/powerpoint/2010/main" val="8288038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676400"/>
            <a:ext cx="738187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84650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Rx/MI Partnership</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846526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deliverables</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54551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solidFill>
                  <a:schemeClr val="bg1"/>
                </a:solidFill>
              </a:rPr>
              <a:t>Rx Operators - Implemented</a:t>
            </a:r>
            <a:endParaRPr lang="en-US" dirty="0">
              <a:solidFill>
                <a:schemeClr val="bg1"/>
              </a:solidFill>
            </a:endParaRPr>
          </a:p>
        </p:txBody>
      </p:sp>
      <p:sp>
        <p:nvSpPr>
          <p:cNvPr id="13" name="Content Placeholder 12"/>
          <p:cNvSpPr>
            <a:spLocks noGrp="1"/>
          </p:cNvSpPr>
          <p:nvPr>
            <p:ph sz="half" idx="4294967295"/>
          </p:nvPr>
        </p:nvSpPr>
        <p:spPr>
          <a:xfrm>
            <a:off x="1524000" y="1699418"/>
            <a:ext cx="2590800" cy="4525963"/>
          </a:xfrm>
          <a:prstGeom prst="rect">
            <a:avLst/>
          </a:prstGeom>
        </p:spPr>
        <p:txBody>
          <a:bodyPr>
            <a:normAutofit/>
          </a:bodyPr>
          <a:lstStyle/>
          <a:p>
            <a:pPr marL="0" indent="0">
              <a:lnSpc>
                <a:spcPct val="150000"/>
              </a:lnSpc>
              <a:buNone/>
            </a:pPr>
            <a:r>
              <a:rPr lang="en-US" sz="2800" dirty="0" smtClean="0">
                <a:solidFill>
                  <a:schemeClr val="bg1"/>
                </a:solidFill>
              </a:rPr>
              <a:t>Where</a:t>
            </a:r>
          </a:p>
          <a:p>
            <a:pPr marL="0" indent="0">
              <a:lnSpc>
                <a:spcPct val="150000"/>
              </a:lnSpc>
              <a:buNone/>
            </a:pPr>
            <a:r>
              <a:rPr lang="en-US" sz="2800" dirty="0" smtClean="0">
                <a:solidFill>
                  <a:schemeClr val="bg1"/>
                </a:solidFill>
              </a:rPr>
              <a:t>Select</a:t>
            </a:r>
          </a:p>
          <a:p>
            <a:pPr marL="0" indent="0">
              <a:lnSpc>
                <a:spcPct val="150000"/>
              </a:lnSpc>
              <a:buNone/>
            </a:pPr>
            <a:r>
              <a:rPr lang="en-US" sz="2800" dirty="0" err="1" smtClean="0">
                <a:solidFill>
                  <a:schemeClr val="bg1"/>
                </a:solidFill>
              </a:rPr>
              <a:t>GroupBy</a:t>
            </a:r>
            <a:endParaRPr lang="en-US" sz="2800" dirty="0" smtClean="0">
              <a:solidFill>
                <a:schemeClr val="bg1"/>
              </a:solidFill>
            </a:endParaRPr>
          </a:p>
          <a:p>
            <a:pPr marL="1258888" lvl="3" indent="0">
              <a:lnSpc>
                <a:spcPct val="150000"/>
              </a:lnSpc>
              <a:buNone/>
            </a:pPr>
            <a:endParaRPr lang="en-US" sz="1800" dirty="0" smtClean="0">
              <a:solidFill>
                <a:schemeClr val="bg1"/>
              </a:solidFill>
            </a:endParaRPr>
          </a:p>
          <a:p>
            <a:pPr marL="0" indent="0">
              <a:lnSpc>
                <a:spcPct val="150000"/>
              </a:lnSpc>
              <a:buNone/>
            </a:pPr>
            <a:r>
              <a:rPr lang="en-US" sz="2800" dirty="0" err="1" smtClean="0">
                <a:solidFill>
                  <a:schemeClr val="bg1"/>
                </a:solidFill>
              </a:rPr>
              <a:t>TakeN</a:t>
            </a:r>
            <a:endParaRPr lang="en-US" sz="2800" dirty="0" smtClean="0">
              <a:solidFill>
                <a:schemeClr val="bg1"/>
              </a:solidFill>
            </a:endParaRPr>
          </a:p>
          <a:p>
            <a:pPr marL="0" indent="0">
              <a:lnSpc>
                <a:spcPct val="150000"/>
              </a:lnSpc>
              <a:buNone/>
            </a:pPr>
            <a:r>
              <a:rPr lang="en-US" sz="2800" dirty="0" smtClean="0">
                <a:solidFill>
                  <a:schemeClr val="bg1"/>
                </a:solidFill>
              </a:rPr>
              <a:t>And more:</a:t>
            </a:r>
            <a:endParaRPr lang="en-US" sz="2800" dirty="0">
              <a:solidFill>
                <a:schemeClr val="bg1"/>
              </a:solidFill>
            </a:endParaRPr>
          </a:p>
          <a:p>
            <a:pPr marL="0" indent="0">
              <a:lnSpc>
                <a:spcPct val="150000"/>
              </a:lnSpc>
              <a:buNone/>
            </a:pPr>
            <a:endParaRPr lang="en-US" sz="2800" dirty="0">
              <a:solidFill>
                <a:schemeClr val="bg1"/>
              </a:solidFill>
            </a:endParaRPr>
          </a:p>
        </p:txBody>
      </p:sp>
      <p:sp>
        <p:nvSpPr>
          <p:cNvPr id="210" name="Oval 209"/>
          <p:cNvSpPr/>
          <p:nvPr/>
        </p:nvSpPr>
        <p:spPr>
          <a:xfrm>
            <a:off x="8610600" y="4267200"/>
            <a:ext cx="304800" cy="838200"/>
          </a:xfrm>
          <a:prstGeom prst="ellipse">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grpSp>
        <p:nvGrpSpPr>
          <p:cNvPr id="211" name="Group 210"/>
          <p:cNvGrpSpPr/>
          <p:nvPr/>
        </p:nvGrpSpPr>
        <p:grpSpPr>
          <a:xfrm>
            <a:off x="4419600" y="1809750"/>
            <a:ext cx="5791200" cy="400050"/>
            <a:chOff x="2895600" y="1809750"/>
            <a:chExt cx="5791200" cy="400050"/>
          </a:xfrm>
        </p:grpSpPr>
        <p:grpSp>
          <p:nvGrpSpPr>
            <p:cNvPr id="212" name="Group 211"/>
            <p:cNvGrpSpPr/>
            <p:nvPr/>
          </p:nvGrpSpPr>
          <p:grpSpPr>
            <a:xfrm>
              <a:off x="2895600" y="1857375"/>
              <a:ext cx="2514600" cy="304800"/>
              <a:chOff x="2895600" y="1857375"/>
              <a:chExt cx="2514600" cy="304800"/>
            </a:xfrm>
          </p:grpSpPr>
          <p:cxnSp>
            <p:nvCxnSpPr>
              <p:cNvPr id="217" name="Straight Connector 216"/>
              <p:cNvCxnSpPr/>
              <p:nvPr/>
            </p:nvCxnSpPr>
            <p:spPr>
              <a:xfrm>
                <a:off x="2895600" y="2009775"/>
                <a:ext cx="2514600" cy="0"/>
              </a:xfrm>
              <a:prstGeom prst="line">
                <a:avLst/>
              </a:prstGeom>
              <a:noFill/>
              <a:ln w="28575" cap="flat" cmpd="sng" algn="ctr">
                <a:solidFill>
                  <a:sysClr val="windowText" lastClr="000000">
                    <a:shade val="95000"/>
                    <a:satMod val="105000"/>
                  </a:sysClr>
                </a:solidFill>
                <a:prstDash val="solid"/>
              </a:ln>
              <a:effectLst/>
            </p:spPr>
          </p:cxnSp>
          <p:cxnSp>
            <p:nvCxnSpPr>
              <p:cNvPr id="218" name="Straight Connector 217"/>
              <p:cNvCxnSpPr/>
              <p:nvPr/>
            </p:nvCxnSpPr>
            <p:spPr>
              <a:xfrm>
                <a:off x="2895600" y="1857375"/>
                <a:ext cx="0" cy="304800"/>
              </a:xfrm>
              <a:prstGeom prst="line">
                <a:avLst/>
              </a:prstGeom>
              <a:noFill/>
              <a:ln w="28575" cap="flat" cmpd="sng" algn="ctr">
                <a:solidFill>
                  <a:sysClr val="windowText" lastClr="000000">
                    <a:shade val="95000"/>
                    <a:satMod val="105000"/>
                  </a:sysClr>
                </a:solidFill>
                <a:prstDash val="solid"/>
              </a:ln>
              <a:effectLst/>
            </p:spPr>
          </p:cxnSp>
        </p:grpSp>
        <p:grpSp>
          <p:nvGrpSpPr>
            <p:cNvPr id="213" name="Group 212"/>
            <p:cNvGrpSpPr/>
            <p:nvPr/>
          </p:nvGrpSpPr>
          <p:grpSpPr>
            <a:xfrm>
              <a:off x="6172200" y="1857375"/>
              <a:ext cx="2514600" cy="304800"/>
              <a:chOff x="6172200" y="1857375"/>
              <a:chExt cx="2514600" cy="304800"/>
            </a:xfrm>
          </p:grpSpPr>
          <p:cxnSp>
            <p:nvCxnSpPr>
              <p:cNvPr id="215" name="Straight Connector 214"/>
              <p:cNvCxnSpPr/>
              <p:nvPr/>
            </p:nvCxnSpPr>
            <p:spPr>
              <a:xfrm>
                <a:off x="6172200" y="1857375"/>
                <a:ext cx="0" cy="304800"/>
              </a:xfrm>
              <a:prstGeom prst="line">
                <a:avLst/>
              </a:prstGeom>
              <a:noFill/>
              <a:ln w="28575" cap="flat" cmpd="sng" algn="ctr">
                <a:solidFill>
                  <a:sysClr val="windowText" lastClr="000000">
                    <a:shade val="95000"/>
                    <a:satMod val="105000"/>
                  </a:sysClr>
                </a:solidFill>
                <a:prstDash val="solid"/>
              </a:ln>
              <a:effectLst/>
            </p:spPr>
          </p:cxnSp>
          <p:cxnSp>
            <p:nvCxnSpPr>
              <p:cNvPr id="216" name="Straight Connector 215"/>
              <p:cNvCxnSpPr/>
              <p:nvPr/>
            </p:nvCxnSpPr>
            <p:spPr>
              <a:xfrm>
                <a:off x="6172200" y="2009775"/>
                <a:ext cx="2514600" cy="0"/>
              </a:xfrm>
              <a:prstGeom prst="line">
                <a:avLst/>
              </a:prstGeom>
              <a:noFill/>
              <a:ln w="28575" cap="flat" cmpd="sng" algn="ctr">
                <a:solidFill>
                  <a:sysClr val="windowText" lastClr="000000">
                    <a:shade val="95000"/>
                    <a:satMod val="105000"/>
                  </a:sysClr>
                </a:solidFill>
                <a:prstDash val="solid"/>
              </a:ln>
              <a:effectLst/>
            </p:spPr>
          </p:cxnSp>
        </p:grpSp>
        <p:sp>
          <p:nvSpPr>
            <p:cNvPr id="214" name="Right Arrow 213"/>
            <p:cNvSpPr/>
            <p:nvPr/>
          </p:nvSpPr>
          <p:spPr>
            <a:xfrm>
              <a:off x="5562600" y="1809750"/>
              <a:ext cx="457200" cy="400050"/>
            </a:xfrm>
            <a:prstGeom prst="rightArrow">
              <a:avLst>
                <a:gd name="adj1" fmla="val 67857"/>
                <a:gd name="adj2" fmla="val 50000"/>
              </a:avLst>
            </a:prstGeom>
            <a:solidFill>
              <a:sysClr val="window" lastClr="FFFFFF"/>
            </a:solidFill>
            <a:ln w="25400" cap="flat" cmpd="sng" algn="ctr">
              <a:solidFill>
                <a:srgbClr val="4BACC6"/>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prstClr val="black"/>
                  </a:solidFill>
                  <a:effectLst/>
                  <a:uLnTx/>
                  <a:uFillTx/>
                  <a:latin typeface="Calibri"/>
                </a:rPr>
                <a:t>W</a:t>
              </a:r>
            </a:p>
          </p:txBody>
        </p:sp>
      </p:grpSp>
      <p:sp>
        <p:nvSpPr>
          <p:cNvPr id="219" name="Oval 218"/>
          <p:cNvSpPr/>
          <p:nvPr/>
        </p:nvSpPr>
        <p:spPr>
          <a:xfrm>
            <a:off x="4648200" y="1857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20" name="Oval 219"/>
          <p:cNvSpPr/>
          <p:nvPr/>
        </p:nvSpPr>
        <p:spPr>
          <a:xfrm>
            <a:off x="5143500" y="1857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21" name="Oval 220"/>
          <p:cNvSpPr/>
          <p:nvPr/>
        </p:nvSpPr>
        <p:spPr>
          <a:xfrm>
            <a:off x="5638800" y="1857375"/>
            <a:ext cx="304800" cy="304800"/>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22" name="Oval 221"/>
          <p:cNvSpPr/>
          <p:nvPr/>
        </p:nvSpPr>
        <p:spPr>
          <a:xfrm>
            <a:off x="6096000" y="1857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grpSp>
        <p:nvGrpSpPr>
          <p:cNvPr id="223" name="Group 222"/>
          <p:cNvGrpSpPr/>
          <p:nvPr/>
        </p:nvGrpSpPr>
        <p:grpSpPr>
          <a:xfrm>
            <a:off x="4419600" y="2571750"/>
            <a:ext cx="5791200" cy="400050"/>
            <a:chOff x="2895600" y="2571750"/>
            <a:chExt cx="5791200" cy="400050"/>
          </a:xfrm>
        </p:grpSpPr>
        <p:grpSp>
          <p:nvGrpSpPr>
            <p:cNvPr id="224" name="Group 223"/>
            <p:cNvGrpSpPr/>
            <p:nvPr/>
          </p:nvGrpSpPr>
          <p:grpSpPr>
            <a:xfrm>
              <a:off x="2895600" y="2619375"/>
              <a:ext cx="2514600" cy="304800"/>
              <a:chOff x="2895600" y="2619375"/>
              <a:chExt cx="2514600" cy="304800"/>
            </a:xfrm>
          </p:grpSpPr>
          <p:cxnSp>
            <p:nvCxnSpPr>
              <p:cNvPr id="229" name="Straight Connector 228"/>
              <p:cNvCxnSpPr/>
              <p:nvPr/>
            </p:nvCxnSpPr>
            <p:spPr>
              <a:xfrm>
                <a:off x="2895600" y="2771775"/>
                <a:ext cx="2514600" cy="0"/>
              </a:xfrm>
              <a:prstGeom prst="line">
                <a:avLst/>
              </a:prstGeom>
              <a:noFill/>
              <a:ln w="28575" cap="flat" cmpd="sng" algn="ctr">
                <a:solidFill>
                  <a:sysClr val="windowText" lastClr="000000">
                    <a:shade val="95000"/>
                    <a:satMod val="105000"/>
                  </a:sysClr>
                </a:solidFill>
                <a:prstDash val="solid"/>
              </a:ln>
              <a:effectLst/>
            </p:spPr>
          </p:cxnSp>
          <p:cxnSp>
            <p:nvCxnSpPr>
              <p:cNvPr id="230" name="Straight Connector 229"/>
              <p:cNvCxnSpPr/>
              <p:nvPr/>
            </p:nvCxnSpPr>
            <p:spPr>
              <a:xfrm>
                <a:off x="2895600" y="2619375"/>
                <a:ext cx="0" cy="304800"/>
              </a:xfrm>
              <a:prstGeom prst="line">
                <a:avLst/>
              </a:prstGeom>
              <a:noFill/>
              <a:ln w="28575" cap="flat" cmpd="sng" algn="ctr">
                <a:solidFill>
                  <a:sysClr val="windowText" lastClr="000000">
                    <a:shade val="95000"/>
                    <a:satMod val="105000"/>
                  </a:sysClr>
                </a:solidFill>
                <a:prstDash val="solid"/>
              </a:ln>
              <a:effectLst/>
            </p:spPr>
          </p:cxnSp>
        </p:grpSp>
        <p:grpSp>
          <p:nvGrpSpPr>
            <p:cNvPr id="225" name="Group 224"/>
            <p:cNvGrpSpPr/>
            <p:nvPr/>
          </p:nvGrpSpPr>
          <p:grpSpPr>
            <a:xfrm>
              <a:off x="6172200" y="2619375"/>
              <a:ext cx="2514600" cy="304800"/>
              <a:chOff x="6172200" y="2619375"/>
              <a:chExt cx="2514600" cy="304800"/>
            </a:xfrm>
          </p:grpSpPr>
          <p:cxnSp>
            <p:nvCxnSpPr>
              <p:cNvPr id="227" name="Straight Connector 226"/>
              <p:cNvCxnSpPr/>
              <p:nvPr/>
            </p:nvCxnSpPr>
            <p:spPr>
              <a:xfrm>
                <a:off x="6172200" y="2619375"/>
                <a:ext cx="0" cy="304800"/>
              </a:xfrm>
              <a:prstGeom prst="line">
                <a:avLst/>
              </a:prstGeom>
              <a:noFill/>
              <a:ln w="28575" cap="flat" cmpd="sng" algn="ctr">
                <a:solidFill>
                  <a:sysClr val="windowText" lastClr="000000">
                    <a:shade val="95000"/>
                    <a:satMod val="105000"/>
                  </a:sysClr>
                </a:solidFill>
                <a:prstDash val="solid"/>
              </a:ln>
              <a:effectLst/>
            </p:spPr>
          </p:cxnSp>
          <p:cxnSp>
            <p:nvCxnSpPr>
              <p:cNvPr id="228" name="Straight Connector 227"/>
              <p:cNvCxnSpPr/>
              <p:nvPr/>
            </p:nvCxnSpPr>
            <p:spPr>
              <a:xfrm>
                <a:off x="6172200" y="2771775"/>
                <a:ext cx="2514600" cy="0"/>
              </a:xfrm>
              <a:prstGeom prst="line">
                <a:avLst/>
              </a:prstGeom>
              <a:noFill/>
              <a:ln w="28575" cap="flat" cmpd="sng" algn="ctr">
                <a:solidFill>
                  <a:sysClr val="windowText" lastClr="000000">
                    <a:shade val="95000"/>
                    <a:satMod val="105000"/>
                  </a:sysClr>
                </a:solidFill>
                <a:prstDash val="solid"/>
              </a:ln>
              <a:effectLst/>
            </p:spPr>
          </p:cxnSp>
        </p:grpSp>
        <p:sp>
          <p:nvSpPr>
            <p:cNvPr id="226" name="Right Arrow 225"/>
            <p:cNvSpPr/>
            <p:nvPr/>
          </p:nvSpPr>
          <p:spPr>
            <a:xfrm>
              <a:off x="5562600" y="2571750"/>
              <a:ext cx="457200" cy="400050"/>
            </a:xfrm>
            <a:prstGeom prst="rightArrow">
              <a:avLst>
                <a:gd name="adj1" fmla="val 67857"/>
                <a:gd name="adj2" fmla="val 50000"/>
              </a:avLst>
            </a:prstGeom>
            <a:solidFill>
              <a:sysClr val="window" lastClr="FFFFFF"/>
            </a:solidFill>
            <a:ln w="25400" cap="flat" cmpd="sng" algn="ctr">
              <a:solidFill>
                <a:srgbClr val="4BACC6"/>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prstClr val="black"/>
                  </a:solidFill>
                  <a:effectLst/>
                  <a:uLnTx/>
                  <a:uFillTx/>
                  <a:latin typeface="Calibri"/>
                </a:rPr>
                <a:t>S</a:t>
              </a:r>
            </a:p>
          </p:txBody>
        </p:sp>
      </p:grpSp>
      <p:sp>
        <p:nvSpPr>
          <p:cNvPr id="231" name="Oval 230"/>
          <p:cNvSpPr/>
          <p:nvPr/>
        </p:nvSpPr>
        <p:spPr>
          <a:xfrm>
            <a:off x="4648200" y="2619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32" name="Oval 231"/>
          <p:cNvSpPr/>
          <p:nvPr/>
        </p:nvSpPr>
        <p:spPr>
          <a:xfrm>
            <a:off x="5143500" y="2619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33" name="Oval 232"/>
          <p:cNvSpPr/>
          <p:nvPr/>
        </p:nvSpPr>
        <p:spPr>
          <a:xfrm>
            <a:off x="6096000" y="2619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34" name="Oval 233"/>
          <p:cNvSpPr/>
          <p:nvPr/>
        </p:nvSpPr>
        <p:spPr>
          <a:xfrm>
            <a:off x="7848600" y="1857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35" name="Oval 234"/>
          <p:cNvSpPr/>
          <p:nvPr/>
        </p:nvSpPr>
        <p:spPr>
          <a:xfrm>
            <a:off x="8343900" y="1857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36" name="Oval 235"/>
          <p:cNvSpPr/>
          <p:nvPr/>
        </p:nvSpPr>
        <p:spPr>
          <a:xfrm>
            <a:off x="9296400" y="1857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37" name="Oval 236"/>
          <p:cNvSpPr/>
          <p:nvPr/>
        </p:nvSpPr>
        <p:spPr>
          <a:xfrm>
            <a:off x="5638800" y="2619375"/>
            <a:ext cx="304800" cy="304800"/>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38" name="Oval 237"/>
          <p:cNvSpPr/>
          <p:nvPr/>
        </p:nvSpPr>
        <p:spPr>
          <a:xfrm>
            <a:off x="7848600" y="2619375"/>
            <a:ext cx="304800" cy="304800"/>
          </a:xfrm>
          <a:prstGeom prst="ellipse">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39" name="Oval 238"/>
          <p:cNvSpPr/>
          <p:nvPr/>
        </p:nvSpPr>
        <p:spPr>
          <a:xfrm>
            <a:off x="8343900" y="2619375"/>
            <a:ext cx="304800" cy="304800"/>
          </a:xfrm>
          <a:prstGeom prst="ellipse">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40" name="Oval 239"/>
          <p:cNvSpPr/>
          <p:nvPr/>
        </p:nvSpPr>
        <p:spPr>
          <a:xfrm>
            <a:off x="9296400" y="2619375"/>
            <a:ext cx="304800" cy="304800"/>
          </a:xfrm>
          <a:prstGeom prst="ellipse">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41" name="Oval 240"/>
          <p:cNvSpPr/>
          <p:nvPr/>
        </p:nvSpPr>
        <p:spPr>
          <a:xfrm>
            <a:off x="8839200" y="2619375"/>
            <a:ext cx="304800" cy="304800"/>
          </a:xfrm>
          <a:prstGeom prst="ellipse">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grpSp>
        <p:nvGrpSpPr>
          <p:cNvPr id="242" name="Group 241"/>
          <p:cNvGrpSpPr/>
          <p:nvPr/>
        </p:nvGrpSpPr>
        <p:grpSpPr>
          <a:xfrm>
            <a:off x="4419600" y="3228975"/>
            <a:ext cx="5791200" cy="400050"/>
            <a:chOff x="2895600" y="3228975"/>
            <a:chExt cx="5791200" cy="400050"/>
          </a:xfrm>
        </p:grpSpPr>
        <p:grpSp>
          <p:nvGrpSpPr>
            <p:cNvPr id="243" name="Group 242"/>
            <p:cNvGrpSpPr/>
            <p:nvPr/>
          </p:nvGrpSpPr>
          <p:grpSpPr>
            <a:xfrm>
              <a:off x="2895600" y="3276600"/>
              <a:ext cx="2514600" cy="304800"/>
              <a:chOff x="2895600" y="3276600"/>
              <a:chExt cx="2514600" cy="304800"/>
            </a:xfrm>
          </p:grpSpPr>
          <p:cxnSp>
            <p:nvCxnSpPr>
              <p:cNvPr id="248" name="Straight Connector 247"/>
              <p:cNvCxnSpPr/>
              <p:nvPr/>
            </p:nvCxnSpPr>
            <p:spPr>
              <a:xfrm>
                <a:off x="2895600" y="3429000"/>
                <a:ext cx="2514600" cy="0"/>
              </a:xfrm>
              <a:prstGeom prst="line">
                <a:avLst/>
              </a:prstGeom>
              <a:noFill/>
              <a:ln w="28575" cap="flat" cmpd="sng" algn="ctr">
                <a:solidFill>
                  <a:sysClr val="windowText" lastClr="000000">
                    <a:shade val="95000"/>
                    <a:satMod val="105000"/>
                  </a:sysClr>
                </a:solidFill>
                <a:prstDash val="solid"/>
              </a:ln>
              <a:effectLst/>
            </p:spPr>
          </p:cxnSp>
          <p:cxnSp>
            <p:nvCxnSpPr>
              <p:cNvPr id="249" name="Straight Connector 248"/>
              <p:cNvCxnSpPr/>
              <p:nvPr/>
            </p:nvCxnSpPr>
            <p:spPr>
              <a:xfrm>
                <a:off x="2895600" y="3276600"/>
                <a:ext cx="0" cy="304800"/>
              </a:xfrm>
              <a:prstGeom prst="line">
                <a:avLst/>
              </a:prstGeom>
              <a:noFill/>
              <a:ln w="28575" cap="flat" cmpd="sng" algn="ctr">
                <a:solidFill>
                  <a:sysClr val="windowText" lastClr="000000">
                    <a:shade val="95000"/>
                    <a:satMod val="105000"/>
                  </a:sysClr>
                </a:solidFill>
                <a:prstDash val="solid"/>
              </a:ln>
              <a:effectLst/>
            </p:spPr>
          </p:cxnSp>
        </p:grpSp>
        <p:grpSp>
          <p:nvGrpSpPr>
            <p:cNvPr id="244" name="Group 243"/>
            <p:cNvGrpSpPr/>
            <p:nvPr/>
          </p:nvGrpSpPr>
          <p:grpSpPr>
            <a:xfrm>
              <a:off x="6172200" y="3276600"/>
              <a:ext cx="2514600" cy="304800"/>
              <a:chOff x="6172200" y="3276600"/>
              <a:chExt cx="2514600" cy="304800"/>
            </a:xfrm>
          </p:grpSpPr>
          <p:cxnSp>
            <p:nvCxnSpPr>
              <p:cNvPr id="246" name="Straight Connector 245"/>
              <p:cNvCxnSpPr/>
              <p:nvPr/>
            </p:nvCxnSpPr>
            <p:spPr>
              <a:xfrm>
                <a:off x="6172200" y="3276600"/>
                <a:ext cx="0" cy="304800"/>
              </a:xfrm>
              <a:prstGeom prst="line">
                <a:avLst/>
              </a:prstGeom>
              <a:noFill/>
              <a:ln w="28575" cap="flat" cmpd="sng" algn="ctr">
                <a:solidFill>
                  <a:sysClr val="windowText" lastClr="000000">
                    <a:shade val="95000"/>
                    <a:satMod val="105000"/>
                  </a:sysClr>
                </a:solidFill>
                <a:prstDash val="solid"/>
              </a:ln>
              <a:effectLst/>
            </p:spPr>
          </p:cxnSp>
          <p:cxnSp>
            <p:nvCxnSpPr>
              <p:cNvPr id="247" name="Straight Connector 246"/>
              <p:cNvCxnSpPr/>
              <p:nvPr/>
            </p:nvCxnSpPr>
            <p:spPr>
              <a:xfrm>
                <a:off x="6172200" y="3429000"/>
                <a:ext cx="2514600" cy="0"/>
              </a:xfrm>
              <a:prstGeom prst="line">
                <a:avLst/>
              </a:prstGeom>
              <a:noFill/>
              <a:ln w="28575" cap="flat" cmpd="sng" algn="ctr">
                <a:solidFill>
                  <a:sysClr val="windowText" lastClr="000000">
                    <a:shade val="95000"/>
                    <a:satMod val="105000"/>
                  </a:sysClr>
                </a:solidFill>
                <a:prstDash val="solid"/>
              </a:ln>
              <a:effectLst/>
            </p:spPr>
          </p:cxnSp>
        </p:grpSp>
        <p:sp>
          <p:nvSpPr>
            <p:cNvPr id="245" name="Right Arrow 244"/>
            <p:cNvSpPr/>
            <p:nvPr/>
          </p:nvSpPr>
          <p:spPr>
            <a:xfrm>
              <a:off x="5562600" y="3228975"/>
              <a:ext cx="457200" cy="400050"/>
            </a:xfrm>
            <a:prstGeom prst="rightArrow">
              <a:avLst>
                <a:gd name="adj1" fmla="val 67857"/>
                <a:gd name="adj2" fmla="val 50000"/>
              </a:avLst>
            </a:prstGeom>
            <a:solidFill>
              <a:sysClr val="window" lastClr="FFFFFF"/>
            </a:solidFill>
            <a:ln w="25400" cap="flat" cmpd="sng" algn="ctr">
              <a:solidFill>
                <a:srgbClr val="4BACC6"/>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prstClr val="black"/>
                  </a:solidFill>
                  <a:effectLst/>
                  <a:uLnTx/>
                  <a:uFillTx/>
                  <a:latin typeface="Calibri"/>
                </a:rPr>
                <a:t>Gb</a:t>
              </a:r>
            </a:p>
          </p:txBody>
        </p:sp>
      </p:grpSp>
      <p:sp>
        <p:nvSpPr>
          <p:cNvPr id="250" name="Oval 249"/>
          <p:cNvSpPr/>
          <p:nvPr/>
        </p:nvSpPr>
        <p:spPr>
          <a:xfrm>
            <a:off x="4648200" y="3276600"/>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51" name="Oval 250"/>
          <p:cNvSpPr/>
          <p:nvPr/>
        </p:nvSpPr>
        <p:spPr>
          <a:xfrm>
            <a:off x="5143500" y="3276600"/>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52" name="Oval 251"/>
          <p:cNvSpPr/>
          <p:nvPr/>
        </p:nvSpPr>
        <p:spPr>
          <a:xfrm>
            <a:off x="6096000" y="3276600"/>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53" name="Oval 252"/>
          <p:cNvSpPr/>
          <p:nvPr/>
        </p:nvSpPr>
        <p:spPr>
          <a:xfrm>
            <a:off x="5638800" y="3276600"/>
            <a:ext cx="304800" cy="304800"/>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grpSp>
        <p:nvGrpSpPr>
          <p:cNvPr id="254" name="Group 253"/>
          <p:cNvGrpSpPr/>
          <p:nvPr/>
        </p:nvGrpSpPr>
        <p:grpSpPr>
          <a:xfrm>
            <a:off x="7848600" y="3429000"/>
            <a:ext cx="2362200" cy="495300"/>
            <a:chOff x="6324600" y="3429000"/>
            <a:chExt cx="2362200" cy="495300"/>
          </a:xfrm>
        </p:grpSpPr>
        <p:cxnSp>
          <p:nvCxnSpPr>
            <p:cNvPr id="255" name="Straight Connector 254"/>
            <p:cNvCxnSpPr/>
            <p:nvPr/>
          </p:nvCxnSpPr>
          <p:spPr>
            <a:xfrm>
              <a:off x="6477000" y="3429000"/>
              <a:ext cx="0" cy="342900"/>
            </a:xfrm>
            <a:prstGeom prst="line">
              <a:avLst/>
            </a:prstGeom>
            <a:noFill/>
            <a:ln w="28575" cap="flat" cmpd="sng" algn="ctr">
              <a:solidFill>
                <a:sysClr val="windowText" lastClr="000000">
                  <a:shade val="95000"/>
                  <a:satMod val="105000"/>
                </a:sysClr>
              </a:solidFill>
              <a:prstDash val="solid"/>
              <a:headEnd type="oval" w="lg" len="lg"/>
            </a:ln>
            <a:effectLst/>
          </p:spPr>
        </p:cxnSp>
        <p:cxnSp>
          <p:nvCxnSpPr>
            <p:cNvPr id="256" name="Straight Connector 255"/>
            <p:cNvCxnSpPr/>
            <p:nvPr/>
          </p:nvCxnSpPr>
          <p:spPr>
            <a:xfrm>
              <a:off x="6477000" y="3771900"/>
              <a:ext cx="2209800" cy="0"/>
            </a:xfrm>
            <a:prstGeom prst="line">
              <a:avLst/>
            </a:prstGeom>
            <a:noFill/>
            <a:ln w="28575" cap="flat" cmpd="sng" algn="ctr">
              <a:solidFill>
                <a:sysClr val="windowText" lastClr="000000">
                  <a:shade val="95000"/>
                  <a:satMod val="105000"/>
                </a:sysClr>
              </a:solidFill>
              <a:prstDash val="solid"/>
            </a:ln>
            <a:effectLst/>
          </p:spPr>
        </p:cxnSp>
        <p:sp>
          <p:nvSpPr>
            <p:cNvPr id="257" name="Oval 256"/>
            <p:cNvSpPr/>
            <p:nvPr/>
          </p:nvSpPr>
          <p:spPr>
            <a:xfrm>
              <a:off x="6324600" y="3619500"/>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grpSp>
      <p:sp>
        <p:nvSpPr>
          <p:cNvPr id="258" name="Oval 257"/>
          <p:cNvSpPr/>
          <p:nvPr/>
        </p:nvSpPr>
        <p:spPr>
          <a:xfrm>
            <a:off x="8343900" y="3619500"/>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59" name="Oval 258"/>
          <p:cNvSpPr/>
          <p:nvPr/>
        </p:nvSpPr>
        <p:spPr>
          <a:xfrm>
            <a:off x="9296400" y="3619500"/>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grpSp>
        <p:nvGrpSpPr>
          <p:cNvPr id="260" name="Group 259"/>
          <p:cNvGrpSpPr/>
          <p:nvPr/>
        </p:nvGrpSpPr>
        <p:grpSpPr>
          <a:xfrm>
            <a:off x="8839200" y="3429000"/>
            <a:ext cx="1371600" cy="838200"/>
            <a:chOff x="7315200" y="3429000"/>
            <a:chExt cx="1371600" cy="838200"/>
          </a:xfrm>
        </p:grpSpPr>
        <p:cxnSp>
          <p:nvCxnSpPr>
            <p:cNvPr id="261" name="Straight Connector 260"/>
            <p:cNvCxnSpPr/>
            <p:nvPr/>
          </p:nvCxnSpPr>
          <p:spPr>
            <a:xfrm>
              <a:off x="7467600" y="3429000"/>
              <a:ext cx="0" cy="685800"/>
            </a:xfrm>
            <a:prstGeom prst="line">
              <a:avLst/>
            </a:prstGeom>
            <a:noFill/>
            <a:ln w="28575" cap="flat" cmpd="sng" algn="ctr">
              <a:solidFill>
                <a:sysClr val="windowText" lastClr="000000">
                  <a:shade val="95000"/>
                  <a:satMod val="105000"/>
                </a:sysClr>
              </a:solidFill>
              <a:prstDash val="solid"/>
              <a:headEnd type="oval" w="lg" len="lg"/>
            </a:ln>
            <a:effectLst/>
          </p:spPr>
        </p:cxnSp>
        <p:cxnSp>
          <p:nvCxnSpPr>
            <p:cNvPr id="262" name="Straight Connector 261"/>
            <p:cNvCxnSpPr/>
            <p:nvPr/>
          </p:nvCxnSpPr>
          <p:spPr>
            <a:xfrm>
              <a:off x="7467600" y="4114800"/>
              <a:ext cx="1219200" cy="0"/>
            </a:xfrm>
            <a:prstGeom prst="line">
              <a:avLst/>
            </a:prstGeom>
            <a:noFill/>
            <a:ln w="28575" cap="flat" cmpd="sng" algn="ctr">
              <a:solidFill>
                <a:sysClr val="windowText" lastClr="000000">
                  <a:shade val="95000"/>
                  <a:satMod val="105000"/>
                </a:sysClr>
              </a:solidFill>
              <a:prstDash val="solid"/>
            </a:ln>
            <a:effectLst/>
          </p:spPr>
        </p:cxnSp>
        <p:sp>
          <p:nvSpPr>
            <p:cNvPr id="263" name="Oval 262"/>
            <p:cNvSpPr/>
            <p:nvPr/>
          </p:nvSpPr>
          <p:spPr>
            <a:xfrm>
              <a:off x="7315200" y="3962400"/>
              <a:ext cx="304800" cy="304800"/>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grpSp>
      <p:grpSp>
        <p:nvGrpSpPr>
          <p:cNvPr id="264" name="Group 263"/>
          <p:cNvGrpSpPr/>
          <p:nvPr/>
        </p:nvGrpSpPr>
        <p:grpSpPr>
          <a:xfrm>
            <a:off x="4419600" y="4476750"/>
            <a:ext cx="4343400" cy="400050"/>
            <a:chOff x="2895600" y="4476750"/>
            <a:chExt cx="4343400" cy="400050"/>
          </a:xfrm>
        </p:grpSpPr>
        <p:grpSp>
          <p:nvGrpSpPr>
            <p:cNvPr id="265" name="Group 264"/>
            <p:cNvGrpSpPr/>
            <p:nvPr/>
          </p:nvGrpSpPr>
          <p:grpSpPr>
            <a:xfrm>
              <a:off x="2895600" y="4524375"/>
              <a:ext cx="2514600" cy="304800"/>
              <a:chOff x="2895600" y="4524375"/>
              <a:chExt cx="2514600" cy="304800"/>
            </a:xfrm>
          </p:grpSpPr>
          <p:cxnSp>
            <p:nvCxnSpPr>
              <p:cNvPr id="270" name="Straight Connector 269"/>
              <p:cNvCxnSpPr/>
              <p:nvPr/>
            </p:nvCxnSpPr>
            <p:spPr>
              <a:xfrm>
                <a:off x="2895600" y="4676775"/>
                <a:ext cx="2514600" cy="0"/>
              </a:xfrm>
              <a:prstGeom prst="line">
                <a:avLst/>
              </a:prstGeom>
              <a:noFill/>
              <a:ln w="28575" cap="flat" cmpd="sng" algn="ctr">
                <a:solidFill>
                  <a:sysClr val="windowText" lastClr="000000">
                    <a:shade val="95000"/>
                    <a:satMod val="105000"/>
                  </a:sysClr>
                </a:solidFill>
                <a:prstDash val="solid"/>
              </a:ln>
              <a:effectLst/>
            </p:spPr>
          </p:cxnSp>
          <p:cxnSp>
            <p:nvCxnSpPr>
              <p:cNvPr id="271" name="Straight Connector 270"/>
              <p:cNvCxnSpPr/>
              <p:nvPr/>
            </p:nvCxnSpPr>
            <p:spPr>
              <a:xfrm>
                <a:off x="2895600" y="4524375"/>
                <a:ext cx="0" cy="304800"/>
              </a:xfrm>
              <a:prstGeom prst="line">
                <a:avLst/>
              </a:prstGeom>
              <a:noFill/>
              <a:ln w="28575" cap="flat" cmpd="sng" algn="ctr">
                <a:solidFill>
                  <a:sysClr val="windowText" lastClr="000000">
                    <a:shade val="95000"/>
                    <a:satMod val="105000"/>
                  </a:sysClr>
                </a:solidFill>
                <a:prstDash val="solid"/>
              </a:ln>
              <a:effectLst/>
            </p:spPr>
          </p:cxnSp>
        </p:grpSp>
        <p:grpSp>
          <p:nvGrpSpPr>
            <p:cNvPr id="266" name="Group 265"/>
            <p:cNvGrpSpPr/>
            <p:nvPr/>
          </p:nvGrpSpPr>
          <p:grpSpPr>
            <a:xfrm>
              <a:off x="6172200" y="4524375"/>
              <a:ext cx="1066800" cy="304800"/>
              <a:chOff x="6172200" y="4524375"/>
              <a:chExt cx="1066800" cy="304800"/>
            </a:xfrm>
          </p:grpSpPr>
          <p:cxnSp>
            <p:nvCxnSpPr>
              <p:cNvPr id="268" name="Straight Connector 267"/>
              <p:cNvCxnSpPr/>
              <p:nvPr/>
            </p:nvCxnSpPr>
            <p:spPr>
              <a:xfrm>
                <a:off x="6172200" y="4524375"/>
                <a:ext cx="0" cy="304800"/>
              </a:xfrm>
              <a:prstGeom prst="line">
                <a:avLst/>
              </a:prstGeom>
              <a:noFill/>
              <a:ln w="28575" cap="flat" cmpd="sng" algn="ctr">
                <a:solidFill>
                  <a:sysClr val="windowText" lastClr="000000">
                    <a:shade val="95000"/>
                    <a:satMod val="105000"/>
                  </a:sysClr>
                </a:solidFill>
                <a:prstDash val="solid"/>
              </a:ln>
              <a:effectLst/>
            </p:spPr>
          </p:cxnSp>
          <p:cxnSp>
            <p:nvCxnSpPr>
              <p:cNvPr id="269" name="Straight Connector 268"/>
              <p:cNvCxnSpPr/>
              <p:nvPr/>
            </p:nvCxnSpPr>
            <p:spPr>
              <a:xfrm>
                <a:off x="6172200" y="4676775"/>
                <a:ext cx="1066800" cy="0"/>
              </a:xfrm>
              <a:prstGeom prst="line">
                <a:avLst/>
              </a:prstGeom>
              <a:noFill/>
              <a:ln w="28575" cap="flat" cmpd="sng" algn="ctr">
                <a:solidFill>
                  <a:sysClr val="windowText" lastClr="000000">
                    <a:shade val="95000"/>
                    <a:satMod val="105000"/>
                  </a:sysClr>
                </a:solidFill>
                <a:prstDash val="solid"/>
              </a:ln>
              <a:effectLst/>
            </p:spPr>
          </p:cxnSp>
        </p:grpSp>
        <p:sp>
          <p:nvSpPr>
            <p:cNvPr id="267" name="Right Arrow 266"/>
            <p:cNvSpPr/>
            <p:nvPr/>
          </p:nvSpPr>
          <p:spPr>
            <a:xfrm>
              <a:off x="5562600" y="4476750"/>
              <a:ext cx="457200" cy="400050"/>
            </a:xfrm>
            <a:prstGeom prst="rightArrow">
              <a:avLst>
                <a:gd name="adj1" fmla="val 67857"/>
                <a:gd name="adj2" fmla="val 50000"/>
              </a:avLst>
            </a:prstGeom>
            <a:solidFill>
              <a:sysClr val="window" lastClr="FFFFFF"/>
            </a:solidFill>
            <a:ln w="25400" cap="flat" cmpd="sng" algn="ctr">
              <a:solidFill>
                <a:srgbClr val="4BACC6"/>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prstClr val="black"/>
                  </a:solidFill>
                  <a:effectLst/>
                  <a:uLnTx/>
                  <a:uFillTx/>
                  <a:latin typeface="Calibri"/>
                </a:rPr>
                <a:t>T</a:t>
              </a:r>
              <a:r>
                <a:rPr kumimoji="0" lang="en-US" sz="1800" b="0" i="1" u="none" strike="noStrike" kern="0" cap="none" spc="0" normalizeH="0" baseline="-25000" noProof="0" dirty="0" smtClean="0">
                  <a:ln>
                    <a:noFill/>
                  </a:ln>
                  <a:solidFill>
                    <a:prstClr val="black"/>
                  </a:solidFill>
                  <a:effectLst/>
                  <a:uLnTx/>
                  <a:uFillTx/>
                  <a:latin typeface="Calibri"/>
                </a:rPr>
                <a:t>N</a:t>
              </a:r>
            </a:p>
          </p:txBody>
        </p:sp>
      </p:grpSp>
      <p:sp>
        <p:nvSpPr>
          <p:cNvPr id="272" name="Oval 271"/>
          <p:cNvSpPr/>
          <p:nvPr/>
        </p:nvSpPr>
        <p:spPr>
          <a:xfrm>
            <a:off x="4648200" y="4524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73" name="Oval 272"/>
          <p:cNvSpPr/>
          <p:nvPr/>
        </p:nvSpPr>
        <p:spPr>
          <a:xfrm>
            <a:off x="5143500" y="4524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74" name="Oval 273"/>
          <p:cNvSpPr/>
          <p:nvPr/>
        </p:nvSpPr>
        <p:spPr>
          <a:xfrm>
            <a:off x="5638800" y="4524375"/>
            <a:ext cx="304800" cy="304800"/>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75" name="Oval 274"/>
          <p:cNvSpPr/>
          <p:nvPr/>
        </p:nvSpPr>
        <p:spPr>
          <a:xfrm>
            <a:off x="6096000" y="4524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76" name="Oval 275"/>
          <p:cNvSpPr/>
          <p:nvPr/>
        </p:nvSpPr>
        <p:spPr>
          <a:xfrm>
            <a:off x="7848600" y="4524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77" name="Oval 276"/>
          <p:cNvSpPr/>
          <p:nvPr/>
        </p:nvSpPr>
        <p:spPr>
          <a:xfrm>
            <a:off x="8343900" y="4524375"/>
            <a:ext cx="304800" cy="304800"/>
          </a:xfrm>
          <a:prstGeom prst="ellipse">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cxnSp>
        <p:nvCxnSpPr>
          <p:cNvPr id="278" name="Straight Connector 277"/>
          <p:cNvCxnSpPr/>
          <p:nvPr/>
        </p:nvCxnSpPr>
        <p:spPr>
          <a:xfrm>
            <a:off x="8753475" y="4524375"/>
            <a:ext cx="0" cy="304800"/>
          </a:xfrm>
          <a:prstGeom prst="line">
            <a:avLst/>
          </a:prstGeom>
          <a:noFill/>
          <a:ln w="28575" cap="flat" cmpd="sng" algn="ctr">
            <a:solidFill>
              <a:sysClr val="windowText" lastClr="000000">
                <a:shade val="95000"/>
                <a:satMod val="105000"/>
              </a:sysClr>
            </a:solidFill>
            <a:prstDash val="solid"/>
          </a:ln>
          <a:effectLst/>
        </p:spPr>
      </p:cxnSp>
      <p:sp>
        <p:nvSpPr>
          <p:cNvPr id="279" name="TextBox 278"/>
          <p:cNvSpPr txBox="1"/>
          <p:nvPr/>
        </p:nvSpPr>
        <p:spPr>
          <a:xfrm>
            <a:off x="4343400" y="5105400"/>
            <a:ext cx="5410200" cy="1477328"/>
          </a:xfrm>
          <a:prstGeom prst="rect">
            <a:avLst/>
          </a:prstGeom>
          <a:noFill/>
        </p:spPr>
        <p:txBody>
          <a:bodyPr wrap="square" numCol="2" rtlCol="0">
            <a:spAutoFit/>
          </a:bodyPr>
          <a:lstStyle/>
          <a:p>
            <a:pPr defTabSz="914400"/>
            <a:r>
              <a:rPr lang="en-US" dirty="0">
                <a:solidFill>
                  <a:prstClr val="black"/>
                </a:solidFill>
                <a:latin typeface="Calibri"/>
              </a:rPr>
              <a:t>Subscribe</a:t>
            </a:r>
          </a:p>
          <a:p>
            <a:pPr defTabSz="914400"/>
            <a:r>
              <a:rPr lang="en-US" dirty="0" err="1">
                <a:solidFill>
                  <a:prstClr val="black"/>
                </a:solidFill>
                <a:latin typeface="Calibri"/>
              </a:rPr>
              <a:t>CreateObservable</a:t>
            </a:r>
            <a:endParaRPr lang="en-US" dirty="0">
              <a:solidFill>
                <a:prstClr val="black"/>
              </a:solidFill>
              <a:latin typeface="Calibri"/>
            </a:endParaRPr>
          </a:p>
          <a:p>
            <a:pPr defTabSz="914400"/>
            <a:r>
              <a:rPr lang="en-US" dirty="0" err="1">
                <a:solidFill>
                  <a:prstClr val="black"/>
                </a:solidFill>
                <a:latin typeface="Calibri"/>
              </a:rPr>
              <a:t>ArrayToObservable</a:t>
            </a:r>
            <a:endParaRPr lang="en-US" dirty="0">
              <a:solidFill>
                <a:prstClr val="black"/>
              </a:solidFill>
              <a:latin typeface="Calibri"/>
            </a:endParaRPr>
          </a:p>
          <a:p>
            <a:pPr defTabSz="914400"/>
            <a:r>
              <a:rPr lang="en-US" dirty="0">
                <a:solidFill>
                  <a:prstClr val="black"/>
                </a:solidFill>
                <a:latin typeface="Calibri"/>
              </a:rPr>
              <a:t>Merge</a:t>
            </a:r>
          </a:p>
          <a:p>
            <a:pPr defTabSz="914400"/>
            <a:r>
              <a:rPr lang="en-US" dirty="0" err="1">
                <a:solidFill>
                  <a:prstClr val="black"/>
                </a:solidFill>
                <a:latin typeface="Calibri"/>
              </a:rPr>
              <a:t>MergeArray</a:t>
            </a:r>
            <a:endParaRPr lang="en-US" dirty="0">
              <a:solidFill>
                <a:prstClr val="black"/>
              </a:solidFill>
              <a:latin typeface="Calibri"/>
            </a:endParaRPr>
          </a:p>
          <a:p>
            <a:pPr defTabSz="914400"/>
            <a:r>
              <a:rPr lang="en-US" dirty="0">
                <a:solidFill>
                  <a:prstClr val="black"/>
                </a:solidFill>
                <a:latin typeface="Calibri"/>
              </a:rPr>
              <a:t>Return</a:t>
            </a:r>
          </a:p>
          <a:p>
            <a:pPr defTabSz="914400"/>
            <a:r>
              <a:rPr lang="en-US" dirty="0" err="1">
                <a:solidFill>
                  <a:prstClr val="black"/>
                </a:solidFill>
                <a:latin typeface="Calibri"/>
              </a:rPr>
              <a:t>CreateSubject</a:t>
            </a:r>
            <a:endParaRPr lang="en-US" dirty="0">
              <a:solidFill>
                <a:prstClr val="black"/>
              </a:solidFill>
              <a:latin typeface="Calibri"/>
            </a:endParaRPr>
          </a:p>
          <a:p>
            <a:pPr defTabSz="914400"/>
            <a:r>
              <a:rPr lang="en-US" dirty="0">
                <a:solidFill>
                  <a:prstClr val="black"/>
                </a:solidFill>
                <a:latin typeface="Calibri"/>
              </a:rPr>
              <a:t>Publish</a:t>
            </a:r>
          </a:p>
          <a:p>
            <a:pPr defTabSz="914400"/>
            <a:r>
              <a:rPr lang="en-US" dirty="0">
                <a:solidFill>
                  <a:prstClr val="black"/>
                </a:solidFill>
                <a:latin typeface="Calibri"/>
              </a:rPr>
              <a:t>Count</a:t>
            </a:r>
          </a:p>
          <a:p>
            <a:pPr defTabSz="914400"/>
            <a:r>
              <a:rPr lang="en-US" dirty="0">
                <a:solidFill>
                  <a:prstClr val="black"/>
                </a:solidFill>
                <a:latin typeface="Calibri"/>
              </a:rPr>
              <a:t>Window</a:t>
            </a:r>
          </a:p>
        </p:txBody>
      </p:sp>
      <p:cxnSp>
        <p:nvCxnSpPr>
          <p:cNvPr id="280" name="Straight Connector 279"/>
          <p:cNvCxnSpPr/>
          <p:nvPr/>
        </p:nvCxnSpPr>
        <p:spPr>
          <a:xfrm>
            <a:off x="6934200" y="1857375"/>
            <a:ext cx="0" cy="304800"/>
          </a:xfrm>
          <a:prstGeom prst="line">
            <a:avLst/>
          </a:prstGeom>
          <a:noFill/>
          <a:ln w="28575" cap="flat" cmpd="sng" algn="ctr">
            <a:solidFill>
              <a:sysClr val="windowText" lastClr="000000">
                <a:shade val="95000"/>
                <a:satMod val="105000"/>
              </a:sysClr>
            </a:solidFill>
            <a:prstDash val="solid"/>
          </a:ln>
          <a:effectLst/>
        </p:spPr>
      </p:cxnSp>
      <p:cxnSp>
        <p:nvCxnSpPr>
          <p:cNvPr id="281" name="Straight Connector 280"/>
          <p:cNvCxnSpPr/>
          <p:nvPr/>
        </p:nvCxnSpPr>
        <p:spPr>
          <a:xfrm>
            <a:off x="10210800" y="1857375"/>
            <a:ext cx="0" cy="304800"/>
          </a:xfrm>
          <a:prstGeom prst="line">
            <a:avLst/>
          </a:prstGeom>
          <a:noFill/>
          <a:ln w="28575" cap="flat" cmpd="sng" algn="ctr">
            <a:solidFill>
              <a:sysClr val="windowText" lastClr="000000">
                <a:shade val="95000"/>
                <a:satMod val="105000"/>
              </a:sysClr>
            </a:solidFill>
            <a:prstDash val="solid"/>
          </a:ln>
          <a:effectLst/>
        </p:spPr>
      </p:cxnSp>
      <p:cxnSp>
        <p:nvCxnSpPr>
          <p:cNvPr id="282" name="Straight Connector 281"/>
          <p:cNvCxnSpPr/>
          <p:nvPr/>
        </p:nvCxnSpPr>
        <p:spPr>
          <a:xfrm>
            <a:off x="6939148" y="2619375"/>
            <a:ext cx="0" cy="304800"/>
          </a:xfrm>
          <a:prstGeom prst="line">
            <a:avLst/>
          </a:prstGeom>
          <a:noFill/>
          <a:ln w="28575" cap="flat" cmpd="sng" algn="ctr">
            <a:solidFill>
              <a:sysClr val="windowText" lastClr="000000">
                <a:shade val="95000"/>
                <a:satMod val="105000"/>
              </a:sysClr>
            </a:solidFill>
            <a:prstDash val="solid"/>
          </a:ln>
          <a:effectLst/>
        </p:spPr>
      </p:cxnSp>
      <p:cxnSp>
        <p:nvCxnSpPr>
          <p:cNvPr id="283" name="Straight Connector 282"/>
          <p:cNvCxnSpPr/>
          <p:nvPr/>
        </p:nvCxnSpPr>
        <p:spPr>
          <a:xfrm>
            <a:off x="10210800" y="2619375"/>
            <a:ext cx="0" cy="304800"/>
          </a:xfrm>
          <a:prstGeom prst="line">
            <a:avLst/>
          </a:prstGeom>
          <a:noFill/>
          <a:ln w="28575" cap="flat" cmpd="sng" algn="ctr">
            <a:solidFill>
              <a:sysClr val="windowText" lastClr="000000">
                <a:shade val="95000"/>
                <a:satMod val="105000"/>
              </a:sysClr>
            </a:solidFill>
            <a:prstDash val="solid"/>
          </a:ln>
          <a:effectLst/>
        </p:spPr>
      </p:cxnSp>
      <p:cxnSp>
        <p:nvCxnSpPr>
          <p:cNvPr id="284" name="Straight Connector 283"/>
          <p:cNvCxnSpPr/>
          <p:nvPr/>
        </p:nvCxnSpPr>
        <p:spPr>
          <a:xfrm>
            <a:off x="6934200" y="3276600"/>
            <a:ext cx="0" cy="304800"/>
          </a:xfrm>
          <a:prstGeom prst="line">
            <a:avLst/>
          </a:prstGeom>
          <a:noFill/>
          <a:ln w="28575" cap="flat" cmpd="sng" algn="ctr">
            <a:solidFill>
              <a:sysClr val="windowText" lastClr="000000">
                <a:shade val="95000"/>
                <a:satMod val="105000"/>
              </a:sysClr>
            </a:solidFill>
            <a:prstDash val="solid"/>
          </a:ln>
          <a:effectLst/>
        </p:spPr>
      </p:cxnSp>
      <p:cxnSp>
        <p:nvCxnSpPr>
          <p:cNvPr id="285" name="Straight Connector 284"/>
          <p:cNvCxnSpPr/>
          <p:nvPr/>
        </p:nvCxnSpPr>
        <p:spPr>
          <a:xfrm>
            <a:off x="10210800" y="3276600"/>
            <a:ext cx="0" cy="990600"/>
          </a:xfrm>
          <a:prstGeom prst="line">
            <a:avLst/>
          </a:prstGeom>
          <a:noFill/>
          <a:ln w="28575" cap="flat" cmpd="sng" algn="ctr">
            <a:solidFill>
              <a:sysClr val="windowText" lastClr="000000">
                <a:shade val="95000"/>
                <a:satMod val="105000"/>
              </a:sysClr>
            </a:solidFill>
            <a:prstDash val="solid"/>
          </a:ln>
          <a:effectLst/>
        </p:spPr>
      </p:cxnSp>
      <p:cxnSp>
        <p:nvCxnSpPr>
          <p:cNvPr id="286" name="Straight Connector 285"/>
          <p:cNvCxnSpPr/>
          <p:nvPr/>
        </p:nvCxnSpPr>
        <p:spPr>
          <a:xfrm>
            <a:off x="6951023" y="4524375"/>
            <a:ext cx="0" cy="304800"/>
          </a:xfrm>
          <a:prstGeom prst="line">
            <a:avLst/>
          </a:prstGeom>
          <a:noFill/>
          <a:ln w="28575" cap="flat" cmpd="sng" algn="ctr">
            <a:solidFill>
              <a:sysClr val="windowText" lastClr="000000">
                <a:shade val="95000"/>
                <a:satMod val="105000"/>
              </a:sysClr>
            </a:solidFill>
            <a:prstDash val="solid"/>
          </a:ln>
          <a:effectLst/>
        </p:spPr>
      </p:cxnSp>
    </p:spTree>
    <p:extLst>
      <p:ext uri="{BB962C8B-B14F-4D97-AF65-F5344CB8AC3E}">
        <p14:creationId xmlns:p14="http://schemas.microsoft.com/office/powerpoint/2010/main" val="40596183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11"/>
                                        </p:tgtEl>
                                        <p:attrNameLst>
                                          <p:attrName>style.visibility</p:attrName>
                                        </p:attrNameLst>
                                      </p:cBhvr>
                                      <p:to>
                                        <p:strVal val="visible"/>
                                      </p:to>
                                    </p:set>
                                    <p:animEffect transition="in" filter="fade">
                                      <p:cBhvr>
                                        <p:cTn id="30" dur="500"/>
                                        <p:tgtEl>
                                          <p:spTgt spid="2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9"/>
                                        </p:tgtEl>
                                        <p:attrNameLst>
                                          <p:attrName>style.visibility</p:attrName>
                                        </p:attrNameLst>
                                      </p:cBhvr>
                                      <p:to>
                                        <p:strVal val="visible"/>
                                      </p:to>
                                    </p:set>
                                    <p:animEffect transition="in" filter="fade">
                                      <p:cBhvr>
                                        <p:cTn id="35" dur="500"/>
                                        <p:tgtEl>
                                          <p:spTgt spid="2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4"/>
                                        </p:tgtEl>
                                        <p:attrNameLst>
                                          <p:attrName>style.visibility</p:attrName>
                                        </p:attrNameLst>
                                      </p:cBhvr>
                                      <p:to>
                                        <p:strVal val="visible"/>
                                      </p:to>
                                    </p:set>
                                    <p:animEffect transition="in" filter="fade">
                                      <p:cBhvr>
                                        <p:cTn id="38" dur="500"/>
                                        <p:tgtEl>
                                          <p:spTgt spid="2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5"/>
                                        </p:tgtEl>
                                        <p:attrNameLst>
                                          <p:attrName>style.visibility</p:attrName>
                                        </p:attrNameLst>
                                      </p:cBhvr>
                                      <p:to>
                                        <p:strVal val="visible"/>
                                      </p:to>
                                    </p:set>
                                    <p:animEffect transition="in" filter="fade">
                                      <p:cBhvr>
                                        <p:cTn id="43" dur="500"/>
                                        <p:tgtEl>
                                          <p:spTgt spid="2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0"/>
                                        </p:tgtEl>
                                        <p:attrNameLst>
                                          <p:attrName>style.visibility</p:attrName>
                                        </p:attrNameLst>
                                      </p:cBhvr>
                                      <p:to>
                                        <p:strVal val="visible"/>
                                      </p:to>
                                    </p:set>
                                    <p:animEffect transition="in" filter="fade">
                                      <p:cBhvr>
                                        <p:cTn id="46" dur="500"/>
                                        <p:tgtEl>
                                          <p:spTgt spid="2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1"/>
                                        </p:tgtEl>
                                        <p:attrNameLst>
                                          <p:attrName>style.visibility</p:attrName>
                                        </p:attrNameLst>
                                      </p:cBhvr>
                                      <p:to>
                                        <p:strVal val="visible"/>
                                      </p:to>
                                    </p:set>
                                    <p:animEffect transition="in" filter="fade">
                                      <p:cBhvr>
                                        <p:cTn id="51" dur="500"/>
                                        <p:tgtEl>
                                          <p:spTgt spid="2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36"/>
                                        </p:tgtEl>
                                        <p:attrNameLst>
                                          <p:attrName>style.visibility</p:attrName>
                                        </p:attrNameLst>
                                      </p:cBhvr>
                                      <p:to>
                                        <p:strVal val="visible"/>
                                      </p:to>
                                    </p:set>
                                    <p:animEffect transition="in" filter="fade">
                                      <p:cBhvr>
                                        <p:cTn id="56" dur="500"/>
                                        <p:tgtEl>
                                          <p:spTgt spid="23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2"/>
                                        </p:tgtEl>
                                        <p:attrNameLst>
                                          <p:attrName>style.visibility</p:attrName>
                                        </p:attrNameLst>
                                      </p:cBhvr>
                                      <p:to>
                                        <p:strVal val="visible"/>
                                      </p:to>
                                    </p:set>
                                    <p:animEffect transition="in" filter="fade">
                                      <p:cBhvr>
                                        <p:cTn id="59" dur="500"/>
                                        <p:tgtEl>
                                          <p:spTgt spid="2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80"/>
                                        </p:tgtEl>
                                        <p:attrNameLst>
                                          <p:attrName>style.visibility</p:attrName>
                                        </p:attrNameLst>
                                      </p:cBhvr>
                                      <p:to>
                                        <p:strVal val="visible"/>
                                      </p:to>
                                    </p:set>
                                    <p:animEffect transition="in" filter="fade">
                                      <p:cBhvr>
                                        <p:cTn id="64" dur="500"/>
                                        <p:tgtEl>
                                          <p:spTgt spid="280"/>
                                        </p:tgtEl>
                                      </p:cBhvr>
                                    </p:animEffect>
                                  </p:childTnLst>
                                </p:cTn>
                              </p:par>
                              <p:par>
                                <p:cTn id="65" presetID="10" presetClass="entr" presetSubtype="0" fill="hold" nodeType="withEffect">
                                  <p:stCondLst>
                                    <p:cond delay="0"/>
                                  </p:stCondLst>
                                  <p:childTnLst>
                                    <p:set>
                                      <p:cBhvr>
                                        <p:cTn id="66" dur="1" fill="hold">
                                          <p:stCondLst>
                                            <p:cond delay="0"/>
                                          </p:stCondLst>
                                        </p:cTn>
                                        <p:tgtEl>
                                          <p:spTgt spid="281"/>
                                        </p:tgtEl>
                                        <p:attrNameLst>
                                          <p:attrName>style.visibility</p:attrName>
                                        </p:attrNameLst>
                                      </p:cBhvr>
                                      <p:to>
                                        <p:strVal val="visible"/>
                                      </p:to>
                                    </p:set>
                                    <p:animEffect transition="in" filter="fade">
                                      <p:cBhvr>
                                        <p:cTn id="67" dur="500"/>
                                        <p:tgtEl>
                                          <p:spTgt spid="281"/>
                                        </p:tgtEl>
                                      </p:cBhvr>
                                    </p:animEffect>
                                  </p:childTnLst>
                                </p:cTn>
                              </p:par>
                              <p:par>
                                <p:cTn id="68" presetID="10" presetClass="entr" presetSubtype="0" fill="hold" nodeType="withEffect">
                                  <p:stCondLst>
                                    <p:cond delay="0"/>
                                  </p:stCondLst>
                                  <p:childTnLst>
                                    <p:set>
                                      <p:cBhvr>
                                        <p:cTn id="69" dur="1" fill="hold">
                                          <p:stCondLst>
                                            <p:cond delay="0"/>
                                          </p:stCondLst>
                                        </p:cTn>
                                        <p:tgtEl>
                                          <p:spTgt spid="223"/>
                                        </p:tgtEl>
                                        <p:attrNameLst>
                                          <p:attrName>style.visibility</p:attrName>
                                        </p:attrNameLst>
                                      </p:cBhvr>
                                      <p:to>
                                        <p:strVal val="visible"/>
                                      </p:to>
                                    </p:set>
                                    <p:animEffect transition="in" filter="fade">
                                      <p:cBhvr>
                                        <p:cTn id="70" dur="500"/>
                                        <p:tgtEl>
                                          <p:spTgt spid="22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31"/>
                                        </p:tgtEl>
                                        <p:attrNameLst>
                                          <p:attrName>style.visibility</p:attrName>
                                        </p:attrNameLst>
                                      </p:cBhvr>
                                      <p:to>
                                        <p:strVal val="visible"/>
                                      </p:to>
                                    </p:set>
                                    <p:animEffect transition="in" filter="fade">
                                      <p:cBhvr>
                                        <p:cTn id="75" dur="500"/>
                                        <p:tgtEl>
                                          <p:spTgt spid="23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38"/>
                                        </p:tgtEl>
                                        <p:attrNameLst>
                                          <p:attrName>style.visibility</p:attrName>
                                        </p:attrNameLst>
                                      </p:cBhvr>
                                      <p:to>
                                        <p:strVal val="visible"/>
                                      </p:to>
                                    </p:set>
                                    <p:animEffect transition="in" filter="fade">
                                      <p:cBhvr>
                                        <p:cTn id="78" dur="500"/>
                                        <p:tgtEl>
                                          <p:spTgt spid="23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2"/>
                                        </p:tgtEl>
                                        <p:attrNameLst>
                                          <p:attrName>style.visibility</p:attrName>
                                        </p:attrNameLst>
                                      </p:cBhvr>
                                      <p:to>
                                        <p:strVal val="visible"/>
                                      </p:to>
                                    </p:set>
                                    <p:animEffect transition="in" filter="fade">
                                      <p:cBhvr>
                                        <p:cTn id="83" dur="500"/>
                                        <p:tgtEl>
                                          <p:spTgt spid="23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fade">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37"/>
                                        </p:tgtEl>
                                        <p:attrNameLst>
                                          <p:attrName>style.visibility</p:attrName>
                                        </p:attrNameLst>
                                      </p:cBhvr>
                                      <p:to>
                                        <p:strVal val="visible"/>
                                      </p:to>
                                    </p:set>
                                    <p:animEffect transition="in" filter="fade">
                                      <p:cBhvr>
                                        <p:cTn id="91" dur="500"/>
                                        <p:tgtEl>
                                          <p:spTgt spid="23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1"/>
                                        </p:tgtEl>
                                        <p:attrNameLst>
                                          <p:attrName>style.visibility</p:attrName>
                                        </p:attrNameLst>
                                      </p:cBhvr>
                                      <p:to>
                                        <p:strVal val="visible"/>
                                      </p:to>
                                    </p:set>
                                    <p:animEffect transition="in" filter="fade">
                                      <p:cBhvr>
                                        <p:cTn id="94" dur="500"/>
                                        <p:tgtEl>
                                          <p:spTgt spid="24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33"/>
                                        </p:tgtEl>
                                        <p:attrNameLst>
                                          <p:attrName>style.visibility</p:attrName>
                                        </p:attrNameLst>
                                      </p:cBhvr>
                                      <p:to>
                                        <p:strVal val="visible"/>
                                      </p:to>
                                    </p:set>
                                    <p:animEffect transition="in" filter="fade">
                                      <p:cBhvr>
                                        <p:cTn id="99" dur="500"/>
                                        <p:tgtEl>
                                          <p:spTgt spid="23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40"/>
                                        </p:tgtEl>
                                        <p:attrNameLst>
                                          <p:attrName>style.visibility</p:attrName>
                                        </p:attrNameLst>
                                      </p:cBhvr>
                                      <p:to>
                                        <p:strVal val="visible"/>
                                      </p:to>
                                    </p:set>
                                    <p:animEffect transition="in" filter="fade">
                                      <p:cBhvr>
                                        <p:cTn id="102" dur="500"/>
                                        <p:tgtEl>
                                          <p:spTgt spid="24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82"/>
                                        </p:tgtEl>
                                        <p:attrNameLst>
                                          <p:attrName>style.visibility</p:attrName>
                                        </p:attrNameLst>
                                      </p:cBhvr>
                                      <p:to>
                                        <p:strVal val="visible"/>
                                      </p:to>
                                    </p:set>
                                    <p:animEffect transition="in" filter="fade">
                                      <p:cBhvr>
                                        <p:cTn id="107" dur="500"/>
                                        <p:tgtEl>
                                          <p:spTgt spid="282"/>
                                        </p:tgtEl>
                                      </p:cBhvr>
                                    </p:animEffect>
                                  </p:childTnLst>
                                </p:cTn>
                              </p:par>
                              <p:par>
                                <p:cTn id="108" presetID="10" presetClass="entr" presetSubtype="0" fill="hold" nodeType="withEffect">
                                  <p:stCondLst>
                                    <p:cond delay="0"/>
                                  </p:stCondLst>
                                  <p:childTnLst>
                                    <p:set>
                                      <p:cBhvr>
                                        <p:cTn id="109" dur="1" fill="hold">
                                          <p:stCondLst>
                                            <p:cond delay="0"/>
                                          </p:stCondLst>
                                        </p:cTn>
                                        <p:tgtEl>
                                          <p:spTgt spid="283"/>
                                        </p:tgtEl>
                                        <p:attrNameLst>
                                          <p:attrName>style.visibility</p:attrName>
                                        </p:attrNameLst>
                                      </p:cBhvr>
                                      <p:to>
                                        <p:strVal val="visible"/>
                                      </p:to>
                                    </p:set>
                                    <p:animEffect transition="in" filter="fade">
                                      <p:cBhvr>
                                        <p:cTn id="110" dur="500"/>
                                        <p:tgtEl>
                                          <p:spTgt spid="283"/>
                                        </p:tgtEl>
                                      </p:cBhvr>
                                    </p:animEffect>
                                  </p:childTnLst>
                                </p:cTn>
                              </p:par>
                              <p:par>
                                <p:cTn id="111" presetID="10" presetClass="entr" presetSubtype="0" fill="hold" nodeType="withEffect">
                                  <p:stCondLst>
                                    <p:cond delay="0"/>
                                  </p:stCondLst>
                                  <p:childTnLst>
                                    <p:set>
                                      <p:cBhvr>
                                        <p:cTn id="112" dur="1" fill="hold">
                                          <p:stCondLst>
                                            <p:cond delay="0"/>
                                          </p:stCondLst>
                                        </p:cTn>
                                        <p:tgtEl>
                                          <p:spTgt spid="242"/>
                                        </p:tgtEl>
                                        <p:attrNameLst>
                                          <p:attrName>style.visibility</p:attrName>
                                        </p:attrNameLst>
                                      </p:cBhvr>
                                      <p:to>
                                        <p:strVal val="visible"/>
                                      </p:to>
                                    </p:set>
                                    <p:animEffect transition="in" filter="fade">
                                      <p:cBhvr>
                                        <p:cTn id="113" dur="500"/>
                                        <p:tgtEl>
                                          <p:spTgt spid="24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250"/>
                                        </p:tgtEl>
                                        <p:attrNameLst>
                                          <p:attrName>style.visibility</p:attrName>
                                        </p:attrNameLst>
                                      </p:cBhvr>
                                      <p:to>
                                        <p:strVal val="visible"/>
                                      </p:to>
                                    </p:set>
                                    <p:animEffect transition="in" filter="fade">
                                      <p:cBhvr>
                                        <p:cTn id="118" dur="500"/>
                                        <p:tgtEl>
                                          <p:spTgt spid="250"/>
                                        </p:tgtEl>
                                      </p:cBhvr>
                                    </p:animEffect>
                                  </p:childTnLst>
                                </p:cTn>
                              </p:par>
                              <p:par>
                                <p:cTn id="119" presetID="10" presetClass="entr" presetSubtype="0" fill="hold" nodeType="withEffect">
                                  <p:stCondLst>
                                    <p:cond delay="0"/>
                                  </p:stCondLst>
                                  <p:childTnLst>
                                    <p:set>
                                      <p:cBhvr>
                                        <p:cTn id="120" dur="1" fill="hold">
                                          <p:stCondLst>
                                            <p:cond delay="0"/>
                                          </p:stCondLst>
                                        </p:cTn>
                                        <p:tgtEl>
                                          <p:spTgt spid="254"/>
                                        </p:tgtEl>
                                        <p:attrNameLst>
                                          <p:attrName>style.visibility</p:attrName>
                                        </p:attrNameLst>
                                      </p:cBhvr>
                                      <p:to>
                                        <p:strVal val="visible"/>
                                      </p:to>
                                    </p:set>
                                    <p:animEffect transition="in" filter="fade">
                                      <p:cBhvr>
                                        <p:cTn id="121" dur="500"/>
                                        <p:tgtEl>
                                          <p:spTgt spid="25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51"/>
                                        </p:tgtEl>
                                        <p:attrNameLst>
                                          <p:attrName>style.visibility</p:attrName>
                                        </p:attrNameLst>
                                      </p:cBhvr>
                                      <p:to>
                                        <p:strVal val="visible"/>
                                      </p:to>
                                    </p:set>
                                    <p:animEffect transition="in" filter="fade">
                                      <p:cBhvr>
                                        <p:cTn id="126" dur="500"/>
                                        <p:tgtEl>
                                          <p:spTgt spid="25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8"/>
                                        </p:tgtEl>
                                        <p:attrNameLst>
                                          <p:attrName>style.visibility</p:attrName>
                                        </p:attrNameLst>
                                      </p:cBhvr>
                                      <p:to>
                                        <p:strVal val="visible"/>
                                      </p:to>
                                    </p:set>
                                    <p:animEffect transition="in" filter="fade">
                                      <p:cBhvr>
                                        <p:cTn id="129" dur="500"/>
                                        <p:tgtEl>
                                          <p:spTgt spid="25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53"/>
                                        </p:tgtEl>
                                        <p:attrNameLst>
                                          <p:attrName>style.visibility</p:attrName>
                                        </p:attrNameLst>
                                      </p:cBhvr>
                                      <p:to>
                                        <p:strVal val="visible"/>
                                      </p:to>
                                    </p:set>
                                    <p:animEffect transition="in" filter="fade">
                                      <p:cBhvr>
                                        <p:cTn id="134" dur="500"/>
                                        <p:tgtEl>
                                          <p:spTgt spid="253"/>
                                        </p:tgtEl>
                                      </p:cBhvr>
                                    </p:animEffect>
                                  </p:childTnLst>
                                </p:cTn>
                              </p:par>
                              <p:par>
                                <p:cTn id="135" presetID="10" presetClass="entr" presetSubtype="0" fill="hold" nodeType="withEffect">
                                  <p:stCondLst>
                                    <p:cond delay="0"/>
                                  </p:stCondLst>
                                  <p:childTnLst>
                                    <p:set>
                                      <p:cBhvr>
                                        <p:cTn id="136" dur="1" fill="hold">
                                          <p:stCondLst>
                                            <p:cond delay="0"/>
                                          </p:stCondLst>
                                        </p:cTn>
                                        <p:tgtEl>
                                          <p:spTgt spid="260"/>
                                        </p:tgtEl>
                                        <p:attrNameLst>
                                          <p:attrName>style.visibility</p:attrName>
                                        </p:attrNameLst>
                                      </p:cBhvr>
                                      <p:to>
                                        <p:strVal val="visible"/>
                                      </p:to>
                                    </p:set>
                                    <p:animEffect transition="in" filter="fade">
                                      <p:cBhvr>
                                        <p:cTn id="137" dur="500"/>
                                        <p:tgtEl>
                                          <p:spTgt spid="26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fade">
                                      <p:cBhvr>
                                        <p:cTn id="142" dur="500"/>
                                        <p:tgtEl>
                                          <p:spTgt spid="25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59"/>
                                        </p:tgtEl>
                                        <p:attrNameLst>
                                          <p:attrName>style.visibility</p:attrName>
                                        </p:attrNameLst>
                                      </p:cBhvr>
                                      <p:to>
                                        <p:strVal val="visible"/>
                                      </p:to>
                                    </p:set>
                                    <p:animEffect transition="in" filter="fade">
                                      <p:cBhvr>
                                        <p:cTn id="145" dur="500"/>
                                        <p:tgtEl>
                                          <p:spTgt spid="259"/>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84"/>
                                        </p:tgtEl>
                                        <p:attrNameLst>
                                          <p:attrName>style.visibility</p:attrName>
                                        </p:attrNameLst>
                                      </p:cBhvr>
                                      <p:to>
                                        <p:strVal val="visible"/>
                                      </p:to>
                                    </p:set>
                                    <p:animEffect transition="in" filter="fade">
                                      <p:cBhvr>
                                        <p:cTn id="150" dur="500"/>
                                        <p:tgtEl>
                                          <p:spTgt spid="284"/>
                                        </p:tgtEl>
                                      </p:cBhvr>
                                    </p:animEffect>
                                  </p:childTnLst>
                                </p:cTn>
                              </p:par>
                              <p:par>
                                <p:cTn id="151" presetID="10" presetClass="entr" presetSubtype="0" fill="hold" nodeType="withEffect">
                                  <p:stCondLst>
                                    <p:cond delay="0"/>
                                  </p:stCondLst>
                                  <p:childTnLst>
                                    <p:set>
                                      <p:cBhvr>
                                        <p:cTn id="152" dur="1" fill="hold">
                                          <p:stCondLst>
                                            <p:cond delay="0"/>
                                          </p:stCondLst>
                                        </p:cTn>
                                        <p:tgtEl>
                                          <p:spTgt spid="285"/>
                                        </p:tgtEl>
                                        <p:attrNameLst>
                                          <p:attrName>style.visibility</p:attrName>
                                        </p:attrNameLst>
                                      </p:cBhvr>
                                      <p:to>
                                        <p:strVal val="visible"/>
                                      </p:to>
                                    </p:set>
                                    <p:animEffect transition="in" filter="fade">
                                      <p:cBhvr>
                                        <p:cTn id="153" dur="500"/>
                                        <p:tgtEl>
                                          <p:spTgt spid="285"/>
                                        </p:tgtEl>
                                      </p:cBhvr>
                                    </p:animEffect>
                                  </p:childTnLst>
                                </p:cTn>
                              </p:par>
                              <p:par>
                                <p:cTn id="154" presetID="10" presetClass="entr" presetSubtype="0" fill="hold" nodeType="withEffect">
                                  <p:stCondLst>
                                    <p:cond delay="0"/>
                                  </p:stCondLst>
                                  <p:childTnLst>
                                    <p:set>
                                      <p:cBhvr>
                                        <p:cTn id="155" dur="1" fill="hold">
                                          <p:stCondLst>
                                            <p:cond delay="0"/>
                                          </p:stCondLst>
                                        </p:cTn>
                                        <p:tgtEl>
                                          <p:spTgt spid="264"/>
                                        </p:tgtEl>
                                        <p:attrNameLst>
                                          <p:attrName>style.visibility</p:attrName>
                                        </p:attrNameLst>
                                      </p:cBhvr>
                                      <p:to>
                                        <p:strVal val="visible"/>
                                      </p:to>
                                    </p:set>
                                    <p:animEffect transition="in" filter="fade">
                                      <p:cBhvr>
                                        <p:cTn id="156" dur="500"/>
                                        <p:tgtEl>
                                          <p:spTgt spid="264"/>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2"/>
                                        </p:tgtEl>
                                        <p:attrNameLst>
                                          <p:attrName>style.visibility</p:attrName>
                                        </p:attrNameLst>
                                      </p:cBhvr>
                                      <p:to>
                                        <p:strVal val="visible"/>
                                      </p:to>
                                    </p:set>
                                    <p:animEffect transition="in" filter="fade">
                                      <p:cBhvr>
                                        <p:cTn id="161" dur="500"/>
                                        <p:tgtEl>
                                          <p:spTgt spid="272"/>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
                                        </p:tgtEl>
                                        <p:attrNameLst>
                                          <p:attrName>style.visibility</p:attrName>
                                        </p:attrNameLst>
                                      </p:cBhvr>
                                      <p:to>
                                        <p:strVal val="visible"/>
                                      </p:to>
                                    </p:set>
                                    <p:animEffect transition="in" filter="fade">
                                      <p:cBhvr>
                                        <p:cTn id="164" dur="500"/>
                                        <p:tgtEl>
                                          <p:spTgt spid="276"/>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273"/>
                                        </p:tgtEl>
                                        <p:attrNameLst>
                                          <p:attrName>style.visibility</p:attrName>
                                        </p:attrNameLst>
                                      </p:cBhvr>
                                      <p:to>
                                        <p:strVal val="visible"/>
                                      </p:to>
                                    </p:set>
                                    <p:animEffect transition="in" filter="fade">
                                      <p:cBhvr>
                                        <p:cTn id="169" dur="500"/>
                                        <p:tgtEl>
                                          <p:spTgt spid="27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277"/>
                                        </p:tgtEl>
                                        <p:attrNameLst>
                                          <p:attrName>style.visibility</p:attrName>
                                        </p:attrNameLst>
                                      </p:cBhvr>
                                      <p:to>
                                        <p:strVal val="visible"/>
                                      </p:to>
                                    </p:set>
                                    <p:animEffect transition="in" filter="fade">
                                      <p:cBhvr>
                                        <p:cTn id="172" dur="500"/>
                                        <p:tgtEl>
                                          <p:spTgt spid="277"/>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278"/>
                                        </p:tgtEl>
                                        <p:attrNameLst>
                                          <p:attrName>style.visibility</p:attrName>
                                        </p:attrNameLst>
                                      </p:cBhvr>
                                      <p:to>
                                        <p:strVal val="visible"/>
                                      </p:to>
                                    </p:set>
                                    <p:animEffect transition="in" filter="fade">
                                      <p:cBhvr>
                                        <p:cTn id="177" dur="500"/>
                                        <p:tgtEl>
                                          <p:spTgt spid="278"/>
                                        </p:tgtEl>
                                      </p:cBhvr>
                                    </p:animEffect>
                                  </p:childTnLst>
                                </p:cTn>
                              </p:par>
                            </p:childTnLst>
                          </p:cTn>
                        </p:par>
                        <p:par>
                          <p:cTn id="178" fill="hold">
                            <p:stCondLst>
                              <p:cond delay="500"/>
                            </p:stCondLst>
                            <p:childTnLst>
                              <p:par>
                                <p:cTn id="179" presetID="10" presetClass="entr" presetSubtype="0" fill="hold" grpId="0" nodeType="afterEffect">
                                  <p:stCondLst>
                                    <p:cond delay="0"/>
                                  </p:stCondLst>
                                  <p:childTnLst>
                                    <p:set>
                                      <p:cBhvr>
                                        <p:cTn id="180" dur="1" fill="hold">
                                          <p:stCondLst>
                                            <p:cond delay="0"/>
                                          </p:stCondLst>
                                        </p:cTn>
                                        <p:tgtEl>
                                          <p:spTgt spid="210"/>
                                        </p:tgtEl>
                                        <p:attrNameLst>
                                          <p:attrName>style.visibility</p:attrName>
                                        </p:attrNameLst>
                                      </p:cBhvr>
                                      <p:to>
                                        <p:strVal val="visible"/>
                                      </p:to>
                                    </p:set>
                                    <p:animEffect transition="in" filter="fade">
                                      <p:cBhvr>
                                        <p:cTn id="181" dur="500"/>
                                        <p:tgtEl>
                                          <p:spTgt spid="210"/>
                                        </p:tgtEl>
                                      </p:cBhvr>
                                    </p:animEffect>
                                  </p:childTnLst>
                                </p:cTn>
                              </p:par>
                            </p:childTnLst>
                          </p:cTn>
                        </p:par>
                        <p:par>
                          <p:cTn id="182" fill="hold">
                            <p:stCondLst>
                              <p:cond delay="1000"/>
                            </p:stCondLst>
                            <p:childTnLst>
                              <p:par>
                                <p:cTn id="183" presetID="10" presetClass="exit" presetSubtype="0" fill="hold" grpId="1" nodeType="afterEffect">
                                  <p:stCondLst>
                                    <p:cond delay="0"/>
                                  </p:stCondLst>
                                  <p:childTnLst>
                                    <p:animEffect transition="out" filter="fade">
                                      <p:cBhvr>
                                        <p:cTn id="184" dur="500"/>
                                        <p:tgtEl>
                                          <p:spTgt spid="210"/>
                                        </p:tgtEl>
                                      </p:cBhvr>
                                    </p:animEffect>
                                    <p:set>
                                      <p:cBhvr>
                                        <p:cTn id="185" dur="1" fill="hold">
                                          <p:stCondLst>
                                            <p:cond delay="499"/>
                                          </p:stCondLst>
                                        </p:cTn>
                                        <p:tgtEl>
                                          <p:spTgt spid="210"/>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274"/>
                                        </p:tgtEl>
                                        <p:attrNameLst>
                                          <p:attrName>style.visibility</p:attrName>
                                        </p:attrNameLst>
                                      </p:cBhvr>
                                      <p:to>
                                        <p:strVal val="visible"/>
                                      </p:to>
                                    </p:set>
                                    <p:animEffect transition="in" filter="fade">
                                      <p:cBhvr>
                                        <p:cTn id="190" dur="500"/>
                                        <p:tgtEl>
                                          <p:spTgt spid="274"/>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275"/>
                                        </p:tgtEl>
                                        <p:attrNameLst>
                                          <p:attrName>style.visibility</p:attrName>
                                        </p:attrNameLst>
                                      </p:cBhvr>
                                      <p:to>
                                        <p:strVal val="visible"/>
                                      </p:to>
                                    </p:set>
                                    <p:animEffect transition="in" filter="fade">
                                      <p:cBhvr>
                                        <p:cTn id="195" dur="500"/>
                                        <p:tgtEl>
                                          <p:spTgt spid="275"/>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286"/>
                                        </p:tgtEl>
                                        <p:attrNameLst>
                                          <p:attrName>style.visibility</p:attrName>
                                        </p:attrNameLst>
                                      </p:cBhvr>
                                      <p:to>
                                        <p:strVal val="visible"/>
                                      </p:to>
                                    </p:set>
                                    <p:animEffect transition="in" filter="fade">
                                      <p:cBhvr>
                                        <p:cTn id="200" dur="500"/>
                                        <p:tgtEl>
                                          <p:spTgt spid="286"/>
                                        </p:tgtEl>
                                      </p:cBhvr>
                                    </p:animEffect>
                                  </p:childTnLst>
                                </p:cTn>
                              </p:par>
                            </p:childTnLst>
                          </p:cTn>
                        </p:par>
                        <p:par>
                          <p:cTn id="201" fill="hold">
                            <p:stCondLst>
                              <p:cond delay="500"/>
                            </p:stCondLst>
                            <p:childTnLst>
                              <p:par>
                                <p:cTn id="202" presetID="1" presetClass="entr" presetSubtype="0" fill="hold" grpId="0" nodeType="afterEffect">
                                  <p:stCondLst>
                                    <p:cond delay="500"/>
                                  </p:stCondLst>
                                  <p:childTnLst>
                                    <p:set>
                                      <p:cBhvr>
                                        <p:cTn id="203" dur="1" fill="hold">
                                          <p:stCondLst>
                                            <p:cond delay="0"/>
                                          </p:stCondLst>
                                        </p:cTn>
                                        <p:tgtEl>
                                          <p:spTgt spid="279">
                                            <p:txEl>
                                              <p:pRg st="0" end="0"/>
                                            </p:txEl>
                                          </p:spTgt>
                                        </p:tgtEl>
                                        <p:attrNameLst>
                                          <p:attrName>style.visibility</p:attrName>
                                        </p:attrNameLst>
                                      </p:cBhvr>
                                      <p:to>
                                        <p:strVal val="visible"/>
                                      </p:to>
                                    </p:set>
                                  </p:childTnLst>
                                </p:cTn>
                              </p:par>
                            </p:childTnLst>
                          </p:cTn>
                        </p:par>
                        <p:par>
                          <p:cTn id="204" fill="hold">
                            <p:stCondLst>
                              <p:cond delay="1000"/>
                            </p:stCondLst>
                            <p:childTnLst>
                              <p:par>
                                <p:cTn id="205" presetID="1" presetClass="entr" presetSubtype="0" fill="hold" grpId="0" nodeType="afterEffect">
                                  <p:stCondLst>
                                    <p:cond delay="250"/>
                                  </p:stCondLst>
                                  <p:childTnLst>
                                    <p:set>
                                      <p:cBhvr>
                                        <p:cTn id="206" dur="1" fill="hold">
                                          <p:stCondLst>
                                            <p:cond delay="0"/>
                                          </p:stCondLst>
                                        </p:cTn>
                                        <p:tgtEl>
                                          <p:spTgt spid="279">
                                            <p:txEl>
                                              <p:pRg st="1" end="1"/>
                                            </p:txEl>
                                          </p:spTgt>
                                        </p:tgtEl>
                                        <p:attrNameLst>
                                          <p:attrName>style.visibility</p:attrName>
                                        </p:attrNameLst>
                                      </p:cBhvr>
                                      <p:to>
                                        <p:strVal val="visible"/>
                                      </p:to>
                                    </p:set>
                                  </p:childTnLst>
                                </p:cTn>
                              </p:par>
                            </p:childTnLst>
                          </p:cTn>
                        </p:par>
                        <p:par>
                          <p:cTn id="207" fill="hold">
                            <p:stCondLst>
                              <p:cond delay="1250"/>
                            </p:stCondLst>
                            <p:childTnLst>
                              <p:par>
                                <p:cTn id="208" presetID="1" presetClass="entr" presetSubtype="0" fill="hold" grpId="0" nodeType="afterEffect">
                                  <p:stCondLst>
                                    <p:cond delay="250"/>
                                  </p:stCondLst>
                                  <p:childTnLst>
                                    <p:set>
                                      <p:cBhvr>
                                        <p:cTn id="209" dur="1" fill="hold">
                                          <p:stCondLst>
                                            <p:cond delay="0"/>
                                          </p:stCondLst>
                                        </p:cTn>
                                        <p:tgtEl>
                                          <p:spTgt spid="279">
                                            <p:txEl>
                                              <p:pRg st="2" end="2"/>
                                            </p:txEl>
                                          </p:spTgt>
                                        </p:tgtEl>
                                        <p:attrNameLst>
                                          <p:attrName>style.visibility</p:attrName>
                                        </p:attrNameLst>
                                      </p:cBhvr>
                                      <p:to>
                                        <p:strVal val="visible"/>
                                      </p:to>
                                    </p:set>
                                  </p:childTnLst>
                                </p:cTn>
                              </p:par>
                            </p:childTnLst>
                          </p:cTn>
                        </p:par>
                        <p:par>
                          <p:cTn id="210" fill="hold">
                            <p:stCondLst>
                              <p:cond delay="1500"/>
                            </p:stCondLst>
                            <p:childTnLst>
                              <p:par>
                                <p:cTn id="211" presetID="1" presetClass="entr" presetSubtype="0" fill="hold" grpId="0" nodeType="afterEffect">
                                  <p:stCondLst>
                                    <p:cond delay="250"/>
                                  </p:stCondLst>
                                  <p:childTnLst>
                                    <p:set>
                                      <p:cBhvr>
                                        <p:cTn id="212" dur="1" fill="hold">
                                          <p:stCondLst>
                                            <p:cond delay="0"/>
                                          </p:stCondLst>
                                        </p:cTn>
                                        <p:tgtEl>
                                          <p:spTgt spid="279">
                                            <p:txEl>
                                              <p:pRg st="3" end="3"/>
                                            </p:txEl>
                                          </p:spTgt>
                                        </p:tgtEl>
                                        <p:attrNameLst>
                                          <p:attrName>style.visibility</p:attrName>
                                        </p:attrNameLst>
                                      </p:cBhvr>
                                      <p:to>
                                        <p:strVal val="visible"/>
                                      </p:to>
                                    </p:set>
                                  </p:childTnLst>
                                </p:cTn>
                              </p:par>
                            </p:childTnLst>
                          </p:cTn>
                        </p:par>
                        <p:par>
                          <p:cTn id="213" fill="hold">
                            <p:stCondLst>
                              <p:cond delay="1750"/>
                            </p:stCondLst>
                            <p:childTnLst>
                              <p:par>
                                <p:cTn id="214" presetID="1" presetClass="entr" presetSubtype="0" fill="hold" grpId="0" nodeType="afterEffect">
                                  <p:stCondLst>
                                    <p:cond delay="250"/>
                                  </p:stCondLst>
                                  <p:childTnLst>
                                    <p:set>
                                      <p:cBhvr>
                                        <p:cTn id="215" dur="1" fill="hold">
                                          <p:stCondLst>
                                            <p:cond delay="0"/>
                                          </p:stCondLst>
                                        </p:cTn>
                                        <p:tgtEl>
                                          <p:spTgt spid="279">
                                            <p:txEl>
                                              <p:pRg st="4" end="4"/>
                                            </p:txEl>
                                          </p:spTgt>
                                        </p:tgtEl>
                                        <p:attrNameLst>
                                          <p:attrName>style.visibility</p:attrName>
                                        </p:attrNameLst>
                                      </p:cBhvr>
                                      <p:to>
                                        <p:strVal val="visible"/>
                                      </p:to>
                                    </p:set>
                                  </p:childTnLst>
                                </p:cTn>
                              </p:par>
                            </p:childTnLst>
                          </p:cTn>
                        </p:par>
                        <p:par>
                          <p:cTn id="216" fill="hold">
                            <p:stCondLst>
                              <p:cond delay="2000"/>
                            </p:stCondLst>
                            <p:childTnLst>
                              <p:par>
                                <p:cTn id="217" presetID="1" presetClass="entr" presetSubtype="0" fill="hold" grpId="0" nodeType="afterEffect">
                                  <p:stCondLst>
                                    <p:cond delay="250"/>
                                  </p:stCondLst>
                                  <p:childTnLst>
                                    <p:set>
                                      <p:cBhvr>
                                        <p:cTn id="218" dur="1" fill="hold">
                                          <p:stCondLst>
                                            <p:cond delay="0"/>
                                          </p:stCondLst>
                                        </p:cTn>
                                        <p:tgtEl>
                                          <p:spTgt spid="279">
                                            <p:txEl>
                                              <p:pRg st="5" end="5"/>
                                            </p:txEl>
                                          </p:spTgt>
                                        </p:tgtEl>
                                        <p:attrNameLst>
                                          <p:attrName>style.visibility</p:attrName>
                                        </p:attrNameLst>
                                      </p:cBhvr>
                                      <p:to>
                                        <p:strVal val="visible"/>
                                      </p:to>
                                    </p:set>
                                  </p:childTnLst>
                                </p:cTn>
                              </p:par>
                            </p:childTnLst>
                          </p:cTn>
                        </p:par>
                        <p:par>
                          <p:cTn id="219" fill="hold">
                            <p:stCondLst>
                              <p:cond delay="2250"/>
                            </p:stCondLst>
                            <p:childTnLst>
                              <p:par>
                                <p:cTn id="220" presetID="1" presetClass="entr" presetSubtype="0" fill="hold" grpId="0" nodeType="afterEffect">
                                  <p:stCondLst>
                                    <p:cond delay="250"/>
                                  </p:stCondLst>
                                  <p:childTnLst>
                                    <p:set>
                                      <p:cBhvr>
                                        <p:cTn id="221" dur="1" fill="hold">
                                          <p:stCondLst>
                                            <p:cond delay="0"/>
                                          </p:stCondLst>
                                        </p:cTn>
                                        <p:tgtEl>
                                          <p:spTgt spid="279">
                                            <p:txEl>
                                              <p:pRg st="6" end="6"/>
                                            </p:txEl>
                                          </p:spTgt>
                                        </p:tgtEl>
                                        <p:attrNameLst>
                                          <p:attrName>style.visibility</p:attrName>
                                        </p:attrNameLst>
                                      </p:cBhvr>
                                      <p:to>
                                        <p:strVal val="visible"/>
                                      </p:to>
                                    </p:set>
                                  </p:childTnLst>
                                </p:cTn>
                              </p:par>
                            </p:childTnLst>
                          </p:cTn>
                        </p:par>
                        <p:par>
                          <p:cTn id="222" fill="hold">
                            <p:stCondLst>
                              <p:cond delay="2500"/>
                            </p:stCondLst>
                            <p:childTnLst>
                              <p:par>
                                <p:cTn id="223" presetID="1" presetClass="entr" presetSubtype="0" fill="hold" grpId="0" nodeType="afterEffect">
                                  <p:stCondLst>
                                    <p:cond delay="250"/>
                                  </p:stCondLst>
                                  <p:childTnLst>
                                    <p:set>
                                      <p:cBhvr>
                                        <p:cTn id="224" dur="1" fill="hold">
                                          <p:stCondLst>
                                            <p:cond delay="0"/>
                                          </p:stCondLst>
                                        </p:cTn>
                                        <p:tgtEl>
                                          <p:spTgt spid="279">
                                            <p:txEl>
                                              <p:pRg st="7" end="7"/>
                                            </p:txEl>
                                          </p:spTgt>
                                        </p:tgtEl>
                                        <p:attrNameLst>
                                          <p:attrName>style.visibility</p:attrName>
                                        </p:attrNameLst>
                                      </p:cBhvr>
                                      <p:to>
                                        <p:strVal val="visible"/>
                                      </p:to>
                                    </p:set>
                                  </p:childTnLst>
                                </p:cTn>
                              </p:par>
                            </p:childTnLst>
                          </p:cTn>
                        </p:par>
                        <p:par>
                          <p:cTn id="225" fill="hold">
                            <p:stCondLst>
                              <p:cond delay="2750"/>
                            </p:stCondLst>
                            <p:childTnLst>
                              <p:par>
                                <p:cTn id="226" presetID="1" presetClass="entr" presetSubtype="0" fill="hold" grpId="0" nodeType="afterEffect">
                                  <p:stCondLst>
                                    <p:cond delay="250"/>
                                  </p:stCondLst>
                                  <p:childTnLst>
                                    <p:set>
                                      <p:cBhvr>
                                        <p:cTn id="227" dur="1" fill="hold">
                                          <p:stCondLst>
                                            <p:cond delay="0"/>
                                          </p:stCondLst>
                                        </p:cTn>
                                        <p:tgtEl>
                                          <p:spTgt spid="279">
                                            <p:txEl>
                                              <p:pRg st="8" end="8"/>
                                            </p:txEl>
                                          </p:spTgt>
                                        </p:tgtEl>
                                        <p:attrNameLst>
                                          <p:attrName>style.visibility</p:attrName>
                                        </p:attrNameLst>
                                      </p:cBhvr>
                                      <p:to>
                                        <p:strVal val="visible"/>
                                      </p:to>
                                    </p:set>
                                  </p:childTnLst>
                                </p:cTn>
                              </p:par>
                            </p:childTnLst>
                          </p:cTn>
                        </p:par>
                        <p:par>
                          <p:cTn id="228" fill="hold">
                            <p:stCondLst>
                              <p:cond delay="3000"/>
                            </p:stCondLst>
                            <p:childTnLst>
                              <p:par>
                                <p:cTn id="229" presetID="1" presetClass="entr" presetSubtype="0" fill="hold" grpId="0" nodeType="afterEffect">
                                  <p:stCondLst>
                                    <p:cond delay="250"/>
                                  </p:stCondLst>
                                  <p:childTnLst>
                                    <p:set>
                                      <p:cBhvr>
                                        <p:cTn id="230" dur="1" fill="hold">
                                          <p:stCondLst>
                                            <p:cond delay="0"/>
                                          </p:stCondLst>
                                        </p:cTn>
                                        <p:tgtEl>
                                          <p:spTgt spid="2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10" grpId="0" animBg="1"/>
      <p:bldP spid="210" grpId="1" animBg="1"/>
      <p:bldP spid="219" grpId="0" animBg="1"/>
      <p:bldP spid="220" grpId="0" animBg="1"/>
      <p:bldP spid="221" grpId="0" animBg="1"/>
      <p:bldP spid="222"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50" grpId="0" animBg="1"/>
      <p:bldP spid="251" grpId="0" animBg="1"/>
      <p:bldP spid="252" grpId="0" animBg="1"/>
      <p:bldP spid="253" grpId="0" animBg="1"/>
      <p:bldP spid="258" grpId="0" animBg="1"/>
      <p:bldP spid="259" grpId="0" animBg="1"/>
      <p:bldP spid="272" grpId="0" animBg="1"/>
      <p:bldP spid="273" grpId="0" animBg="1"/>
      <p:bldP spid="274" grpId="0" animBg="1"/>
      <p:bldP spid="275" grpId="0" animBg="1"/>
      <p:bldP spid="276" grpId="0" animBg="1"/>
      <p:bldP spid="277" grpId="0" animBg="1"/>
      <p:bldP spid="2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Rx.NET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95423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Rx	</a:t>
            </a:r>
            <a:endParaRPr lang="en-US" dirty="0"/>
          </a:p>
        </p:txBody>
      </p:sp>
      <p:sp>
        <p:nvSpPr>
          <p:cNvPr id="3" name="Content Placeholder 2"/>
          <p:cNvSpPr>
            <a:spLocks noGrp="1"/>
          </p:cNvSpPr>
          <p:nvPr>
            <p:ph type="body" sz="quarter" idx="10"/>
          </p:nvPr>
        </p:nvSpPr>
        <p:spPr/>
        <p:txBody>
          <a:bodyPr>
            <a:noAutofit/>
          </a:bodyPr>
          <a:lstStyle/>
          <a:p>
            <a:r>
              <a:rPr lang="en-US" dirty="0" smtClean="0"/>
              <a:t>Rx 1.0 – Nov 2009</a:t>
            </a:r>
          </a:p>
          <a:p>
            <a:pPr lvl="1"/>
            <a:r>
              <a:rPr lang="en-US" dirty="0" smtClean="0"/>
              <a:t>.NET 3.5/4, Windows Phone 7</a:t>
            </a:r>
          </a:p>
          <a:p>
            <a:pPr lvl="1"/>
            <a:r>
              <a:rPr lang="en-US" dirty="0" err="1" smtClean="0"/>
              <a:t>IObservable</a:t>
            </a:r>
            <a:r>
              <a:rPr lang="en-US" dirty="0" smtClean="0"/>
              <a:t>/</a:t>
            </a:r>
            <a:r>
              <a:rPr lang="en-US" dirty="0" err="1" smtClean="0"/>
              <a:t>IObserver</a:t>
            </a:r>
            <a:r>
              <a:rPr lang="en-US" dirty="0" smtClean="0"/>
              <a:t> shipped in the BCL as of .NET 4.0</a:t>
            </a:r>
          </a:p>
          <a:p>
            <a:r>
              <a:rPr lang="en-US" dirty="0" smtClean="0"/>
              <a:t>Rx 2.0 – Aug 2012</a:t>
            </a:r>
          </a:p>
          <a:p>
            <a:pPr lvl="1"/>
            <a:r>
              <a:rPr lang="en-US" dirty="0" smtClean="0"/>
              <a:t>Refactored into multiple assemblies to support portable libraries</a:t>
            </a:r>
          </a:p>
          <a:p>
            <a:pPr lvl="1"/>
            <a:r>
              <a:rPr lang="en-US" dirty="0" smtClean="0"/>
              <a:t>Added platform-specific thread schedulers</a:t>
            </a:r>
          </a:p>
          <a:p>
            <a:pPr lvl="1"/>
            <a:r>
              <a:rPr lang="en-US" dirty="0" smtClean="0"/>
              <a:t>Temporal query operators</a:t>
            </a:r>
          </a:p>
          <a:p>
            <a:pPr lvl="1"/>
            <a:r>
              <a:rPr lang="en-US" dirty="0" smtClean="0"/>
              <a:t>Interop with </a:t>
            </a:r>
            <a:r>
              <a:rPr lang="en-US" dirty="0" err="1" smtClean="0"/>
              <a:t>async</a:t>
            </a:r>
            <a:r>
              <a:rPr lang="en-US" dirty="0" smtClean="0"/>
              <a:t>/await</a:t>
            </a:r>
          </a:p>
          <a:p>
            <a:pPr lvl="1"/>
            <a:r>
              <a:rPr lang="en-US" dirty="0" smtClean="0"/>
              <a:t>.NET 4/4.5, Windows Phone 7.5/8, Windows 8</a:t>
            </a:r>
          </a:p>
        </p:txBody>
      </p:sp>
    </p:spTree>
    <p:extLst>
      <p:ext uri="{BB962C8B-B14F-4D97-AF65-F5344CB8AC3E}">
        <p14:creationId xmlns:p14="http://schemas.microsoft.com/office/powerpoint/2010/main" val="14907791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Rx	</a:t>
            </a:r>
            <a:endParaRPr lang="en-US" dirty="0"/>
          </a:p>
        </p:txBody>
      </p:sp>
      <p:sp>
        <p:nvSpPr>
          <p:cNvPr id="3" name="Content Placeholder 2"/>
          <p:cNvSpPr>
            <a:spLocks noGrp="1"/>
          </p:cNvSpPr>
          <p:nvPr>
            <p:ph type="body" sz="quarter" idx="10"/>
          </p:nvPr>
        </p:nvSpPr>
        <p:spPr/>
        <p:txBody>
          <a:bodyPr>
            <a:noAutofit/>
          </a:bodyPr>
          <a:lstStyle/>
          <a:p>
            <a:r>
              <a:rPr lang="en-US" dirty="0" smtClean="0"/>
              <a:t>Open source release (Rx 2.1) – Nov 2012</a:t>
            </a:r>
          </a:p>
          <a:p>
            <a:pPr lvl="1"/>
            <a:r>
              <a:rPr lang="en-US" dirty="0" smtClean="0"/>
              <a:t>Source released through MS Open Tech (rx.codeplex.com)</a:t>
            </a:r>
          </a:p>
          <a:p>
            <a:pPr lvl="1"/>
            <a:r>
              <a:rPr lang="en-US" dirty="0" smtClean="0"/>
              <a:t>Binaries released by Microsoft via NuGet</a:t>
            </a:r>
          </a:p>
        </p:txBody>
      </p:sp>
    </p:spTree>
    <p:extLst>
      <p:ext uri="{BB962C8B-B14F-4D97-AF65-F5344CB8AC3E}">
        <p14:creationId xmlns:p14="http://schemas.microsoft.com/office/powerpoint/2010/main" val="42742039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p>
            <a:r>
              <a:rPr lang="en-US" dirty="0" smtClean="0"/>
              <a:t>Interactive Extensions (Ix)</a:t>
            </a:r>
            <a:endParaRPr lang="en-US" dirty="0"/>
          </a:p>
        </p:txBody>
      </p:sp>
      <p:sp>
        <p:nvSpPr>
          <p:cNvPr id="3" name="Text Placeholder 2"/>
          <p:cNvSpPr>
            <a:spLocks noGrp="1"/>
          </p:cNvSpPr>
          <p:nvPr>
            <p:ph type="body" sz="quarter" idx="10"/>
          </p:nvPr>
        </p:nvSpPr>
        <p:spPr>
          <a:xfrm>
            <a:off x="519248" y="1447800"/>
            <a:ext cx="11151917" cy="1865126"/>
          </a:xfrm>
        </p:spPr>
        <p:txBody>
          <a:bodyPr/>
          <a:lstStyle/>
          <a:p>
            <a:r>
              <a:rPr lang="en-US" dirty="0" smtClean="0"/>
              <a:t>Related project</a:t>
            </a:r>
          </a:p>
          <a:p>
            <a:pPr lvl="1"/>
            <a:r>
              <a:rPr lang="en-US" dirty="0" smtClean="0"/>
              <a:t>Enhances LINQ to Objects with similar operators as Rx</a:t>
            </a:r>
          </a:p>
          <a:p>
            <a:pPr lvl="1"/>
            <a:r>
              <a:rPr lang="en-US" dirty="0" smtClean="0"/>
              <a:t>Open sourced through MS Open Tech (rx.codeplex.com)</a:t>
            </a:r>
          </a:p>
          <a:p>
            <a:pPr lvl="1"/>
            <a:r>
              <a:rPr lang="en-US" dirty="0"/>
              <a:t>R</a:t>
            </a:r>
            <a:r>
              <a:rPr lang="en-US" dirty="0" smtClean="0"/>
              <a:t>eleased via NuGet</a:t>
            </a:r>
            <a:endParaRPr lang="en-US" dirty="0"/>
          </a:p>
        </p:txBody>
      </p:sp>
    </p:spTree>
    <p:extLst>
      <p:ext uri="{BB962C8B-B14F-4D97-AF65-F5344CB8AC3E}">
        <p14:creationId xmlns:p14="http://schemas.microsoft.com/office/powerpoint/2010/main" val="15648033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Event Processing Landscape</a:t>
            </a:r>
            <a:endParaRPr lang="en-US" dirty="0"/>
          </a:p>
        </p:txBody>
      </p:sp>
      <p:pic>
        <p:nvPicPr>
          <p:cNvPr id="4" name="Picture 3" descr="http://www.softicons.com/download/internet-icons/3d-social-icons-by-aha-soft/png/512/Twitter%20bir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4752255"/>
            <a:ext cx="1584013" cy="15840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http://kathryncorrick.files.wordpress.com/2009/09/rsslozenge.jpg?w=408"/>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400605" y="1065647"/>
            <a:ext cx="781191" cy="791010"/>
          </a:xfrm>
          <a:prstGeom prst="round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Cloud 5"/>
          <p:cNvSpPr/>
          <p:nvPr/>
        </p:nvSpPr>
        <p:spPr bwMode="auto">
          <a:xfrm>
            <a:off x="3352800" y="2732956"/>
            <a:ext cx="5105400" cy="2171700"/>
          </a:xfrm>
          <a:prstGeom prst="cloud">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6600" b="1" dirty="0">
              <a:solidFill>
                <a:schemeClr val="tx1"/>
              </a:solidFill>
            </a:endParaRPr>
          </a:p>
        </p:txBody>
      </p:sp>
      <p:pic>
        <p:nvPicPr>
          <p:cNvPr id="7" name="Picture 13" descr="D:\dvd\Online_ART\DVD_ART36\Artwork_Imagery\Icons - Illustrations\_ REAL VISTA STYLE\server hardware cutawa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5429" y="4613871"/>
            <a:ext cx="1459001" cy="14590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D:\dvd\Online_ART\DVD_ART36\Artwork_Imagery\Icons - Illustrations\_ REAL VISTA STYLE\scroll mouse blue gree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756" y="5259886"/>
            <a:ext cx="1625970" cy="16259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D:\dvd\Online_ART\DVD_ART36\Artwork_Imagery\Icons - Illustrations\_ REAL VISTA STYLE\bar chart sales red arro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1150" y="1290946"/>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7" descr="D:\dvd\Online_ART\DVD_ART36\Artwork_Imagery\Icons - Illustrations\_ REAL VISTA STYLE\communications satellit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2572" y="332657"/>
            <a:ext cx="1452029" cy="14520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D:\dvd\Online_ART\DVD_ART36\Artwork_Imagery\Icons - Illustrations\_ REAL VISTA STYLE\world globe map.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6316" y="1475656"/>
            <a:ext cx="1203884" cy="120388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V="1">
            <a:off x="2743200" y="4447456"/>
            <a:ext cx="797144" cy="685800"/>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362201" y="4142657"/>
            <a:ext cx="769763" cy="646331"/>
          </a:xfrm>
          <a:prstGeom prst="rect">
            <a:avLst/>
          </a:prstGeom>
          <a:noFill/>
        </p:spPr>
        <p:txBody>
          <a:bodyPr wrap="none" rtlCol="0">
            <a:spAutoFit/>
          </a:bodyPr>
          <a:lstStyle/>
          <a:p>
            <a:pPr algn="ctr"/>
            <a:r>
              <a:rPr lang="en-US" dirty="0"/>
              <a:t>Social</a:t>
            </a:r>
          </a:p>
          <a:p>
            <a:pPr algn="ctr"/>
            <a:r>
              <a:rPr lang="en-US" dirty="0"/>
              <a:t>media</a:t>
            </a:r>
          </a:p>
        </p:txBody>
      </p:sp>
      <p:cxnSp>
        <p:nvCxnSpPr>
          <p:cNvPr id="14" name="Straight Arrow Connector 13"/>
          <p:cNvCxnSpPr/>
          <p:nvPr/>
        </p:nvCxnSpPr>
        <p:spPr>
          <a:xfrm>
            <a:off x="3333750" y="2732957"/>
            <a:ext cx="531922" cy="371475"/>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rot="757004">
            <a:off x="1752522" y="2685176"/>
            <a:ext cx="1347613" cy="369332"/>
          </a:xfrm>
          <a:prstGeom prst="rect">
            <a:avLst/>
          </a:prstGeom>
          <a:noFill/>
        </p:spPr>
        <p:txBody>
          <a:bodyPr wrap="none" rtlCol="0">
            <a:spAutoFit/>
          </a:bodyPr>
          <a:lstStyle/>
          <a:p>
            <a:pPr algn="ctr"/>
            <a:r>
              <a:rPr lang="en-US" dirty="0"/>
              <a:t>Stock tickers</a:t>
            </a:r>
          </a:p>
        </p:txBody>
      </p:sp>
      <p:sp>
        <p:nvSpPr>
          <p:cNvPr id="16" name="TextBox 15"/>
          <p:cNvSpPr txBox="1"/>
          <p:nvPr/>
        </p:nvSpPr>
        <p:spPr>
          <a:xfrm>
            <a:off x="5210332" y="2020724"/>
            <a:ext cx="1342868" cy="369332"/>
          </a:xfrm>
          <a:prstGeom prst="rect">
            <a:avLst/>
          </a:prstGeom>
          <a:noFill/>
        </p:spPr>
        <p:txBody>
          <a:bodyPr wrap="none" rtlCol="0">
            <a:spAutoFit/>
          </a:bodyPr>
          <a:lstStyle/>
          <a:p>
            <a:pPr algn="ctr"/>
            <a:r>
              <a:rPr lang="en-US" dirty="0"/>
              <a:t>RSS      feeds</a:t>
            </a:r>
          </a:p>
        </p:txBody>
      </p:sp>
      <p:cxnSp>
        <p:nvCxnSpPr>
          <p:cNvPr id="17" name="Straight Arrow Connector 16"/>
          <p:cNvCxnSpPr/>
          <p:nvPr/>
        </p:nvCxnSpPr>
        <p:spPr>
          <a:xfrm>
            <a:off x="5791200" y="2009057"/>
            <a:ext cx="0" cy="709431"/>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7924800" y="2466257"/>
            <a:ext cx="381000" cy="448565"/>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8120434" y="1182524"/>
            <a:ext cx="554960" cy="369332"/>
          </a:xfrm>
          <a:prstGeom prst="rect">
            <a:avLst/>
          </a:prstGeom>
          <a:noFill/>
        </p:spPr>
        <p:txBody>
          <a:bodyPr wrap="none" rtlCol="0">
            <a:spAutoFit/>
          </a:bodyPr>
          <a:lstStyle/>
          <a:p>
            <a:pPr algn="ctr"/>
            <a:r>
              <a:rPr lang="en-US" dirty="0"/>
              <a:t>GPS</a:t>
            </a:r>
          </a:p>
        </p:txBody>
      </p:sp>
      <p:cxnSp>
        <p:nvCxnSpPr>
          <p:cNvPr id="20" name="Straight Arrow Connector 19"/>
          <p:cNvCxnSpPr/>
          <p:nvPr/>
        </p:nvCxnSpPr>
        <p:spPr>
          <a:xfrm flipH="1" flipV="1">
            <a:off x="7934326" y="4447456"/>
            <a:ext cx="463589" cy="342900"/>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7897336" y="5971456"/>
            <a:ext cx="2084865" cy="369332"/>
          </a:xfrm>
          <a:prstGeom prst="rect">
            <a:avLst/>
          </a:prstGeom>
          <a:noFill/>
        </p:spPr>
        <p:txBody>
          <a:bodyPr wrap="none" rtlCol="0">
            <a:spAutoFit/>
          </a:bodyPr>
          <a:lstStyle/>
          <a:p>
            <a:pPr algn="ctr"/>
            <a:r>
              <a:rPr lang="en-US" dirty="0"/>
              <a:t>Server management</a:t>
            </a:r>
          </a:p>
        </p:txBody>
      </p:sp>
      <p:cxnSp>
        <p:nvCxnSpPr>
          <p:cNvPr id="22" name="Straight Arrow Connector 21"/>
          <p:cNvCxnSpPr/>
          <p:nvPr/>
        </p:nvCxnSpPr>
        <p:spPr>
          <a:xfrm flipV="1">
            <a:off x="6039741" y="4980856"/>
            <a:ext cx="0" cy="563404"/>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rot="18916777">
            <a:off x="4853216" y="5544259"/>
            <a:ext cx="1060803" cy="369332"/>
          </a:xfrm>
          <a:prstGeom prst="rect">
            <a:avLst/>
          </a:prstGeom>
          <a:noFill/>
        </p:spPr>
        <p:txBody>
          <a:bodyPr wrap="none" rtlCol="0">
            <a:spAutoFit/>
          </a:bodyPr>
          <a:lstStyle/>
          <a:p>
            <a:pPr algn="ctr"/>
            <a:r>
              <a:rPr lang="en-US" dirty="0"/>
              <a:t>UI events</a:t>
            </a:r>
          </a:p>
        </p:txBody>
      </p:sp>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63835" y="3169201"/>
            <a:ext cx="3790791" cy="1219200"/>
          </a:xfrm>
          <a:prstGeom prst="rect">
            <a:avLst/>
          </a:prstGeom>
        </p:spPr>
      </p:pic>
    </p:spTree>
    <p:extLst>
      <p:ext uri="{BB962C8B-B14F-4D97-AF65-F5344CB8AC3E}">
        <p14:creationId xmlns:p14="http://schemas.microsoft.com/office/powerpoint/2010/main" val="3610317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par>
                                <p:cTn id="54" presetID="22" presetClass="entr" presetSubtype="1"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par>
                                <p:cTn id="57" presetID="22" presetClass="entr" presetSubtype="2"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right)">
                                      <p:cBhvr>
                                        <p:cTn id="59" dur="500"/>
                                        <p:tgtEl>
                                          <p:spTgt spid="18"/>
                                        </p:tgtEl>
                                      </p:cBhvr>
                                    </p:animEffect>
                                  </p:childTnLst>
                                </p:cTn>
                              </p:par>
                              <p:par>
                                <p:cTn id="60" presetID="22" presetClass="entr" presetSubtype="4"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par>
                                <p:cTn id="63" presetID="22" presetClass="entr" presetSubtype="4"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down)">
                                      <p:cBhvr>
                                        <p:cTn id="65" dur="500"/>
                                        <p:tgtEl>
                                          <p:spTgt spid="22"/>
                                        </p:tgtEl>
                                      </p:cBhvr>
                                    </p:animEffect>
                                  </p:childTnLst>
                                </p:cTn>
                              </p:par>
                              <p:par>
                                <p:cTn id="66" presetID="22" presetClass="entr" presetSubtype="4"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down)">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9" grpId="0"/>
      <p:bldP spid="21"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Reactive Extensions Architecture</a:t>
            </a:r>
            <a:endParaRPr lang="en-US" dirty="0"/>
          </a:p>
        </p:txBody>
      </p:sp>
      <p:grpSp>
        <p:nvGrpSpPr>
          <p:cNvPr id="3" name="Group 2"/>
          <p:cNvGrpSpPr/>
          <p:nvPr/>
        </p:nvGrpSpPr>
        <p:grpSpPr>
          <a:xfrm>
            <a:off x="1524000" y="4572000"/>
            <a:ext cx="8915400" cy="2133600"/>
            <a:chOff x="1522412" y="4572000"/>
            <a:chExt cx="8915400" cy="2133600"/>
          </a:xfrm>
          <a:scene3d>
            <a:camera prst="perspectiveRelaxed"/>
            <a:lightRig rig="threePt" dir="t"/>
          </a:scene3d>
        </p:grpSpPr>
        <p:sp>
          <p:nvSpPr>
            <p:cNvPr id="6" name="Rectangle 5"/>
            <p:cNvSpPr/>
            <p:nvPr/>
          </p:nvSpPr>
          <p:spPr bwMode="auto">
            <a:xfrm>
              <a:off x="1522412" y="4572000"/>
              <a:ext cx="8915400" cy="21336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TextBox 7"/>
            <p:cNvSpPr txBox="1"/>
            <p:nvPr/>
          </p:nvSpPr>
          <p:spPr>
            <a:xfrm>
              <a:off x="4847879" y="6096000"/>
              <a:ext cx="2128981" cy="492443"/>
            </a:xfrm>
            <a:prstGeom prst="rect">
              <a:avLst/>
            </a:prstGeom>
            <a:noFill/>
          </p:spPr>
          <p:txBody>
            <a:bodyPr wrap="none" lIns="0" tIns="0" rIns="0" bIns="0" rtlCol="0">
              <a:spAutoFit/>
            </a:bodyPr>
            <a:lstStyle/>
            <a:p>
              <a:r>
                <a:rPr lang="en-US" sz="3200" b="1" dirty="0">
                  <a:gradFill>
                    <a:gsLst>
                      <a:gs pos="0">
                        <a:schemeClr val="tx1"/>
                      </a:gs>
                      <a:gs pos="86000">
                        <a:schemeClr val="tx1"/>
                      </a:gs>
                    </a:gsLst>
                    <a:lin ang="5400000" scaled="0"/>
                  </a:gradFill>
                </a:rPr>
                <a:t>Concurrency</a:t>
              </a:r>
            </a:p>
          </p:txBody>
        </p:sp>
        <p:grpSp>
          <p:nvGrpSpPr>
            <p:cNvPr id="14" name="Group 13"/>
            <p:cNvGrpSpPr/>
            <p:nvPr/>
          </p:nvGrpSpPr>
          <p:grpSpPr>
            <a:xfrm>
              <a:off x="1751012" y="4800600"/>
              <a:ext cx="1905000" cy="1071230"/>
              <a:chOff x="1869926" y="2662570"/>
              <a:chExt cx="1905000" cy="1071230"/>
            </a:xfrm>
          </p:grpSpPr>
          <p:sp>
            <p:nvSpPr>
              <p:cNvPr id="9" name="Rounded Rectangle 8"/>
              <p:cNvSpPr/>
              <p:nvPr/>
            </p:nvSpPr>
            <p:spPr bwMode="auto">
              <a:xfrm>
                <a:off x="1869926" y="3124200"/>
                <a:ext cx="1905000" cy="609600"/>
              </a:xfrm>
              <a:prstGeom prst="roundRect">
                <a:avLst/>
              </a:prstGeom>
              <a:solidFill>
                <a:schemeClr val="bg2"/>
              </a:solid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latin typeface="Consolas" pitchFamily="49" charset="0"/>
                    <a:cs typeface="Consolas" pitchFamily="49" charset="0"/>
                  </a:rPr>
                  <a:t>IScheduler</a:t>
                </a:r>
                <a:endParaRPr lang="en-US" sz="2200" dirty="0">
                  <a:gradFill>
                    <a:gsLst>
                      <a:gs pos="0">
                        <a:srgbClr val="FFFFFF"/>
                      </a:gs>
                      <a:gs pos="100000">
                        <a:srgbClr val="FFFFFF"/>
                      </a:gs>
                    </a:gsLst>
                    <a:lin ang="5400000" scaled="0"/>
                  </a:gradFill>
                  <a:latin typeface="Consolas" pitchFamily="49" charset="0"/>
                  <a:cs typeface="Consolas" pitchFamily="49" charset="0"/>
                </a:endParaRPr>
              </a:p>
            </p:txBody>
          </p:sp>
          <p:cxnSp>
            <p:nvCxnSpPr>
              <p:cNvPr id="11" name="Straight Connector 10"/>
              <p:cNvCxnSpPr>
                <a:stCxn id="9" idx="0"/>
                <a:endCxn id="12" idx="4"/>
              </p:cNvCxnSpPr>
              <p:nvPr/>
            </p:nvCxnSpPr>
            <p:spPr>
              <a:xfrm flipV="1">
                <a:off x="2822426" y="2891170"/>
                <a:ext cx="2141" cy="233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710267" y="2662570"/>
                <a:ext cx="228600" cy="228600"/>
              </a:xfrm>
              <a:prstGeom prst="ellipse">
                <a:avLst/>
              </a:prstGeom>
              <a:no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6" name="Group 25"/>
            <p:cNvGrpSpPr/>
            <p:nvPr/>
          </p:nvGrpSpPr>
          <p:grpSpPr>
            <a:xfrm>
              <a:off x="9371012" y="4800600"/>
              <a:ext cx="838200" cy="1162109"/>
              <a:chOff x="9294812" y="4724400"/>
              <a:chExt cx="838200" cy="1162109"/>
            </a:xfrm>
          </p:grpSpPr>
          <p:grpSp>
            <p:nvGrpSpPr>
              <p:cNvPr id="24" name="Group 23"/>
              <p:cNvGrpSpPr/>
              <p:nvPr/>
            </p:nvGrpSpPr>
            <p:grpSpPr>
              <a:xfrm>
                <a:off x="9294812" y="4724400"/>
                <a:ext cx="838200" cy="838200"/>
                <a:chOff x="4494212" y="1371600"/>
                <a:chExt cx="838200" cy="838200"/>
              </a:xfrm>
            </p:grpSpPr>
            <p:sp>
              <p:nvSpPr>
                <p:cNvPr id="17" name="Oval 16"/>
                <p:cNvSpPr/>
                <p:nvPr/>
              </p:nvSpPr>
              <p:spPr bwMode="auto">
                <a:xfrm>
                  <a:off x="4494212" y="1371600"/>
                  <a:ext cx="838200" cy="838200"/>
                </a:xfrm>
                <a:prstGeom prst="ellipse">
                  <a:avLst/>
                </a:prstGeom>
                <a:solidFill>
                  <a:schemeClr val="accent1"/>
                </a:solid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21" name="Straight Arrow Connector 20"/>
                <p:cNvCxnSpPr/>
                <p:nvPr/>
              </p:nvCxnSpPr>
              <p:spPr>
                <a:xfrm flipH="1" flipV="1">
                  <a:off x="4646612" y="1676400"/>
                  <a:ext cx="2667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7" idx="7"/>
                </p:cNvCxnSpPr>
                <p:nvPr/>
              </p:nvCxnSpPr>
              <p:spPr>
                <a:xfrm flipV="1">
                  <a:off x="4913312" y="1494352"/>
                  <a:ext cx="296348" cy="2963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9437392" y="5578732"/>
                <a:ext cx="517770"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Time</a:t>
                </a:r>
              </a:p>
            </p:txBody>
          </p:sp>
        </p:grpSp>
        <p:sp>
          <p:nvSpPr>
            <p:cNvPr id="27" name="Cloud 26"/>
            <p:cNvSpPr/>
            <p:nvPr/>
          </p:nvSpPr>
          <p:spPr bwMode="auto">
            <a:xfrm>
              <a:off x="5637212" y="4975917"/>
              <a:ext cx="1447800" cy="584894"/>
            </a:xfrm>
            <a:prstGeom prst="cloud">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4" name="Group 43"/>
            <p:cNvGrpSpPr/>
            <p:nvPr/>
          </p:nvGrpSpPr>
          <p:grpSpPr>
            <a:xfrm>
              <a:off x="4293038" y="4975332"/>
              <a:ext cx="722530" cy="606260"/>
              <a:chOff x="4646612" y="4365731"/>
              <a:chExt cx="722530" cy="916171"/>
            </a:xfrm>
          </p:grpSpPr>
          <p:grpSp>
            <p:nvGrpSpPr>
              <p:cNvPr id="33" name="Group 32"/>
              <p:cNvGrpSpPr/>
              <p:nvPr/>
            </p:nvGrpSpPr>
            <p:grpSpPr>
              <a:xfrm>
                <a:off x="4646612" y="4366174"/>
                <a:ext cx="152400" cy="915286"/>
                <a:chOff x="6170612" y="2057400"/>
                <a:chExt cx="152400" cy="915286"/>
              </a:xfrm>
            </p:grpSpPr>
            <p:cxnSp>
              <p:nvCxnSpPr>
                <p:cNvPr id="29" name="Curved Connector 28"/>
                <p:cNvCxnSpPr/>
                <p:nvPr/>
              </p:nvCxnSpPr>
              <p:spPr>
                <a:xfrm rot="16200000" flipH="1">
                  <a:off x="6132512" y="20955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5400000">
                  <a:off x="6132512" y="23241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6200000" flipH="1">
                  <a:off x="6132512" y="25535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5400000">
                  <a:off x="6132512" y="27821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935647" y="4366616"/>
                <a:ext cx="152400" cy="915286"/>
                <a:chOff x="6170612" y="2057400"/>
                <a:chExt cx="152400" cy="915286"/>
              </a:xfrm>
            </p:grpSpPr>
            <p:cxnSp>
              <p:nvCxnSpPr>
                <p:cNvPr id="35" name="Curved Connector 34"/>
                <p:cNvCxnSpPr/>
                <p:nvPr/>
              </p:nvCxnSpPr>
              <p:spPr>
                <a:xfrm rot="16200000" flipH="1">
                  <a:off x="6132512" y="20955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5400000">
                  <a:off x="6132512" y="23241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urved Connector 36"/>
                <p:cNvCxnSpPr/>
                <p:nvPr/>
              </p:nvCxnSpPr>
              <p:spPr>
                <a:xfrm rot="16200000" flipH="1">
                  <a:off x="6132512" y="25535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5400000">
                  <a:off x="6132512" y="27821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216742" y="4365731"/>
                <a:ext cx="152400" cy="915286"/>
                <a:chOff x="6170612" y="2057400"/>
                <a:chExt cx="152400" cy="915286"/>
              </a:xfrm>
            </p:grpSpPr>
            <p:cxnSp>
              <p:nvCxnSpPr>
                <p:cNvPr id="40" name="Curved Connector 39"/>
                <p:cNvCxnSpPr/>
                <p:nvPr/>
              </p:nvCxnSpPr>
              <p:spPr>
                <a:xfrm rot="16200000" flipH="1">
                  <a:off x="6132512" y="20955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urved Connector 40"/>
                <p:cNvCxnSpPr/>
                <p:nvPr/>
              </p:nvCxnSpPr>
              <p:spPr>
                <a:xfrm rot="5400000">
                  <a:off x="6132512" y="23241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6200000" flipH="1">
                  <a:off x="6132512" y="25535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5400000">
                  <a:off x="6132512" y="27821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5" name="TextBox 44"/>
            <p:cNvSpPr txBox="1"/>
            <p:nvPr/>
          </p:nvSpPr>
          <p:spPr>
            <a:xfrm>
              <a:off x="4212734" y="5660528"/>
              <a:ext cx="833370"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Threads</a:t>
              </a:r>
            </a:p>
          </p:txBody>
        </p:sp>
        <p:sp>
          <p:nvSpPr>
            <p:cNvPr id="47" name="TextBox 46"/>
            <p:cNvSpPr txBox="1"/>
            <p:nvPr/>
          </p:nvSpPr>
          <p:spPr>
            <a:xfrm>
              <a:off x="6026886" y="5637311"/>
              <a:ext cx="599523"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Cloud</a:t>
              </a:r>
            </a:p>
          </p:txBody>
        </p:sp>
        <p:grpSp>
          <p:nvGrpSpPr>
            <p:cNvPr id="53" name="Group 52"/>
            <p:cNvGrpSpPr/>
            <p:nvPr/>
          </p:nvGrpSpPr>
          <p:grpSpPr>
            <a:xfrm>
              <a:off x="7602812" y="4800600"/>
              <a:ext cx="1210527" cy="838200"/>
              <a:chOff x="5789612" y="2209800"/>
              <a:chExt cx="1210527" cy="838200"/>
            </a:xfrm>
          </p:grpSpPr>
          <p:sp>
            <p:nvSpPr>
              <p:cNvPr id="48" name="Oval 47"/>
              <p:cNvSpPr/>
              <p:nvPr/>
            </p:nvSpPr>
            <p:spPr bwMode="auto">
              <a:xfrm>
                <a:off x="5942012" y="2286000"/>
                <a:ext cx="1058127" cy="609600"/>
              </a:xfrm>
              <a:prstGeom prst="ellipse">
                <a:avLst/>
              </a:prstGeom>
              <a:noFill/>
              <a:ln w="19050">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9" name="Flowchart: Multidocument 48"/>
              <p:cNvSpPr/>
              <p:nvPr/>
            </p:nvSpPr>
            <p:spPr bwMode="auto">
              <a:xfrm>
                <a:off x="5789612" y="2590800"/>
                <a:ext cx="542074" cy="457200"/>
              </a:xfrm>
              <a:prstGeom prst="flowChartMultidocument">
                <a:avLst/>
              </a:prstGeom>
              <a:solidFill>
                <a:schemeClr val="accent2">
                  <a:lumMod val="40000"/>
                  <a:lumOff val="60000"/>
                </a:schemeClr>
              </a:solidFill>
              <a:ln w="19050">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1" name="Straight Connector 50"/>
              <p:cNvCxnSpPr>
                <a:stCxn id="48" idx="0"/>
              </p:cNvCxnSpPr>
              <p:nvPr/>
            </p:nvCxnSpPr>
            <p:spPr>
              <a:xfrm flipH="1" flipV="1">
                <a:off x="6331686" y="2209800"/>
                <a:ext cx="139390" cy="76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6323012" y="2286000"/>
                <a:ext cx="139390" cy="76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7602812" y="5660528"/>
              <a:ext cx="1214820"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Dispatchers</a:t>
              </a:r>
            </a:p>
          </p:txBody>
        </p:sp>
      </p:grpSp>
      <p:grpSp>
        <p:nvGrpSpPr>
          <p:cNvPr id="7" name="Group 6"/>
          <p:cNvGrpSpPr/>
          <p:nvPr/>
        </p:nvGrpSpPr>
        <p:grpSpPr>
          <a:xfrm>
            <a:off x="1524000" y="2743200"/>
            <a:ext cx="8915400" cy="2133600"/>
            <a:chOff x="1522412" y="2743200"/>
            <a:chExt cx="8915400" cy="2133600"/>
          </a:xfrm>
          <a:scene3d>
            <a:camera prst="perspectiveRelaxed"/>
            <a:lightRig rig="threePt" dir="t"/>
          </a:scene3d>
        </p:grpSpPr>
        <p:sp>
          <p:nvSpPr>
            <p:cNvPr id="56" name="Rectangle 55"/>
            <p:cNvSpPr/>
            <p:nvPr/>
          </p:nvSpPr>
          <p:spPr bwMode="auto">
            <a:xfrm>
              <a:off x="1522412" y="2743200"/>
              <a:ext cx="8915400" cy="2133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 name="TextBox 56"/>
            <p:cNvSpPr txBox="1"/>
            <p:nvPr/>
          </p:nvSpPr>
          <p:spPr>
            <a:xfrm>
              <a:off x="4712232" y="4114800"/>
              <a:ext cx="2421753" cy="492443"/>
            </a:xfrm>
            <a:prstGeom prst="rect">
              <a:avLst/>
            </a:prstGeom>
            <a:noFill/>
          </p:spPr>
          <p:txBody>
            <a:bodyPr wrap="none" lIns="0" tIns="0" rIns="0" bIns="0" rtlCol="0">
              <a:spAutoFit/>
            </a:bodyPr>
            <a:lstStyle/>
            <a:p>
              <a:r>
                <a:rPr lang="en-US" sz="3200" b="1" dirty="0">
                  <a:gradFill>
                    <a:gsLst>
                      <a:gs pos="0">
                        <a:schemeClr val="tx1"/>
                      </a:gs>
                      <a:gs pos="86000">
                        <a:schemeClr val="tx1"/>
                      </a:gs>
                    </a:gsLst>
                    <a:lin ang="5400000" scaled="0"/>
                  </a:gradFill>
                </a:rPr>
                <a:t>Event Streams</a:t>
              </a:r>
            </a:p>
          </p:txBody>
        </p:sp>
        <p:grpSp>
          <p:nvGrpSpPr>
            <p:cNvPr id="58" name="Group 57"/>
            <p:cNvGrpSpPr/>
            <p:nvPr/>
          </p:nvGrpSpPr>
          <p:grpSpPr>
            <a:xfrm>
              <a:off x="1751012" y="2891170"/>
              <a:ext cx="2560320" cy="1071230"/>
              <a:chOff x="1869926" y="2662570"/>
              <a:chExt cx="1862868" cy="1071230"/>
            </a:xfrm>
          </p:grpSpPr>
          <p:sp>
            <p:nvSpPr>
              <p:cNvPr id="59" name="Rounded Rectangle 58"/>
              <p:cNvSpPr/>
              <p:nvPr/>
            </p:nvSpPr>
            <p:spPr bwMode="auto">
              <a:xfrm>
                <a:off x="1869926" y="3124200"/>
                <a:ext cx="1862868" cy="609600"/>
              </a:xfrm>
              <a:prstGeom prst="roundRect">
                <a:avLst/>
              </a:prstGeom>
              <a:solidFill>
                <a:schemeClr val="bg2"/>
              </a:solid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latin typeface="Consolas" pitchFamily="49" charset="0"/>
                    <a:cs typeface="Consolas" pitchFamily="49" charset="0"/>
                  </a:rPr>
                  <a:t>IObservable</a:t>
                </a:r>
                <a:r>
                  <a:rPr lang="en-US" sz="2200" dirty="0">
                    <a:gradFill>
                      <a:gsLst>
                        <a:gs pos="0">
                          <a:srgbClr val="FFFFFF"/>
                        </a:gs>
                        <a:gs pos="100000">
                          <a:srgbClr val="FFFFFF"/>
                        </a:gs>
                      </a:gsLst>
                      <a:lin ang="5400000" scaled="0"/>
                    </a:gradFill>
                    <a:latin typeface="Consolas" pitchFamily="49" charset="0"/>
                    <a:cs typeface="Consolas" pitchFamily="49" charset="0"/>
                  </a:rPr>
                  <a:t>&lt;T&gt;</a:t>
                </a:r>
              </a:p>
            </p:txBody>
          </p:sp>
          <p:cxnSp>
            <p:nvCxnSpPr>
              <p:cNvPr id="60" name="Straight Connector 59"/>
              <p:cNvCxnSpPr>
                <a:stCxn id="59" idx="0"/>
                <a:endCxn id="61" idx="4"/>
              </p:cNvCxnSpPr>
              <p:nvPr/>
            </p:nvCxnSpPr>
            <p:spPr>
              <a:xfrm flipH="1" flipV="1">
                <a:off x="2801167" y="2891170"/>
                <a:ext cx="193" cy="233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bwMode="auto">
              <a:xfrm>
                <a:off x="2718003" y="2662570"/>
                <a:ext cx="166328" cy="228600"/>
              </a:xfrm>
              <a:prstGeom prst="ellipse">
                <a:avLst/>
              </a:prstGeom>
              <a:no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62" name="Group 61"/>
            <p:cNvGrpSpPr/>
            <p:nvPr/>
          </p:nvGrpSpPr>
          <p:grpSpPr>
            <a:xfrm>
              <a:off x="7648892" y="2891170"/>
              <a:ext cx="2560320" cy="1071230"/>
              <a:chOff x="1869926" y="2662570"/>
              <a:chExt cx="1862868" cy="1071230"/>
            </a:xfrm>
          </p:grpSpPr>
          <p:sp>
            <p:nvSpPr>
              <p:cNvPr id="63" name="Rounded Rectangle 62"/>
              <p:cNvSpPr/>
              <p:nvPr/>
            </p:nvSpPr>
            <p:spPr bwMode="auto">
              <a:xfrm>
                <a:off x="1869926" y="3124200"/>
                <a:ext cx="1862868" cy="609600"/>
              </a:xfrm>
              <a:prstGeom prst="roundRect">
                <a:avLst/>
              </a:prstGeom>
              <a:solidFill>
                <a:schemeClr val="bg2"/>
              </a:solid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latin typeface="Consolas" pitchFamily="49" charset="0"/>
                    <a:cs typeface="Consolas" pitchFamily="49" charset="0"/>
                  </a:rPr>
                  <a:t>IObserver</a:t>
                </a:r>
                <a:r>
                  <a:rPr lang="en-US" sz="2200" dirty="0">
                    <a:gradFill>
                      <a:gsLst>
                        <a:gs pos="0">
                          <a:srgbClr val="FFFFFF"/>
                        </a:gs>
                        <a:gs pos="100000">
                          <a:srgbClr val="FFFFFF"/>
                        </a:gs>
                      </a:gsLst>
                      <a:lin ang="5400000" scaled="0"/>
                    </a:gradFill>
                    <a:latin typeface="Consolas" pitchFamily="49" charset="0"/>
                    <a:cs typeface="Consolas" pitchFamily="49" charset="0"/>
                  </a:rPr>
                  <a:t>&lt;T&gt;</a:t>
                </a:r>
              </a:p>
            </p:txBody>
          </p:sp>
          <p:cxnSp>
            <p:nvCxnSpPr>
              <p:cNvPr id="64" name="Straight Connector 63"/>
              <p:cNvCxnSpPr>
                <a:stCxn id="63" idx="0"/>
                <a:endCxn id="65" idx="4"/>
              </p:cNvCxnSpPr>
              <p:nvPr/>
            </p:nvCxnSpPr>
            <p:spPr>
              <a:xfrm flipH="1" flipV="1">
                <a:off x="2801167" y="2891170"/>
                <a:ext cx="193" cy="233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2718003" y="2662570"/>
                <a:ext cx="166328" cy="228600"/>
              </a:xfrm>
              <a:prstGeom prst="ellipse">
                <a:avLst/>
              </a:prstGeom>
              <a:no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66" name="Group 65"/>
            <p:cNvGrpSpPr/>
            <p:nvPr/>
          </p:nvGrpSpPr>
          <p:grpSpPr>
            <a:xfrm>
              <a:off x="4881014" y="2891170"/>
              <a:ext cx="2172101" cy="1071230"/>
              <a:chOff x="2013045" y="2662570"/>
              <a:chExt cx="1580403" cy="1071230"/>
            </a:xfrm>
          </p:grpSpPr>
          <p:sp>
            <p:nvSpPr>
              <p:cNvPr id="67" name="Rounded Rectangle 66"/>
              <p:cNvSpPr/>
              <p:nvPr/>
            </p:nvSpPr>
            <p:spPr bwMode="auto">
              <a:xfrm>
                <a:off x="2013045" y="3124200"/>
                <a:ext cx="1580403" cy="609600"/>
              </a:xfrm>
              <a:prstGeom prst="roundRect">
                <a:avLst/>
              </a:prstGeom>
              <a:solidFill>
                <a:schemeClr val="bg2"/>
              </a:solid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latin typeface="Consolas" pitchFamily="49" charset="0"/>
                    <a:cs typeface="Consolas" pitchFamily="49" charset="0"/>
                  </a:rPr>
                  <a:t>ISubject</a:t>
                </a:r>
                <a:r>
                  <a:rPr lang="en-US" sz="2200" dirty="0">
                    <a:gradFill>
                      <a:gsLst>
                        <a:gs pos="0">
                          <a:srgbClr val="FFFFFF"/>
                        </a:gs>
                        <a:gs pos="100000">
                          <a:srgbClr val="FFFFFF"/>
                        </a:gs>
                      </a:gsLst>
                      <a:lin ang="5400000" scaled="0"/>
                    </a:gradFill>
                    <a:latin typeface="Consolas" pitchFamily="49" charset="0"/>
                    <a:cs typeface="Consolas" pitchFamily="49" charset="0"/>
                  </a:rPr>
                  <a:t>&lt;T&gt;</a:t>
                </a:r>
              </a:p>
            </p:txBody>
          </p:sp>
          <p:cxnSp>
            <p:nvCxnSpPr>
              <p:cNvPr id="68" name="Straight Connector 67"/>
              <p:cNvCxnSpPr>
                <a:stCxn id="67" idx="0"/>
                <a:endCxn id="69" idx="4"/>
              </p:cNvCxnSpPr>
              <p:nvPr/>
            </p:nvCxnSpPr>
            <p:spPr>
              <a:xfrm flipH="1" flipV="1">
                <a:off x="2801167" y="2891170"/>
                <a:ext cx="2079" cy="233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bwMode="auto">
              <a:xfrm>
                <a:off x="2718003" y="2662570"/>
                <a:ext cx="166328" cy="228600"/>
              </a:xfrm>
              <a:prstGeom prst="ellipse">
                <a:avLst/>
              </a:prstGeom>
              <a:no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cxnSp>
          <p:nvCxnSpPr>
            <p:cNvPr id="72" name="Straight Arrow Connector 71"/>
            <p:cNvCxnSpPr>
              <a:stCxn id="69" idx="2"/>
              <a:endCxn id="61" idx="6"/>
            </p:cNvCxnSpPr>
            <p:nvPr/>
          </p:nvCxnSpPr>
          <p:spPr>
            <a:xfrm flipH="1">
              <a:off x="3145207" y="3005470"/>
              <a:ext cx="2704699"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6"/>
              <a:endCxn id="65" idx="2"/>
            </p:cNvCxnSpPr>
            <p:nvPr/>
          </p:nvCxnSpPr>
          <p:spPr>
            <a:xfrm>
              <a:off x="6078507" y="3005470"/>
              <a:ext cx="2735979"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1520451" y="914400"/>
            <a:ext cx="8915400" cy="2133600"/>
            <a:chOff x="1506506" y="914400"/>
            <a:chExt cx="8915400" cy="2133600"/>
          </a:xfrm>
          <a:scene3d>
            <a:camera prst="perspectiveRelaxed"/>
            <a:lightRig rig="threePt" dir="t"/>
          </a:scene3d>
        </p:grpSpPr>
        <p:sp>
          <p:nvSpPr>
            <p:cNvPr id="82" name="Rectangle 81"/>
            <p:cNvSpPr/>
            <p:nvPr/>
          </p:nvSpPr>
          <p:spPr bwMode="auto">
            <a:xfrm>
              <a:off x="1506506" y="914400"/>
              <a:ext cx="8915400" cy="2133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 name="TextBox 82"/>
            <p:cNvSpPr txBox="1"/>
            <p:nvPr/>
          </p:nvSpPr>
          <p:spPr>
            <a:xfrm>
              <a:off x="4624164" y="2286000"/>
              <a:ext cx="2489656" cy="492443"/>
            </a:xfrm>
            <a:prstGeom prst="rect">
              <a:avLst/>
            </a:prstGeom>
            <a:noFill/>
          </p:spPr>
          <p:txBody>
            <a:bodyPr wrap="none" lIns="0" tIns="0" rIns="0" bIns="0" rtlCol="0">
              <a:spAutoFit/>
            </a:bodyPr>
            <a:lstStyle/>
            <a:p>
              <a:r>
                <a:rPr lang="en-US" sz="3200" b="1" dirty="0">
                  <a:gradFill>
                    <a:gsLst>
                      <a:gs pos="0">
                        <a:schemeClr val="tx1"/>
                      </a:gs>
                      <a:gs pos="86000">
                        <a:schemeClr val="tx1"/>
                      </a:gs>
                    </a:gsLst>
                    <a:lin ang="5400000" scaled="0"/>
                  </a:gradFill>
                </a:rPr>
                <a:t>LINQ to Events</a:t>
              </a:r>
            </a:p>
          </p:txBody>
        </p:sp>
        <p:sp>
          <p:nvSpPr>
            <p:cNvPr id="98" name="Folded Corner 97"/>
            <p:cNvSpPr/>
            <p:nvPr/>
          </p:nvSpPr>
          <p:spPr bwMode="auto">
            <a:xfrm>
              <a:off x="3868706" y="1066800"/>
              <a:ext cx="4191000" cy="1066800"/>
            </a:xfrm>
            <a:prstGeom prst="foldedCorner">
              <a:avLst/>
            </a:prstGeom>
            <a:solidFill>
              <a:schemeClr val="accent3">
                <a:lumMod val="40000"/>
                <a:lumOff val="6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endParaRPr lang="en-US" sz="800" dirty="0">
                <a:solidFill>
                  <a:srgbClr val="002060"/>
                </a:solidFill>
                <a:latin typeface="Consolas" pitchFamily="49" charset="0"/>
                <a:cs typeface="Consolas" pitchFamily="49" charset="0"/>
              </a:endParaRPr>
            </a:p>
            <a:p>
              <a:pPr defTabSz="914099" fontAlgn="base">
                <a:spcBef>
                  <a:spcPct val="0"/>
                </a:spcBef>
                <a:spcAft>
                  <a:spcPct val="0"/>
                </a:spcAft>
              </a:pPr>
              <a:r>
                <a:rPr lang="en-US" sz="2000" dirty="0">
                  <a:solidFill>
                    <a:srgbClr val="002060"/>
                  </a:solidFill>
                  <a:latin typeface="Consolas" pitchFamily="49" charset="0"/>
                  <a:cs typeface="Consolas" pitchFamily="49" charset="0"/>
                </a:rPr>
                <a:t>from</a:t>
              </a:r>
              <a:r>
                <a:rPr lang="en-US" sz="2000" dirty="0">
                  <a:solidFill>
                    <a:schemeClr val="bg1"/>
                  </a:solidFill>
                  <a:latin typeface="Consolas" pitchFamily="49" charset="0"/>
                  <a:cs typeface="Consolas" pitchFamily="49" charset="0"/>
                </a:rPr>
                <a:t> quote </a:t>
              </a:r>
              <a:r>
                <a:rPr lang="en-US" sz="2000" dirty="0">
                  <a:solidFill>
                    <a:srgbClr val="002060"/>
                  </a:solidFill>
                  <a:latin typeface="Consolas" pitchFamily="49" charset="0"/>
                  <a:cs typeface="Consolas" pitchFamily="49" charset="0"/>
                </a:rPr>
                <a:t>in</a:t>
              </a:r>
              <a:r>
                <a:rPr lang="en-US" sz="2000" dirty="0">
                  <a:solidFill>
                    <a:schemeClr val="bg1"/>
                  </a:solidFill>
                  <a:latin typeface="Consolas" pitchFamily="49" charset="0"/>
                  <a:cs typeface="Consolas" pitchFamily="49" charset="0"/>
                </a:rPr>
                <a:t> stock</a:t>
              </a:r>
            </a:p>
            <a:p>
              <a:pPr defTabSz="914099" fontAlgn="base">
                <a:spcBef>
                  <a:spcPct val="0"/>
                </a:spcBef>
                <a:spcAft>
                  <a:spcPct val="0"/>
                </a:spcAft>
              </a:pPr>
              <a:r>
                <a:rPr lang="en-US" sz="2000" dirty="0">
                  <a:solidFill>
                    <a:srgbClr val="002060"/>
                  </a:solidFill>
                  <a:latin typeface="Consolas" pitchFamily="49" charset="0"/>
                  <a:cs typeface="Consolas" pitchFamily="49" charset="0"/>
                </a:rPr>
                <a:t>where</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quote.Symbol</a:t>
              </a:r>
              <a:r>
                <a:rPr lang="en-US" sz="2000" dirty="0">
                  <a:solidFill>
                    <a:schemeClr val="bg1"/>
                  </a:solidFill>
                  <a:latin typeface="Consolas" pitchFamily="49" charset="0"/>
                  <a:cs typeface="Consolas" pitchFamily="49" charset="0"/>
                </a:rPr>
                <a:t> == </a:t>
              </a:r>
              <a:r>
                <a:rPr lang="en-US" sz="2000" dirty="0">
                  <a:solidFill>
                    <a:srgbClr val="C00000"/>
                  </a:solidFill>
                  <a:latin typeface="Consolas" pitchFamily="49" charset="0"/>
                  <a:cs typeface="Consolas" pitchFamily="49" charset="0"/>
                </a:rPr>
                <a:t>“MSFT”</a:t>
              </a:r>
            </a:p>
            <a:p>
              <a:pPr defTabSz="914099" fontAlgn="base">
                <a:spcBef>
                  <a:spcPct val="0"/>
                </a:spcBef>
                <a:spcAft>
                  <a:spcPct val="0"/>
                </a:spcAft>
              </a:pPr>
              <a:r>
                <a:rPr lang="en-US" sz="2000" dirty="0">
                  <a:solidFill>
                    <a:srgbClr val="002060"/>
                  </a:solidFill>
                  <a:latin typeface="Consolas" pitchFamily="49" charset="0"/>
                  <a:cs typeface="Consolas" pitchFamily="49" charset="0"/>
                </a:rPr>
                <a:t>select</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quote.Value</a:t>
              </a:r>
              <a:endParaRPr lang="en-US" sz="2000" dirty="0">
                <a:solidFill>
                  <a:schemeClr val="bg1"/>
                </a:solidFill>
                <a:latin typeface="Consolas" pitchFamily="49" charset="0"/>
                <a:cs typeface="Consolas" pitchFamily="49" charset="0"/>
              </a:endParaRPr>
            </a:p>
          </p:txBody>
        </p:sp>
        <p:sp>
          <p:nvSpPr>
            <p:cNvPr id="100" name="TextBox 99"/>
            <p:cNvSpPr txBox="1"/>
            <p:nvPr/>
          </p:nvSpPr>
          <p:spPr>
            <a:xfrm>
              <a:off x="2269844" y="2023730"/>
              <a:ext cx="1066702" cy="307777"/>
            </a:xfrm>
            <a:prstGeom prst="rect">
              <a:avLst/>
            </a:prstGeom>
            <a:noFill/>
          </p:spPr>
          <p:txBody>
            <a:bodyPr wrap="none" lIns="0" tIns="0" rIns="0" bIns="0" rtlCol="0">
              <a:spAutoFit/>
            </a:bodyPr>
            <a:lstStyle/>
            <a:p>
              <a:r>
                <a:rPr lang="en-US" sz="2000" dirty="0">
                  <a:solidFill>
                    <a:schemeClr val="bg1"/>
                  </a:solidFill>
                </a:rPr>
                <a:t>Projection</a:t>
              </a:r>
            </a:p>
          </p:txBody>
        </p:sp>
        <p:sp>
          <p:nvSpPr>
            <p:cNvPr id="101" name="TextBox 100"/>
            <p:cNvSpPr txBox="1"/>
            <p:nvPr/>
          </p:nvSpPr>
          <p:spPr>
            <a:xfrm rot="16200000">
              <a:off x="1630677" y="1691330"/>
              <a:ext cx="853247" cy="307777"/>
            </a:xfrm>
            <a:prstGeom prst="rect">
              <a:avLst/>
            </a:prstGeom>
            <a:noFill/>
          </p:spPr>
          <p:txBody>
            <a:bodyPr wrap="none" lIns="0" tIns="0" rIns="0" bIns="0" rtlCol="0">
              <a:spAutoFit/>
            </a:bodyPr>
            <a:lstStyle/>
            <a:p>
              <a:r>
                <a:rPr lang="en-US" sz="2000" dirty="0">
                  <a:solidFill>
                    <a:schemeClr val="bg1"/>
                  </a:solidFill>
                </a:rPr>
                <a:t>Filtering</a:t>
              </a:r>
            </a:p>
          </p:txBody>
        </p:sp>
        <p:sp>
          <p:nvSpPr>
            <p:cNvPr id="102" name="TextBox 101"/>
            <p:cNvSpPr txBox="1"/>
            <p:nvPr/>
          </p:nvSpPr>
          <p:spPr>
            <a:xfrm>
              <a:off x="1697847" y="2328530"/>
              <a:ext cx="1243802" cy="307777"/>
            </a:xfrm>
            <a:prstGeom prst="rect">
              <a:avLst/>
            </a:prstGeom>
            <a:noFill/>
          </p:spPr>
          <p:txBody>
            <a:bodyPr wrap="none" lIns="0" tIns="0" rIns="0" bIns="0" rtlCol="0">
              <a:spAutoFit/>
            </a:bodyPr>
            <a:lstStyle/>
            <a:p>
              <a:r>
                <a:rPr lang="en-US" sz="2000" dirty="0">
                  <a:solidFill>
                    <a:schemeClr val="bg1"/>
                  </a:solidFill>
                </a:rPr>
                <a:t>Aggregating</a:t>
              </a:r>
            </a:p>
          </p:txBody>
        </p:sp>
        <p:sp>
          <p:nvSpPr>
            <p:cNvPr id="103" name="TextBox 102"/>
            <p:cNvSpPr txBox="1"/>
            <p:nvPr/>
          </p:nvSpPr>
          <p:spPr>
            <a:xfrm rot="16200000">
              <a:off x="1886507" y="1337547"/>
              <a:ext cx="965714" cy="307777"/>
            </a:xfrm>
            <a:prstGeom prst="rect">
              <a:avLst/>
            </a:prstGeom>
            <a:noFill/>
          </p:spPr>
          <p:txBody>
            <a:bodyPr wrap="none" lIns="0" tIns="0" rIns="0" bIns="0" rtlCol="0">
              <a:spAutoFit/>
            </a:bodyPr>
            <a:lstStyle/>
            <a:p>
              <a:r>
                <a:rPr lang="en-US" sz="2000" dirty="0">
                  <a:solidFill>
                    <a:schemeClr val="bg1"/>
                  </a:solidFill>
                </a:rPr>
                <a:t>Grouping</a:t>
              </a:r>
            </a:p>
          </p:txBody>
        </p:sp>
        <p:sp>
          <p:nvSpPr>
            <p:cNvPr id="104" name="TextBox 103"/>
            <p:cNvSpPr txBox="1"/>
            <p:nvPr/>
          </p:nvSpPr>
          <p:spPr>
            <a:xfrm rot="5400000">
              <a:off x="3028086" y="2538187"/>
              <a:ext cx="511358" cy="307777"/>
            </a:xfrm>
            <a:prstGeom prst="rect">
              <a:avLst/>
            </a:prstGeom>
            <a:noFill/>
          </p:spPr>
          <p:txBody>
            <a:bodyPr wrap="none" lIns="0" tIns="0" rIns="0" bIns="0" rtlCol="0">
              <a:spAutoFit/>
            </a:bodyPr>
            <a:lstStyle/>
            <a:p>
              <a:r>
                <a:rPr lang="en-US" sz="2000" dirty="0">
                  <a:solidFill>
                    <a:schemeClr val="bg1"/>
                  </a:solidFill>
                </a:rPr>
                <a:t>Joins</a:t>
              </a:r>
            </a:p>
          </p:txBody>
        </p:sp>
        <p:sp>
          <p:nvSpPr>
            <p:cNvPr id="105" name="TextBox 104"/>
            <p:cNvSpPr txBox="1"/>
            <p:nvPr/>
          </p:nvSpPr>
          <p:spPr>
            <a:xfrm>
              <a:off x="8716011" y="1078373"/>
              <a:ext cx="1186800" cy="307777"/>
            </a:xfrm>
            <a:prstGeom prst="rect">
              <a:avLst/>
            </a:prstGeom>
            <a:noFill/>
          </p:spPr>
          <p:txBody>
            <a:bodyPr wrap="none" lIns="0" tIns="0" rIns="0" bIns="0" rtlCol="0">
              <a:spAutoFit/>
            </a:bodyPr>
            <a:lstStyle/>
            <a:p>
              <a:r>
                <a:rPr lang="en-US" sz="2000" dirty="0">
                  <a:solidFill>
                    <a:schemeClr val="bg1"/>
                  </a:solidFill>
                </a:rPr>
                <a:t>Windowing</a:t>
              </a:r>
            </a:p>
          </p:txBody>
        </p:sp>
        <p:sp>
          <p:nvSpPr>
            <p:cNvPr id="106" name="TextBox 105"/>
            <p:cNvSpPr txBox="1"/>
            <p:nvPr/>
          </p:nvSpPr>
          <p:spPr>
            <a:xfrm rot="5400000">
              <a:off x="9124166" y="1724318"/>
              <a:ext cx="780663" cy="307777"/>
            </a:xfrm>
            <a:prstGeom prst="rect">
              <a:avLst/>
            </a:prstGeom>
            <a:noFill/>
          </p:spPr>
          <p:txBody>
            <a:bodyPr wrap="none" lIns="0" tIns="0" rIns="0" bIns="0" rtlCol="0">
              <a:spAutoFit/>
            </a:bodyPr>
            <a:lstStyle/>
            <a:p>
              <a:r>
                <a:rPr lang="en-US" sz="2000" dirty="0">
                  <a:solidFill>
                    <a:schemeClr val="bg1"/>
                  </a:solidFill>
                </a:rPr>
                <a:t>Sharing</a:t>
              </a:r>
            </a:p>
          </p:txBody>
        </p:sp>
        <p:sp>
          <p:nvSpPr>
            <p:cNvPr id="107" name="TextBox 106"/>
            <p:cNvSpPr txBox="1"/>
            <p:nvPr/>
          </p:nvSpPr>
          <p:spPr>
            <a:xfrm>
              <a:off x="8185480" y="1403499"/>
              <a:ext cx="955390" cy="307777"/>
            </a:xfrm>
            <a:prstGeom prst="rect">
              <a:avLst/>
            </a:prstGeom>
            <a:noFill/>
          </p:spPr>
          <p:txBody>
            <a:bodyPr wrap="none" lIns="0" tIns="0" rIns="0" bIns="0" rtlCol="0">
              <a:spAutoFit/>
            </a:bodyPr>
            <a:lstStyle/>
            <a:p>
              <a:r>
                <a:rPr lang="en-US" sz="2000" dirty="0">
                  <a:solidFill>
                    <a:schemeClr val="bg1"/>
                  </a:solidFill>
                </a:rPr>
                <a:t>Sampling</a:t>
              </a:r>
            </a:p>
          </p:txBody>
        </p:sp>
        <p:sp>
          <p:nvSpPr>
            <p:cNvPr id="108" name="TextBox 107"/>
            <p:cNvSpPr txBox="1"/>
            <p:nvPr/>
          </p:nvSpPr>
          <p:spPr>
            <a:xfrm rot="5400000">
              <a:off x="8652472" y="2181136"/>
              <a:ext cx="1022972" cy="307777"/>
            </a:xfrm>
            <a:prstGeom prst="rect">
              <a:avLst/>
            </a:prstGeom>
            <a:noFill/>
          </p:spPr>
          <p:txBody>
            <a:bodyPr wrap="none" lIns="0" tIns="0" rIns="0" bIns="0" rtlCol="0">
              <a:spAutoFit/>
            </a:bodyPr>
            <a:lstStyle/>
            <a:p>
              <a:r>
                <a:rPr lang="en-US" sz="2000" dirty="0">
                  <a:solidFill>
                    <a:schemeClr val="bg1"/>
                  </a:solidFill>
                </a:rPr>
                <a:t>Throttling</a:t>
              </a:r>
            </a:p>
          </p:txBody>
        </p:sp>
        <p:sp>
          <p:nvSpPr>
            <p:cNvPr id="109" name="TextBox 108"/>
            <p:cNvSpPr txBox="1"/>
            <p:nvPr/>
          </p:nvSpPr>
          <p:spPr>
            <a:xfrm>
              <a:off x="9372293" y="2328529"/>
              <a:ext cx="873637" cy="307777"/>
            </a:xfrm>
            <a:prstGeom prst="rect">
              <a:avLst/>
            </a:prstGeom>
            <a:noFill/>
          </p:spPr>
          <p:txBody>
            <a:bodyPr wrap="none" lIns="0" tIns="0" rIns="0" bIns="0" rtlCol="0">
              <a:spAutoFit/>
            </a:bodyPr>
            <a:lstStyle/>
            <a:p>
              <a:r>
                <a:rPr lang="en-US" sz="2000" dirty="0">
                  <a:solidFill>
                    <a:schemeClr val="bg1"/>
                  </a:solidFill>
                </a:rPr>
                <a:t>Timeout</a:t>
              </a:r>
            </a:p>
          </p:txBody>
        </p:sp>
        <p:sp>
          <p:nvSpPr>
            <p:cNvPr id="110" name="TextBox 109"/>
            <p:cNvSpPr txBox="1"/>
            <p:nvPr/>
          </p:nvSpPr>
          <p:spPr>
            <a:xfrm rot="5400000">
              <a:off x="8401869" y="2108506"/>
              <a:ext cx="868507" cy="307777"/>
            </a:xfrm>
            <a:prstGeom prst="rect">
              <a:avLst/>
            </a:prstGeom>
            <a:noFill/>
          </p:spPr>
          <p:txBody>
            <a:bodyPr wrap="none" lIns="0" tIns="0" rIns="0" bIns="0" rtlCol="0">
              <a:spAutoFit/>
            </a:bodyPr>
            <a:lstStyle/>
            <a:p>
              <a:r>
                <a:rPr lang="en-US" sz="2000" dirty="0">
                  <a:solidFill>
                    <a:schemeClr val="bg1"/>
                  </a:solidFill>
                </a:rPr>
                <a:t>Merging</a:t>
              </a:r>
            </a:p>
          </p:txBody>
        </p:sp>
        <p:sp>
          <p:nvSpPr>
            <p:cNvPr id="111" name="TextBox 110"/>
            <p:cNvSpPr txBox="1"/>
            <p:nvPr/>
          </p:nvSpPr>
          <p:spPr>
            <a:xfrm>
              <a:off x="2589463" y="1713684"/>
              <a:ext cx="951222" cy="307777"/>
            </a:xfrm>
            <a:prstGeom prst="rect">
              <a:avLst/>
            </a:prstGeom>
            <a:noFill/>
          </p:spPr>
          <p:txBody>
            <a:bodyPr wrap="none" lIns="0" tIns="0" rIns="0" bIns="0" rtlCol="0">
              <a:spAutoFit/>
            </a:bodyPr>
            <a:lstStyle/>
            <a:p>
              <a:r>
                <a:rPr lang="en-US" sz="2000" dirty="0">
                  <a:solidFill>
                    <a:schemeClr val="bg1"/>
                  </a:solidFill>
                </a:rPr>
                <a:t>Recovery</a:t>
              </a:r>
            </a:p>
          </p:txBody>
        </p:sp>
      </p:grpSp>
    </p:spTree>
    <p:extLst>
      <p:ext uri="{BB962C8B-B14F-4D97-AF65-F5344CB8AC3E}">
        <p14:creationId xmlns:p14="http://schemas.microsoft.com/office/powerpoint/2010/main" val="332543233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Reactive Extensions Architecture</a:t>
            </a:r>
            <a:endParaRPr lang="en-US" dirty="0"/>
          </a:p>
        </p:txBody>
      </p:sp>
      <p:grpSp>
        <p:nvGrpSpPr>
          <p:cNvPr id="3" name="Group 2"/>
          <p:cNvGrpSpPr/>
          <p:nvPr/>
        </p:nvGrpSpPr>
        <p:grpSpPr>
          <a:xfrm>
            <a:off x="1524000" y="4572000"/>
            <a:ext cx="8915400" cy="2133600"/>
            <a:chOff x="1522412" y="4572000"/>
            <a:chExt cx="8915400" cy="2133600"/>
          </a:xfrm>
          <a:scene3d>
            <a:camera prst="perspectiveRelaxed"/>
            <a:lightRig rig="threePt" dir="t"/>
          </a:scene3d>
        </p:grpSpPr>
        <p:sp>
          <p:nvSpPr>
            <p:cNvPr id="6" name="Rectangle 5"/>
            <p:cNvSpPr/>
            <p:nvPr/>
          </p:nvSpPr>
          <p:spPr bwMode="auto">
            <a:xfrm>
              <a:off x="1522412" y="4572000"/>
              <a:ext cx="8915400" cy="21336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TextBox 7"/>
            <p:cNvSpPr txBox="1"/>
            <p:nvPr/>
          </p:nvSpPr>
          <p:spPr>
            <a:xfrm>
              <a:off x="4847879" y="6096000"/>
              <a:ext cx="2128981" cy="492443"/>
            </a:xfrm>
            <a:prstGeom prst="rect">
              <a:avLst/>
            </a:prstGeom>
            <a:noFill/>
          </p:spPr>
          <p:txBody>
            <a:bodyPr wrap="none" lIns="0" tIns="0" rIns="0" bIns="0" rtlCol="0">
              <a:spAutoFit/>
            </a:bodyPr>
            <a:lstStyle/>
            <a:p>
              <a:r>
                <a:rPr lang="en-US" sz="3200" b="1" dirty="0">
                  <a:gradFill>
                    <a:gsLst>
                      <a:gs pos="0">
                        <a:schemeClr val="tx1"/>
                      </a:gs>
                      <a:gs pos="86000">
                        <a:schemeClr val="tx1"/>
                      </a:gs>
                    </a:gsLst>
                    <a:lin ang="5400000" scaled="0"/>
                  </a:gradFill>
                </a:rPr>
                <a:t>Concurrency</a:t>
              </a:r>
            </a:p>
          </p:txBody>
        </p:sp>
        <p:grpSp>
          <p:nvGrpSpPr>
            <p:cNvPr id="14" name="Group 13"/>
            <p:cNvGrpSpPr/>
            <p:nvPr/>
          </p:nvGrpSpPr>
          <p:grpSpPr>
            <a:xfrm>
              <a:off x="1751012" y="4800600"/>
              <a:ext cx="1905000" cy="1071230"/>
              <a:chOff x="1869926" y="2662570"/>
              <a:chExt cx="1905000" cy="1071230"/>
            </a:xfrm>
          </p:grpSpPr>
          <p:sp>
            <p:nvSpPr>
              <p:cNvPr id="9" name="Rounded Rectangle 8"/>
              <p:cNvSpPr/>
              <p:nvPr/>
            </p:nvSpPr>
            <p:spPr bwMode="auto">
              <a:xfrm>
                <a:off x="1869926" y="3124200"/>
                <a:ext cx="1905000" cy="609600"/>
              </a:xfrm>
              <a:prstGeom prst="roundRect">
                <a:avLst/>
              </a:prstGeom>
              <a:solidFill>
                <a:schemeClr val="bg2"/>
              </a:solid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latin typeface="Consolas" pitchFamily="49" charset="0"/>
                    <a:cs typeface="Consolas" pitchFamily="49" charset="0"/>
                  </a:rPr>
                  <a:t>IScheduler</a:t>
                </a:r>
                <a:endParaRPr lang="en-US" sz="2200" dirty="0">
                  <a:gradFill>
                    <a:gsLst>
                      <a:gs pos="0">
                        <a:srgbClr val="FFFFFF"/>
                      </a:gs>
                      <a:gs pos="100000">
                        <a:srgbClr val="FFFFFF"/>
                      </a:gs>
                    </a:gsLst>
                    <a:lin ang="5400000" scaled="0"/>
                  </a:gradFill>
                  <a:latin typeface="Consolas" pitchFamily="49" charset="0"/>
                  <a:cs typeface="Consolas" pitchFamily="49" charset="0"/>
                </a:endParaRPr>
              </a:p>
            </p:txBody>
          </p:sp>
          <p:cxnSp>
            <p:nvCxnSpPr>
              <p:cNvPr id="11" name="Straight Connector 10"/>
              <p:cNvCxnSpPr>
                <a:stCxn id="9" idx="0"/>
                <a:endCxn id="12" idx="4"/>
              </p:cNvCxnSpPr>
              <p:nvPr/>
            </p:nvCxnSpPr>
            <p:spPr>
              <a:xfrm flipV="1">
                <a:off x="2822426" y="2891170"/>
                <a:ext cx="2141" cy="233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710267" y="2662570"/>
                <a:ext cx="228600" cy="228600"/>
              </a:xfrm>
              <a:prstGeom prst="ellipse">
                <a:avLst/>
              </a:prstGeom>
              <a:no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6" name="Group 25"/>
            <p:cNvGrpSpPr/>
            <p:nvPr/>
          </p:nvGrpSpPr>
          <p:grpSpPr>
            <a:xfrm>
              <a:off x="9371012" y="4800600"/>
              <a:ext cx="838200" cy="1162109"/>
              <a:chOff x="9294812" y="4724400"/>
              <a:chExt cx="838200" cy="1162109"/>
            </a:xfrm>
          </p:grpSpPr>
          <p:grpSp>
            <p:nvGrpSpPr>
              <p:cNvPr id="24" name="Group 23"/>
              <p:cNvGrpSpPr/>
              <p:nvPr/>
            </p:nvGrpSpPr>
            <p:grpSpPr>
              <a:xfrm>
                <a:off x="9294812" y="4724400"/>
                <a:ext cx="838200" cy="838200"/>
                <a:chOff x="4494212" y="1371600"/>
                <a:chExt cx="838200" cy="838200"/>
              </a:xfrm>
            </p:grpSpPr>
            <p:sp>
              <p:nvSpPr>
                <p:cNvPr id="17" name="Oval 16"/>
                <p:cNvSpPr/>
                <p:nvPr/>
              </p:nvSpPr>
              <p:spPr bwMode="auto">
                <a:xfrm>
                  <a:off x="4494212" y="1371600"/>
                  <a:ext cx="838200" cy="838200"/>
                </a:xfrm>
                <a:prstGeom prst="ellipse">
                  <a:avLst/>
                </a:prstGeom>
                <a:solidFill>
                  <a:schemeClr val="accent1"/>
                </a:solid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21" name="Straight Arrow Connector 20"/>
                <p:cNvCxnSpPr/>
                <p:nvPr/>
              </p:nvCxnSpPr>
              <p:spPr>
                <a:xfrm flipH="1" flipV="1">
                  <a:off x="4646612" y="1676400"/>
                  <a:ext cx="2667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7" idx="7"/>
                </p:cNvCxnSpPr>
                <p:nvPr/>
              </p:nvCxnSpPr>
              <p:spPr>
                <a:xfrm flipV="1">
                  <a:off x="4913312" y="1494352"/>
                  <a:ext cx="296348" cy="2963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9437392" y="5578732"/>
                <a:ext cx="517770"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Time</a:t>
                </a:r>
              </a:p>
            </p:txBody>
          </p:sp>
        </p:grpSp>
        <p:sp>
          <p:nvSpPr>
            <p:cNvPr id="27" name="Cloud 26"/>
            <p:cNvSpPr/>
            <p:nvPr/>
          </p:nvSpPr>
          <p:spPr bwMode="auto">
            <a:xfrm>
              <a:off x="5637212" y="4975917"/>
              <a:ext cx="1447800" cy="584894"/>
            </a:xfrm>
            <a:prstGeom prst="cloud">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4" name="Group 43"/>
            <p:cNvGrpSpPr/>
            <p:nvPr/>
          </p:nvGrpSpPr>
          <p:grpSpPr>
            <a:xfrm>
              <a:off x="4293038" y="4975332"/>
              <a:ext cx="722530" cy="606260"/>
              <a:chOff x="4646612" y="4365731"/>
              <a:chExt cx="722530" cy="916171"/>
            </a:xfrm>
          </p:grpSpPr>
          <p:grpSp>
            <p:nvGrpSpPr>
              <p:cNvPr id="33" name="Group 32"/>
              <p:cNvGrpSpPr/>
              <p:nvPr/>
            </p:nvGrpSpPr>
            <p:grpSpPr>
              <a:xfrm>
                <a:off x="4646612" y="4366174"/>
                <a:ext cx="152400" cy="915286"/>
                <a:chOff x="6170612" y="2057400"/>
                <a:chExt cx="152400" cy="915286"/>
              </a:xfrm>
            </p:grpSpPr>
            <p:cxnSp>
              <p:nvCxnSpPr>
                <p:cNvPr id="29" name="Curved Connector 28"/>
                <p:cNvCxnSpPr/>
                <p:nvPr/>
              </p:nvCxnSpPr>
              <p:spPr>
                <a:xfrm rot="16200000" flipH="1">
                  <a:off x="6132512" y="20955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5400000">
                  <a:off x="6132512" y="23241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6200000" flipH="1">
                  <a:off x="6132512" y="25535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5400000">
                  <a:off x="6132512" y="27821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935647" y="4366616"/>
                <a:ext cx="152400" cy="915286"/>
                <a:chOff x="6170612" y="2057400"/>
                <a:chExt cx="152400" cy="915286"/>
              </a:xfrm>
            </p:grpSpPr>
            <p:cxnSp>
              <p:nvCxnSpPr>
                <p:cNvPr id="35" name="Curved Connector 34"/>
                <p:cNvCxnSpPr/>
                <p:nvPr/>
              </p:nvCxnSpPr>
              <p:spPr>
                <a:xfrm rot="16200000" flipH="1">
                  <a:off x="6132512" y="20955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5400000">
                  <a:off x="6132512" y="23241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urved Connector 36"/>
                <p:cNvCxnSpPr/>
                <p:nvPr/>
              </p:nvCxnSpPr>
              <p:spPr>
                <a:xfrm rot="16200000" flipH="1">
                  <a:off x="6132512" y="25535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5400000">
                  <a:off x="6132512" y="27821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216742" y="4365731"/>
                <a:ext cx="152400" cy="915286"/>
                <a:chOff x="6170612" y="2057400"/>
                <a:chExt cx="152400" cy="915286"/>
              </a:xfrm>
            </p:grpSpPr>
            <p:cxnSp>
              <p:nvCxnSpPr>
                <p:cNvPr id="40" name="Curved Connector 39"/>
                <p:cNvCxnSpPr/>
                <p:nvPr/>
              </p:nvCxnSpPr>
              <p:spPr>
                <a:xfrm rot="16200000" flipH="1">
                  <a:off x="6132512" y="20955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urved Connector 40"/>
                <p:cNvCxnSpPr/>
                <p:nvPr/>
              </p:nvCxnSpPr>
              <p:spPr>
                <a:xfrm rot="5400000">
                  <a:off x="6132512" y="2324100"/>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6200000" flipH="1">
                  <a:off x="6132512" y="25535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5400000">
                  <a:off x="6132512" y="2782186"/>
                  <a:ext cx="228600" cy="152400"/>
                </a:xfrm>
                <a:prstGeom prst="curvedConnector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5" name="TextBox 44"/>
            <p:cNvSpPr txBox="1"/>
            <p:nvPr/>
          </p:nvSpPr>
          <p:spPr>
            <a:xfrm>
              <a:off x="4212734" y="5660528"/>
              <a:ext cx="833370"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Threads</a:t>
              </a:r>
            </a:p>
          </p:txBody>
        </p:sp>
        <p:sp>
          <p:nvSpPr>
            <p:cNvPr id="47" name="TextBox 46"/>
            <p:cNvSpPr txBox="1"/>
            <p:nvPr/>
          </p:nvSpPr>
          <p:spPr>
            <a:xfrm>
              <a:off x="6026886" y="5637311"/>
              <a:ext cx="599523"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Cloud</a:t>
              </a:r>
            </a:p>
          </p:txBody>
        </p:sp>
        <p:grpSp>
          <p:nvGrpSpPr>
            <p:cNvPr id="53" name="Group 52"/>
            <p:cNvGrpSpPr/>
            <p:nvPr/>
          </p:nvGrpSpPr>
          <p:grpSpPr>
            <a:xfrm>
              <a:off x="7602812" y="4800600"/>
              <a:ext cx="1210527" cy="838200"/>
              <a:chOff x="5789612" y="2209800"/>
              <a:chExt cx="1210527" cy="838200"/>
            </a:xfrm>
          </p:grpSpPr>
          <p:sp>
            <p:nvSpPr>
              <p:cNvPr id="48" name="Oval 47"/>
              <p:cNvSpPr/>
              <p:nvPr/>
            </p:nvSpPr>
            <p:spPr bwMode="auto">
              <a:xfrm>
                <a:off x="5942012" y="2286000"/>
                <a:ext cx="1058127" cy="609600"/>
              </a:xfrm>
              <a:prstGeom prst="ellipse">
                <a:avLst/>
              </a:prstGeom>
              <a:noFill/>
              <a:ln w="19050">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9" name="Flowchart: Multidocument 48"/>
              <p:cNvSpPr/>
              <p:nvPr/>
            </p:nvSpPr>
            <p:spPr bwMode="auto">
              <a:xfrm>
                <a:off x="5789612" y="2590800"/>
                <a:ext cx="542074" cy="457200"/>
              </a:xfrm>
              <a:prstGeom prst="flowChartMultidocument">
                <a:avLst/>
              </a:prstGeom>
              <a:solidFill>
                <a:schemeClr val="accent2">
                  <a:lumMod val="40000"/>
                  <a:lumOff val="60000"/>
                </a:schemeClr>
              </a:solidFill>
              <a:ln w="19050">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1" name="Straight Connector 50"/>
              <p:cNvCxnSpPr>
                <a:stCxn id="48" idx="0"/>
              </p:cNvCxnSpPr>
              <p:nvPr/>
            </p:nvCxnSpPr>
            <p:spPr>
              <a:xfrm flipH="1" flipV="1">
                <a:off x="6331686" y="2209800"/>
                <a:ext cx="139390" cy="76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6323012" y="2286000"/>
                <a:ext cx="139390" cy="76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7602812" y="5660528"/>
              <a:ext cx="1214820"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Dispatchers</a:t>
              </a:r>
            </a:p>
          </p:txBody>
        </p:sp>
      </p:grpSp>
      <p:grpSp>
        <p:nvGrpSpPr>
          <p:cNvPr id="7" name="Group 6"/>
          <p:cNvGrpSpPr/>
          <p:nvPr/>
        </p:nvGrpSpPr>
        <p:grpSpPr>
          <a:xfrm>
            <a:off x="1524000" y="2743200"/>
            <a:ext cx="8915400" cy="2133600"/>
            <a:chOff x="1522412" y="2743200"/>
            <a:chExt cx="8915400" cy="2133600"/>
          </a:xfrm>
          <a:effectLst>
            <a:glow rad="228600">
              <a:schemeClr val="accent1">
                <a:satMod val="175000"/>
                <a:alpha val="40000"/>
              </a:schemeClr>
            </a:glow>
          </a:effectLst>
        </p:grpSpPr>
        <p:sp>
          <p:nvSpPr>
            <p:cNvPr id="56" name="Rectangle 55"/>
            <p:cNvSpPr/>
            <p:nvPr/>
          </p:nvSpPr>
          <p:spPr bwMode="auto">
            <a:xfrm>
              <a:off x="1522412" y="2743200"/>
              <a:ext cx="8915400" cy="2133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 name="TextBox 56"/>
            <p:cNvSpPr txBox="1"/>
            <p:nvPr/>
          </p:nvSpPr>
          <p:spPr>
            <a:xfrm>
              <a:off x="4712232" y="4114800"/>
              <a:ext cx="2421753" cy="492443"/>
            </a:xfrm>
            <a:prstGeom prst="rect">
              <a:avLst/>
            </a:prstGeom>
            <a:noFill/>
          </p:spPr>
          <p:txBody>
            <a:bodyPr wrap="none" lIns="0" tIns="0" rIns="0" bIns="0" rtlCol="0">
              <a:spAutoFit/>
            </a:bodyPr>
            <a:lstStyle/>
            <a:p>
              <a:r>
                <a:rPr lang="en-US" sz="3200" b="1" dirty="0">
                  <a:gradFill>
                    <a:gsLst>
                      <a:gs pos="0">
                        <a:schemeClr val="tx1"/>
                      </a:gs>
                      <a:gs pos="86000">
                        <a:schemeClr val="tx1"/>
                      </a:gs>
                    </a:gsLst>
                    <a:lin ang="5400000" scaled="0"/>
                  </a:gradFill>
                </a:rPr>
                <a:t>Event Streams</a:t>
              </a:r>
            </a:p>
          </p:txBody>
        </p:sp>
        <p:grpSp>
          <p:nvGrpSpPr>
            <p:cNvPr id="58" name="Group 57"/>
            <p:cNvGrpSpPr/>
            <p:nvPr/>
          </p:nvGrpSpPr>
          <p:grpSpPr>
            <a:xfrm>
              <a:off x="1751012" y="2891170"/>
              <a:ext cx="2560320" cy="1071230"/>
              <a:chOff x="1869926" y="2662570"/>
              <a:chExt cx="1862868" cy="1071230"/>
            </a:xfrm>
          </p:grpSpPr>
          <p:sp>
            <p:nvSpPr>
              <p:cNvPr id="59" name="Rounded Rectangle 58"/>
              <p:cNvSpPr/>
              <p:nvPr/>
            </p:nvSpPr>
            <p:spPr bwMode="auto">
              <a:xfrm>
                <a:off x="1869926" y="3124200"/>
                <a:ext cx="1862868" cy="609600"/>
              </a:xfrm>
              <a:prstGeom prst="roundRect">
                <a:avLst/>
              </a:prstGeom>
              <a:solidFill>
                <a:schemeClr val="bg2"/>
              </a:solid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latin typeface="Consolas" pitchFamily="49" charset="0"/>
                    <a:cs typeface="Consolas" pitchFamily="49" charset="0"/>
                  </a:rPr>
                  <a:t>IObservable</a:t>
                </a:r>
                <a:r>
                  <a:rPr lang="en-US" sz="2200" dirty="0">
                    <a:gradFill>
                      <a:gsLst>
                        <a:gs pos="0">
                          <a:srgbClr val="FFFFFF"/>
                        </a:gs>
                        <a:gs pos="100000">
                          <a:srgbClr val="FFFFFF"/>
                        </a:gs>
                      </a:gsLst>
                      <a:lin ang="5400000" scaled="0"/>
                    </a:gradFill>
                    <a:latin typeface="Consolas" pitchFamily="49" charset="0"/>
                    <a:cs typeface="Consolas" pitchFamily="49" charset="0"/>
                  </a:rPr>
                  <a:t>&lt;T&gt;</a:t>
                </a:r>
              </a:p>
            </p:txBody>
          </p:sp>
          <p:cxnSp>
            <p:nvCxnSpPr>
              <p:cNvPr id="60" name="Straight Connector 59"/>
              <p:cNvCxnSpPr>
                <a:stCxn id="59" idx="0"/>
                <a:endCxn id="61" idx="4"/>
              </p:cNvCxnSpPr>
              <p:nvPr/>
            </p:nvCxnSpPr>
            <p:spPr>
              <a:xfrm flipH="1" flipV="1">
                <a:off x="2801167" y="2891170"/>
                <a:ext cx="193" cy="233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bwMode="auto">
              <a:xfrm>
                <a:off x="2718003" y="2662570"/>
                <a:ext cx="166328" cy="228600"/>
              </a:xfrm>
              <a:prstGeom prst="ellipse">
                <a:avLst/>
              </a:prstGeom>
              <a:no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62" name="Group 61"/>
            <p:cNvGrpSpPr/>
            <p:nvPr/>
          </p:nvGrpSpPr>
          <p:grpSpPr>
            <a:xfrm>
              <a:off x="7648892" y="2891170"/>
              <a:ext cx="2560320" cy="1071230"/>
              <a:chOff x="1869926" y="2662570"/>
              <a:chExt cx="1862868" cy="1071230"/>
            </a:xfrm>
          </p:grpSpPr>
          <p:sp>
            <p:nvSpPr>
              <p:cNvPr id="63" name="Rounded Rectangle 62"/>
              <p:cNvSpPr/>
              <p:nvPr/>
            </p:nvSpPr>
            <p:spPr bwMode="auto">
              <a:xfrm>
                <a:off x="1869926" y="3124200"/>
                <a:ext cx="1862868" cy="609600"/>
              </a:xfrm>
              <a:prstGeom prst="roundRect">
                <a:avLst/>
              </a:prstGeom>
              <a:solidFill>
                <a:schemeClr val="bg2"/>
              </a:solid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latin typeface="Consolas" pitchFamily="49" charset="0"/>
                    <a:cs typeface="Consolas" pitchFamily="49" charset="0"/>
                  </a:rPr>
                  <a:t>IObserver</a:t>
                </a:r>
                <a:r>
                  <a:rPr lang="en-US" sz="2200" dirty="0">
                    <a:gradFill>
                      <a:gsLst>
                        <a:gs pos="0">
                          <a:srgbClr val="FFFFFF"/>
                        </a:gs>
                        <a:gs pos="100000">
                          <a:srgbClr val="FFFFFF"/>
                        </a:gs>
                      </a:gsLst>
                      <a:lin ang="5400000" scaled="0"/>
                    </a:gradFill>
                    <a:latin typeface="Consolas" pitchFamily="49" charset="0"/>
                    <a:cs typeface="Consolas" pitchFamily="49" charset="0"/>
                  </a:rPr>
                  <a:t>&lt;T&gt;</a:t>
                </a:r>
              </a:p>
            </p:txBody>
          </p:sp>
          <p:cxnSp>
            <p:nvCxnSpPr>
              <p:cNvPr id="64" name="Straight Connector 63"/>
              <p:cNvCxnSpPr>
                <a:stCxn id="63" idx="0"/>
                <a:endCxn id="65" idx="4"/>
              </p:cNvCxnSpPr>
              <p:nvPr/>
            </p:nvCxnSpPr>
            <p:spPr>
              <a:xfrm flipH="1" flipV="1">
                <a:off x="2801167" y="2891170"/>
                <a:ext cx="193" cy="233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2718003" y="2662570"/>
                <a:ext cx="166328" cy="228600"/>
              </a:xfrm>
              <a:prstGeom prst="ellipse">
                <a:avLst/>
              </a:prstGeom>
              <a:no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66" name="Group 65"/>
            <p:cNvGrpSpPr/>
            <p:nvPr/>
          </p:nvGrpSpPr>
          <p:grpSpPr>
            <a:xfrm>
              <a:off x="4881014" y="2891170"/>
              <a:ext cx="2172101" cy="1071230"/>
              <a:chOff x="2013045" y="2662570"/>
              <a:chExt cx="1580403" cy="1071230"/>
            </a:xfrm>
          </p:grpSpPr>
          <p:sp>
            <p:nvSpPr>
              <p:cNvPr id="67" name="Rounded Rectangle 66"/>
              <p:cNvSpPr/>
              <p:nvPr/>
            </p:nvSpPr>
            <p:spPr bwMode="auto">
              <a:xfrm>
                <a:off x="2013045" y="3124200"/>
                <a:ext cx="1580403" cy="609600"/>
              </a:xfrm>
              <a:prstGeom prst="roundRect">
                <a:avLst/>
              </a:prstGeom>
              <a:solidFill>
                <a:schemeClr val="bg2"/>
              </a:solid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latin typeface="Consolas" pitchFamily="49" charset="0"/>
                    <a:cs typeface="Consolas" pitchFamily="49" charset="0"/>
                  </a:rPr>
                  <a:t>ISubject</a:t>
                </a:r>
                <a:r>
                  <a:rPr lang="en-US" sz="2200" dirty="0">
                    <a:gradFill>
                      <a:gsLst>
                        <a:gs pos="0">
                          <a:srgbClr val="FFFFFF"/>
                        </a:gs>
                        <a:gs pos="100000">
                          <a:srgbClr val="FFFFFF"/>
                        </a:gs>
                      </a:gsLst>
                      <a:lin ang="5400000" scaled="0"/>
                    </a:gradFill>
                    <a:latin typeface="Consolas" pitchFamily="49" charset="0"/>
                    <a:cs typeface="Consolas" pitchFamily="49" charset="0"/>
                  </a:rPr>
                  <a:t>&lt;T&gt;</a:t>
                </a:r>
              </a:p>
            </p:txBody>
          </p:sp>
          <p:cxnSp>
            <p:nvCxnSpPr>
              <p:cNvPr id="68" name="Straight Connector 67"/>
              <p:cNvCxnSpPr>
                <a:stCxn id="67" idx="0"/>
                <a:endCxn id="69" idx="4"/>
              </p:cNvCxnSpPr>
              <p:nvPr/>
            </p:nvCxnSpPr>
            <p:spPr>
              <a:xfrm flipH="1" flipV="1">
                <a:off x="2801167" y="2891170"/>
                <a:ext cx="2079" cy="233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bwMode="auto">
              <a:xfrm>
                <a:off x="2718003" y="2662570"/>
                <a:ext cx="166328" cy="228600"/>
              </a:xfrm>
              <a:prstGeom prst="ellipse">
                <a:avLst/>
              </a:prstGeom>
              <a:noFill/>
              <a:ln w="1905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cxnSp>
          <p:nvCxnSpPr>
            <p:cNvPr id="72" name="Straight Arrow Connector 71"/>
            <p:cNvCxnSpPr>
              <a:stCxn id="69" idx="2"/>
              <a:endCxn id="61" idx="6"/>
            </p:cNvCxnSpPr>
            <p:nvPr/>
          </p:nvCxnSpPr>
          <p:spPr>
            <a:xfrm flipH="1">
              <a:off x="3145207" y="3005470"/>
              <a:ext cx="2704699"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6"/>
              <a:endCxn id="65" idx="2"/>
            </p:cNvCxnSpPr>
            <p:nvPr/>
          </p:nvCxnSpPr>
          <p:spPr>
            <a:xfrm>
              <a:off x="6078507" y="3005470"/>
              <a:ext cx="2735979"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1520451" y="914400"/>
            <a:ext cx="8915400" cy="2133600"/>
            <a:chOff x="1506506" y="914400"/>
            <a:chExt cx="8915400" cy="2133600"/>
          </a:xfrm>
          <a:scene3d>
            <a:camera prst="perspectiveRelaxed" fov="2700000">
              <a:rot lat="2976000" lon="0" rev="0"/>
            </a:camera>
            <a:lightRig rig="threePt" dir="t"/>
          </a:scene3d>
        </p:grpSpPr>
        <p:sp>
          <p:nvSpPr>
            <p:cNvPr id="82" name="Rectangle 81"/>
            <p:cNvSpPr/>
            <p:nvPr/>
          </p:nvSpPr>
          <p:spPr bwMode="auto">
            <a:xfrm>
              <a:off x="1506506" y="914400"/>
              <a:ext cx="8915400" cy="2133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 name="TextBox 82"/>
            <p:cNvSpPr txBox="1"/>
            <p:nvPr/>
          </p:nvSpPr>
          <p:spPr>
            <a:xfrm>
              <a:off x="4624164" y="2286000"/>
              <a:ext cx="2489656" cy="492443"/>
            </a:xfrm>
            <a:prstGeom prst="rect">
              <a:avLst/>
            </a:prstGeom>
            <a:noFill/>
          </p:spPr>
          <p:txBody>
            <a:bodyPr wrap="none" lIns="0" tIns="0" rIns="0" bIns="0" rtlCol="0">
              <a:spAutoFit/>
            </a:bodyPr>
            <a:lstStyle/>
            <a:p>
              <a:r>
                <a:rPr lang="en-US" sz="3200" b="1" dirty="0">
                  <a:gradFill>
                    <a:gsLst>
                      <a:gs pos="0">
                        <a:schemeClr val="tx1"/>
                      </a:gs>
                      <a:gs pos="86000">
                        <a:schemeClr val="tx1"/>
                      </a:gs>
                    </a:gsLst>
                    <a:lin ang="5400000" scaled="0"/>
                  </a:gradFill>
                </a:rPr>
                <a:t>LINQ to Events</a:t>
              </a:r>
            </a:p>
          </p:txBody>
        </p:sp>
        <p:sp>
          <p:nvSpPr>
            <p:cNvPr id="98" name="Folded Corner 97"/>
            <p:cNvSpPr/>
            <p:nvPr/>
          </p:nvSpPr>
          <p:spPr bwMode="auto">
            <a:xfrm>
              <a:off x="3868706" y="1066800"/>
              <a:ext cx="4191000" cy="1066800"/>
            </a:xfrm>
            <a:prstGeom prst="foldedCorner">
              <a:avLst/>
            </a:prstGeom>
            <a:solidFill>
              <a:schemeClr val="accent3">
                <a:lumMod val="40000"/>
                <a:lumOff val="6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endParaRPr lang="en-US" sz="800" dirty="0">
                <a:solidFill>
                  <a:srgbClr val="002060"/>
                </a:solidFill>
                <a:latin typeface="Consolas" pitchFamily="49" charset="0"/>
                <a:cs typeface="Consolas" pitchFamily="49" charset="0"/>
              </a:endParaRPr>
            </a:p>
            <a:p>
              <a:pPr defTabSz="914099" fontAlgn="base">
                <a:spcBef>
                  <a:spcPct val="0"/>
                </a:spcBef>
                <a:spcAft>
                  <a:spcPct val="0"/>
                </a:spcAft>
              </a:pPr>
              <a:r>
                <a:rPr lang="en-US" sz="2000" dirty="0">
                  <a:solidFill>
                    <a:srgbClr val="002060"/>
                  </a:solidFill>
                  <a:latin typeface="Consolas" pitchFamily="49" charset="0"/>
                  <a:cs typeface="Consolas" pitchFamily="49" charset="0"/>
                </a:rPr>
                <a:t>from</a:t>
              </a:r>
              <a:r>
                <a:rPr lang="en-US" sz="2000" dirty="0">
                  <a:solidFill>
                    <a:schemeClr val="bg1"/>
                  </a:solidFill>
                  <a:latin typeface="Consolas" pitchFamily="49" charset="0"/>
                  <a:cs typeface="Consolas" pitchFamily="49" charset="0"/>
                </a:rPr>
                <a:t> quote </a:t>
              </a:r>
              <a:r>
                <a:rPr lang="en-US" sz="2000" dirty="0">
                  <a:solidFill>
                    <a:srgbClr val="002060"/>
                  </a:solidFill>
                  <a:latin typeface="Consolas" pitchFamily="49" charset="0"/>
                  <a:cs typeface="Consolas" pitchFamily="49" charset="0"/>
                </a:rPr>
                <a:t>in</a:t>
              </a:r>
              <a:r>
                <a:rPr lang="en-US" sz="2000" dirty="0">
                  <a:solidFill>
                    <a:schemeClr val="bg1"/>
                  </a:solidFill>
                  <a:latin typeface="Consolas" pitchFamily="49" charset="0"/>
                  <a:cs typeface="Consolas" pitchFamily="49" charset="0"/>
                </a:rPr>
                <a:t> stock</a:t>
              </a:r>
            </a:p>
            <a:p>
              <a:pPr defTabSz="914099" fontAlgn="base">
                <a:spcBef>
                  <a:spcPct val="0"/>
                </a:spcBef>
                <a:spcAft>
                  <a:spcPct val="0"/>
                </a:spcAft>
              </a:pPr>
              <a:r>
                <a:rPr lang="en-US" sz="2000" dirty="0">
                  <a:solidFill>
                    <a:srgbClr val="002060"/>
                  </a:solidFill>
                  <a:latin typeface="Consolas" pitchFamily="49" charset="0"/>
                  <a:cs typeface="Consolas" pitchFamily="49" charset="0"/>
                </a:rPr>
                <a:t>where</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quote.Symbol</a:t>
              </a:r>
              <a:r>
                <a:rPr lang="en-US" sz="2000" dirty="0">
                  <a:solidFill>
                    <a:schemeClr val="bg1"/>
                  </a:solidFill>
                  <a:latin typeface="Consolas" pitchFamily="49" charset="0"/>
                  <a:cs typeface="Consolas" pitchFamily="49" charset="0"/>
                </a:rPr>
                <a:t> == </a:t>
              </a:r>
              <a:r>
                <a:rPr lang="en-US" sz="2000" dirty="0">
                  <a:solidFill>
                    <a:srgbClr val="C00000"/>
                  </a:solidFill>
                  <a:latin typeface="Consolas" pitchFamily="49" charset="0"/>
                  <a:cs typeface="Consolas" pitchFamily="49" charset="0"/>
                </a:rPr>
                <a:t>“MSFT”</a:t>
              </a:r>
            </a:p>
            <a:p>
              <a:pPr defTabSz="914099" fontAlgn="base">
                <a:spcBef>
                  <a:spcPct val="0"/>
                </a:spcBef>
                <a:spcAft>
                  <a:spcPct val="0"/>
                </a:spcAft>
              </a:pPr>
              <a:r>
                <a:rPr lang="en-US" sz="2000" dirty="0">
                  <a:solidFill>
                    <a:srgbClr val="002060"/>
                  </a:solidFill>
                  <a:latin typeface="Consolas" pitchFamily="49" charset="0"/>
                  <a:cs typeface="Consolas" pitchFamily="49" charset="0"/>
                </a:rPr>
                <a:t>select</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quote.Value</a:t>
              </a:r>
              <a:endParaRPr lang="en-US" sz="2000" dirty="0">
                <a:solidFill>
                  <a:schemeClr val="bg1"/>
                </a:solidFill>
                <a:latin typeface="Consolas" pitchFamily="49" charset="0"/>
                <a:cs typeface="Consolas" pitchFamily="49" charset="0"/>
              </a:endParaRPr>
            </a:p>
          </p:txBody>
        </p:sp>
        <p:sp>
          <p:nvSpPr>
            <p:cNvPr id="100" name="TextBox 99"/>
            <p:cNvSpPr txBox="1"/>
            <p:nvPr/>
          </p:nvSpPr>
          <p:spPr>
            <a:xfrm>
              <a:off x="2269844" y="2023730"/>
              <a:ext cx="1066702" cy="307777"/>
            </a:xfrm>
            <a:prstGeom prst="rect">
              <a:avLst/>
            </a:prstGeom>
            <a:noFill/>
          </p:spPr>
          <p:txBody>
            <a:bodyPr wrap="none" lIns="0" tIns="0" rIns="0" bIns="0" rtlCol="0">
              <a:spAutoFit/>
            </a:bodyPr>
            <a:lstStyle/>
            <a:p>
              <a:r>
                <a:rPr lang="en-US" sz="2000" dirty="0">
                  <a:solidFill>
                    <a:schemeClr val="bg1"/>
                  </a:solidFill>
                </a:rPr>
                <a:t>Projection</a:t>
              </a:r>
            </a:p>
          </p:txBody>
        </p:sp>
        <p:sp>
          <p:nvSpPr>
            <p:cNvPr id="101" name="TextBox 100"/>
            <p:cNvSpPr txBox="1"/>
            <p:nvPr/>
          </p:nvSpPr>
          <p:spPr>
            <a:xfrm rot="16200000">
              <a:off x="1630677" y="1691330"/>
              <a:ext cx="853247" cy="307777"/>
            </a:xfrm>
            <a:prstGeom prst="rect">
              <a:avLst/>
            </a:prstGeom>
            <a:noFill/>
          </p:spPr>
          <p:txBody>
            <a:bodyPr wrap="none" lIns="0" tIns="0" rIns="0" bIns="0" rtlCol="0">
              <a:spAutoFit/>
            </a:bodyPr>
            <a:lstStyle/>
            <a:p>
              <a:r>
                <a:rPr lang="en-US" sz="2000" dirty="0">
                  <a:solidFill>
                    <a:schemeClr val="bg1"/>
                  </a:solidFill>
                </a:rPr>
                <a:t>Filtering</a:t>
              </a:r>
            </a:p>
          </p:txBody>
        </p:sp>
        <p:sp>
          <p:nvSpPr>
            <p:cNvPr id="102" name="TextBox 101"/>
            <p:cNvSpPr txBox="1"/>
            <p:nvPr/>
          </p:nvSpPr>
          <p:spPr>
            <a:xfrm>
              <a:off x="1697847" y="2328530"/>
              <a:ext cx="1243802" cy="307777"/>
            </a:xfrm>
            <a:prstGeom prst="rect">
              <a:avLst/>
            </a:prstGeom>
            <a:noFill/>
          </p:spPr>
          <p:txBody>
            <a:bodyPr wrap="none" lIns="0" tIns="0" rIns="0" bIns="0" rtlCol="0">
              <a:spAutoFit/>
            </a:bodyPr>
            <a:lstStyle/>
            <a:p>
              <a:r>
                <a:rPr lang="en-US" sz="2000" dirty="0">
                  <a:solidFill>
                    <a:schemeClr val="bg1"/>
                  </a:solidFill>
                </a:rPr>
                <a:t>Aggregating</a:t>
              </a:r>
            </a:p>
          </p:txBody>
        </p:sp>
        <p:sp>
          <p:nvSpPr>
            <p:cNvPr id="103" name="TextBox 102"/>
            <p:cNvSpPr txBox="1"/>
            <p:nvPr/>
          </p:nvSpPr>
          <p:spPr>
            <a:xfrm rot="16200000">
              <a:off x="1886507" y="1337547"/>
              <a:ext cx="965714" cy="307777"/>
            </a:xfrm>
            <a:prstGeom prst="rect">
              <a:avLst/>
            </a:prstGeom>
            <a:noFill/>
          </p:spPr>
          <p:txBody>
            <a:bodyPr wrap="none" lIns="0" tIns="0" rIns="0" bIns="0" rtlCol="0">
              <a:spAutoFit/>
            </a:bodyPr>
            <a:lstStyle/>
            <a:p>
              <a:r>
                <a:rPr lang="en-US" sz="2000" dirty="0">
                  <a:solidFill>
                    <a:schemeClr val="bg1"/>
                  </a:solidFill>
                </a:rPr>
                <a:t>Grouping</a:t>
              </a:r>
            </a:p>
          </p:txBody>
        </p:sp>
        <p:sp>
          <p:nvSpPr>
            <p:cNvPr id="104" name="TextBox 103"/>
            <p:cNvSpPr txBox="1"/>
            <p:nvPr/>
          </p:nvSpPr>
          <p:spPr>
            <a:xfrm rot="5400000">
              <a:off x="3028086" y="2538187"/>
              <a:ext cx="511358" cy="307777"/>
            </a:xfrm>
            <a:prstGeom prst="rect">
              <a:avLst/>
            </a:prstGeom>
            <a:noFill/>
          </p:spPr>
          <p:txBody>
            <a:bodyPr wrap="none" lIns="0" tIns="0" rIns="0" bIns="0" rtlCol="0">
              <a:spAutoFit/>
            </a:bodyPr>
            <a:lstStyle/>
            <a:p>
              <a:r>
                <a:rPr lang="en-US" sz="2000" dirty="0">
                  <a:solidFill>
                    <a:schemeClr val="bg1"/>
                  </a:solidFill>
                </a:rPr>
                <a:t>Joins</a:t>
              </a:r>
            </a:p>
          </p:txBody>
        </p:sp>
        <p:sp>
          <p:nvSpPr>
            <p:cNvPr id="105" name="TextBox 104"/>
            <p:cNvSpPr txBox="1"/>
            <p:nvPr/>
          </p:nvSpPr>
          <p:spPr>
            <a:xfrm>
              <a:off x="8716011" y="1078373"/>
              <a:ext cx="1186800" cy="307777"/>
            </a:xfrm>
            <a:prstGeom prst="rect">
              <a:avLst/>
            </a:prstGeom>
            <a:noFill/>
          </p:spPr>
          <p:txBody>
            <a:bodyPr wrap="none" lIns="0" tIns="0" rIns="0" bIns="0" rtlCol="0">
              <a:spAutoFit/>
            </a:bodyPr>
            <a:lstStyle/>
            <a:p>
              <a:r>
                <a:rPr lang="en-US" sz="2000" dirty="0">
                  <a:solidFill>
                    <a:schemeClr val="bg1"/>
                  </a:solidFill>
                </a:rPr>
                <a:t>Windowing</a:t>
              </a:r>
            </a:p>
          </p:txBody>
        </p:sp>
        <p:sp>
          <p:nvSpPr>
            <p:cNvPr id="106" name="TextBox 105"/>
            <p:cNvSpPr txBox="1"/>
            <p:nvPr/>
          </p:nvSpPr>
          <p:spPr>
            <a:xfrm rot="5400000">
              <a:off x="9124166" y="1724318"/>
              <a:ext cx="780663" cy="307777"/>
            </a:xfrm>
            <a:prstGeom prst="rect">
              <a:avLst/>
            </a:prstGeom>
            <a:noFill/>
          </p:spPr>
          <p:txBody>
            <a:bodyPr wrap="none" lIns="0" tIns="0" rIns="0" bIns="0" rtlCol="0">
              <a:spAutoFit/>
            </a:bodyPr>
            <a:lstStyle/>
            <a:p>
              <a:r>
                <a:rPr lang="en-US" sz="2000" dirty="0">
                  <a:solidFill>
                    <a:schemeClr val="bg1"/>
                  </a:solidFill>
                </a:rPr>
                <a:t>Sharing</a:t>
              </a:r>
            </a:p>
          </p:txBody>
        </p:sp>
        <p:sp>
          <p:nvSpPr>
            <p:cNvPr id="107" name="TextBox 106"/>
            <p:cNvSpPr txBox="1"/>
            <p:nvPr/>
          </p:nvSpPr>
          <p:spPr>
            <a:xfrm>
              <a:off x="8185480" y="1403499"/>
              <a:ext cx="955390" cy="307777"/>
            </a:xfrm>
            <a:prstGeom prst="rect">
              <a:avLst/>
            </a:prstGeom>
            <a:noFill/>
          </p:spPr>
          <p:txBody>
            <a:bodyPr wrap="none" lIns="0" tIns="0" rIns="0" bIns="0" rtlCol="0">
              <a:spAutoFit/>
            </a:bodyPr>
            <a:lstStyle/>
            <a:p>
              <a:r>
                <a:rPr lang="en-US" sz="2000" dirty="0">
                  <a:solidFill>
                    <a:schemeClr val="bg1"/>
                  </a:solidFill>
                </a:rPr>
                <a:t>Sampling</a:t>
              </a:r>
            </a:p>
          </p:txBody>
        </p:sp>
        <p:sp>
          <p:nvSpPr>
            <p:cNvPr id="108" name="TextBox 107"/>
            <p:cNvSpPr txBox="1"/>
            <p:nvPr/>
          </p:nvSpPr>
          <p:spPr>
            <a:xfrm rot="5400000">
              <a:off x="8652472" y="2181136"/>
              <a:ext cx="1022972" cy="307777"/>
            </a:xfrm>
            <a:prstGeom prst="rect">
              <a:avLst/>
            </a:prstGeom>
            <a:noFill/>
          </p:spPr>
          <p:txBody>
            <a:bodyPr wrap="none" lIns="0" tIns="0" rIns="0" bIns="0" rtlCol="0">
              <a:spAutoFit/>
            </a:bodyPr>
            <a:lstStyle/>
            <a:p>
              <a:r>
                <a:rPr lang="en-US" sz="2000" dirty="0">
                  <a:solidFill>
                    <a:schemeClr val="bg1"/>
                  </a:solidFill>
                </a:rPr>
                <a:t>Throttling</a:t>
              </a:r>
            </a:p>
          </p:txBody>
        </p:sp>
        <p:sp>
          <p:nvSpPr>
            <p:cNvPr id="109" name="TextBox 108"/>
            <p:cNvSpPr txBox="1"/>
            <p:nvPr/>
          </p:nvSpPr>
          <p:spPr>
            <a:xfrm>
              <a:off x="9372293" y="2328529"/>
              <a:ext cx="873637" cy="307777"/>
            </a:xfrm>
            <a:prstGeom prst="rect">
              <a:avLst/>
            </a:prstGeom>
            <a:noFill/>
          </p:spPr>
          <p:txBody>
            <a:bodyPr wrap="none" lIns="0" tIns="0" rIns="0" bIns="0" rtlCol="0">
              <a:spAutoFit/>
            </a:bodyPr>
            <a:lstStyle/>
            <a:p>
              <a:r>
                <a:rPr lang="en-US" sz="2000" dirty="0">
                  <a:solidFill>
                    <a:schemeClr val="bg1"/>
                  </a:solidFill>
                </a:rPr>
                <a:t>Timeout</a:t>
              </a:r>
            </a:p>
          </p:txBody>
        </p:sp>
        <p:sp>
          <p:nvSpPr>
            <p:cNvPr id="110" name="TextBox 109"/>
            <p:cNvSpPr txBox="1"/>
            <p:nvPr/>
          </p:nvSpPr>
          <p:spPr>
            <a:xfrm rot="5400000">
              <a:off x="8401869" y="2108506"/>
              <a:ext cx="868507" cy="307777"/>
            </a:xfrm>
            <a:prstGeom prst="rect">
              <a:avLst/>
            </a:prstGeom>
            <a:noFill/>
          </p:spPr>
          <p:txBody>
            <a:bodyPr wrap="none" lIns="0" tIns="0" rIns="0" bIns="0" rtlCol="0">
              <a:spAutoFit/>
            </a:bodyPr>
            <a:lstStyle/>
            <a:p>
              <a:r>
                <a:rPr lang="en-US" sz="2000" dirty="0">
                  <a:solidFill>
                    <a:schemeClr val="bg1"/>
                  </a:solidFill>
                </a:rPr>
                <a:t>Merging</a:t>
              </a:r>
            </a:p>
          </p:txBody>
        </p:sp>
        <p:sp>
          <p:nvSpPr>
            <p:cNvPr id="111" name="TextBox 110"/>
            <p:cNvSpPr txBox="1"/>
            <p:nvPr/>
          </p:nvSpPr>
          <p:spPr>
            <a:xfrm>
              <a:off x="2589463" y="1713684"/>
              <a:ext cx="951222" cy="307777"/>
            </a:xfrm>
            <a:prstGeom prst="rect">
              <a:avLst/>
            </a:prstGeom>
            <a:noFill/>
          </p:spPr>
          <p:txBody>
            <a:bodyPr wrap="none" lIns="0" tIns="0" rIns="0" bIns="0" rtlCol="0">
              <a:spAutoFit/>
            </a:bodyPr>
            <a:lstStyle/>
            <a:p>
              <a:r>
                <a:rPr lang="en-US" sz="2000" dirty="0">
                  <a:solidFill>
                    <a:schemeClr val="bg1"/>
                  </a:solidFill>
                </a:rPr>
                <a:t>Recovery</a:t>
              </a:r>
            </a:p>
          </p:txBody>
        </p:sp>
      </p:grpSp>
    </p:spTree>
    <p:extLst>
      <p:ext uri="{BB962C8B-B14F-4D97-AF65-F5344CB8AC3E}">
        <p14:creationId xmlns:p14="http://schemas.microsoft.com/office/powerpoint/2010/main" val="28907265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_2012_Template_16x9 (4)">
  <a:themeElements>
    <a:clrScheme name="Custom 1">
      <a:dk1>
        <a:srgbClr val="363535"/>
      </a:dk1>
      <a:lt1>
        <a:srgbClr val="FFFFFF"/>
      </a:lt1>
      <a:dk2>
        <a:srgbClr val="174C6B"/>
      </a:dk2>
      <a:lt2>
        <a:srgbClr val="ADD5ED"/>
      </a:lt2>
      <a:accent1>
        <a:srgbClr val="84C0E4"/>
      </a:accent1>
      <a:accent2>
        <a:srgbClr val="6A3674"/>
      </a:accent2>
      <a:accent3>
        <a:srgbClr val="BE370F"/>
      </a:accent3>
      <a:accent4>
        <a:srgbClr val="2C8E87"/>
      </a:accent4>
      <a:accent5>
        <a:srgbClr val="709E2F"/>
      </a:accent5>
      <a:accent6>
        <a:srgbClr val="E7B921"/>
      </a:accent6>
      <a:hlink>
        <a:srgbClr val="2272A1"/>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320</TotalTime>
  <Words>2014</Words>
  <Application>Microsoft Office PowerPoint</Application>
  <PresentationFormat>Widescreen</PresentationFormat>
  <Paragraphs>490</Paragraphs>
  <Slides>29</Slides>
  <Notes>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29</vt:i4>
      </vt:variant>
    </vt:vector>
  </HeadingPairs>
  <TitlesOfParts>
    <vt:vector size="39" baseType="lpstr">
      <vt:lpstr>Arial</vt:lpstr>
      <vt:lpstr>Calibri</vt:lpstr>
      <vt:lpstr>Calibri Light</vt:lpstr>
      <vt:lpstr>Consolas</vt:lpstr>
      <vt:lpstr>Courier New</vt:lpstr>
      <vt:lpstr>Segoe UI</vt:lpstr>
      <vt:lpstr>Wingdings</vt:lpstr>
      <vt:lpstr>TechEd_2012_Template_16x9 (4)</vt:lpstr>
      <vt:lpstr>Office Theme</vt:lpstr>
      <vt:lpstr>White with Consolas font for code slides</vt:lpstr>
      <vt:lpstr>Rx Project Review</vt:lpstr>
      <vt:lpstr>Agenda</vt:lpstr>
      <vt:lpstr>Rx.NET</vt:lpstr>
      <vt:lpstr>A brief history of Rx </vt:lpstr>
      <vt:lpstr>A brief history of Rx </vt:lpstr>
      <vt:lpstr>Interactive Extensions (Ix)</vt:lpstr>
      <vt:lpstr>The Event Processing Landscape</vt:lpstr>
      <vt:lpstr>Reactive Extensions Architecture</vt:lpstr>
      <vt:lpstr>Reactive Extensions Architecture</vt:lpstr>
      <vt:lpstr>Event Streams</vt:lpstr>
      <vt:lpstr>Essential Interfaces</vt:lpstr>
      <vt:lpstr>Stock Trade Analysis</vt:lpstr>
      <vt:lpstr>Stock Trade Analysis</vt:lpstr>
      <vt:lpstr>Stock Trade Analysis</vt:lpstr>
      <vt:lpstr>Stock Trade Analysis</vt:lpstr>
      <vt:lpstr>Stock Trade Analysis</vt:lpstr>
      <vt:lpstr>Stock Trade Analysis</vt:lpstr>
      <vt:lpstr>The Query Processing Landscape</vt:lpstr>
      <vt:lpstr>The Asynchronous Programming Landscape</vt:lpstr>
      <vt:lpstr>Main Internal Customers</vt:lpstr>
      <vt:lpstr>Some External Customers</vt:lpstr>
      <vt:lpstr>Upcoming plans for Rx.NET</vt:lpstr>
      <vt:lpstr>RxCpp Rx/MI</vt:lpstr>
      <vt:lpstr>RxCpp</vt:lpstr>
      <vt:lpstr>C++ LINQ </vt:lpstr>
      <vt:lpstr>Demo</vt:lpstr>
      <vt:lpstr>Rx/MI Partnership</vt:lpstr>
      <vt:lpstr>Upcoming deliverables</vt:lpstr>
      <vt:lpstr>Rx Operators - Implemented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 Project Review</dc:title>
  <dc:creator>Donna Malayeri</dc:creator>
  <cp:lastModifiedBy>Donna Malayeri</cp:lastModifiedBy>
  <cp:revision>19</cp:revision>
  <dcterms:created xsi:type="dcterms:W3CDTF">2013-04-02T20:12:30Z</dcterms:created>
  <dcterms:modified xsi:type="dcterms:W3CDTF">2013-04-03T01:36:02Z</dcterms:modified>
</cp:coreProperties>
</file>