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57" r:id="rId4"/>
    <p:sldId id="261" r:id="rId5"/>
    <p:sldId id="265" r:id="rId6"/>
    <p:sldId id="262" r:id="rId7"/>
    <p:sldId id="266" r:id="rId8"/>
    <p:sldId id="263" r:id="rId9"/>
    <p:sldId id="267" r:id="rId10"/>
    <p:sldId id="264" r:id="rId11"/>
    <p:sldId id="268" r:id="rId12"/>
    <p:sldId id="269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3AF"/>
    <a:srgbClr val="472414"/>
    <a:srgbClr val="EC9F23"/>
    <a:srgbClr val="1E150C"/>
    <a:srgbClr val="FBC23F"/>
    <a:srgbClr val="26180F"/>
    <a:srgbClr val="2B1B0D"/>
    <a:srgbClr val="17120B"/>
    <a:srgbClr val="3C2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824" y="270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85AB5-D625-4CB1-AF74-E640B1AFA7DD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3D318-A9D6-4CBB-892E-46B270B8E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68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D318-A9D6-4CBB-892E-46B270B8E7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42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0546-4342-4793-8F39-0007BC5D8CC9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30DB-CD06-4302-B1EE-CB1431DCA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1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0546-4342-4793-8F39-0007BC5D8CC9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30DB-CD06-4302-B1EE-CB1431DCA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80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0546-4342-4793-8F39-0007BC5D8CC9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30DB-CD06-4302-B1EE-CB1431DCA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62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0546-4342-4793-8F39-0007BC5D8CC9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30DB-CD06-4302-B1EE-CB1431DCA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75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0546-4342-4793-8F39-0007BC5D8CC9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30DB-CD06-4302-B1EE-CB1431DCA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85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0546-4342-4793-8F39-0007BC5D8CC9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30DB-CD06-4302-B1EE-CB1431DCA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02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0546-4342-4793-8F39-0007BC5D8CC9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30DB-CD06-4302-B1EE-CB1431DCA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50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0546-4342-4793-8F39-0007BC5D8CC9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30DB-CD06-4302-B1EE-CB1431DCA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2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0546-4342-4793-8F39-0007BC5D8CC9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30DB-CD06-4302-B1EE-CB1431DCA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9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0546-4342-4793-8F39-0007BC5D8CC9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30DB-CD06-4302-B1EE-CB1431DCA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15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0546-4342-4793-8F39-0007BC5D8CC9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30DB-CD06-4302-B1EE-CB1431DCA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C0546-4342-4793-8F39-0007BC5D8CC9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D30DB-CD06-4302-B1EE-CB1431DCA9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70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henriquetora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2E1876F-57C9-7657-270F-A867D787178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BD3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>
              <a:solidFill>
                <a:srgbClr val="FF0000"/>
              </a:solidFill>
            </a:endParaRPr>
          </a:p>
        </p:txBody>
      </p:sp>
      <p:pic>
        <p:nvPicPr>
          <p:cNvPr id="19" name="Imagem 18" descr="Uma imagem contendo no interior, velho, gato&#10;&#10;O conteúdo gerado por IA pode estar incorreto.">
            <a:extLst>
              <a:ext uri="{FF2B5EF4-FFF2-40B4-BE49-F238E27FC236}">
                <a16:creationId xmlns:a16="http://schemas.microsoft.com/office/drawing/2014/main" id="{F074E093-6670-7C90-DF24-20DA4C78E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46990"/>
            <a:ext cx="9601200" cy="9601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C08FEE-1F9A-F0F3-C5A9-3E7ADA51B8D1}"/>
              </a:ext>
            </a:extLst>
          </p:cNvPr>
          <p:cNvSpPr txBox="1"/>
          <p:nvPr/>
        </p:nvSpPr>
        <p:spPr>
          <a:xfrm>
            <a:off x="0" y="153410"/>
            <a:ext cx="960120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pt-BR" sz="9600" b="1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EC9F23"/>
                </a:solidFill>
                <a:effectLst>
                  <a:outerShdw blurRad="965200" dist="355600" dir="600000" algn="tl" rotWithShape="0">
                    <a:prstClr val="black"/>
                  </a:outerShdw>
                </a:effectLst>
                <a:latin typeface="Harry P" panose="00000400000000000000" pitchFamily="2" charset="0"/>
              </a:rPr>
              <a:t>O LIVRO DAS ARTES ELÉTRICAS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9C12BF-99A5-AAE2-1FCD-E2AA8F91915A}"/>
              </a:ext>
            </a:extLst>
          </p:cNvPr>
          <p:cNvSpPr txBox="1"/>
          <p:nvPr/>
        </p:nvSpPr>
        <p:spPr>
          <a:xfrm>
            <a:off x="50423" y="3200398"/>
            <a:ext cx="96012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pt-BR" sz="4000" b="1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965200" dist="355600" dir="600000" algn="tl" rotWithShape="0">
                    <a:prstClr val="black"/>
                  </a:outerShdw>
                </a:effectLst>
                <a:latin typeface="Harry P" panose="00000400000000000000" pitchFamily="2" charset="0"/>
              </a:rPr>
              <a:t>DOMINANDO AS INSTALAÇÕES RESIDENCIAIS </a:t>
            </a:r>
            <a:r>
              <a:rPr lang="pt-BR" sz="4800" b="1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965200" dist="355600" dir="600000" algn="tl" rotWithShape="0">
                    <a:prstClr val="black"/>
                  </a:outerShdw>
                </a:effectLst>
                <a:latin typeface="Harry P" panose="00000400000000000000" pitchFamily="2" charset="0"/>
              </a:rPr>
              <a:t>Parte 1</a:t>
            </a:r>
            <a:endParaRPr lang="pt-BR" sz="4000" b="1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965200" dist="355600" dir="600000" algn="tl" rotWithShape="0">
                  <a:prstClr val="black"/>
                </a:outerShdw>
              </a:effectLst>
              <a:latin typeface="Harry P" panose="00000400000000000000" pitchFamily="2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3C04070-C038-8C94-2C27-A31C9E430833}"/>
              </a:ext>
            </a:extLst>
          </p:cNvPr>
          <p:cNvGrpSpPr/>
          <p:nvPr/>
        </p:nvGrpSpPr>
        <p:grpSpPr>
          <a:xfrm>
            <a:off x="2810276" y="10930779"/>
            <a:ext cx="3980647" cy="1391567"/>
            <a:chOff x="2860699" y="10611465"/>
            <a:chExt cx="3980647" cy="139156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FD653C7C-2856-C70D-D026-67F4AF21DBB9}"/>
                </a:ext>
              </a:extLst>
            </p:cNvPr>
            <p:cNvSpPr txBox="1">
              <a:spLocks/>
            </p:cNvSpPr>
            <p:nvPr/>
          </p:nvSpPr>
          <p:spPr>
            <a:xfrm>
              <a:off x="2860699" y="10611465"/>
              <a:ext cx="39806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38100" h="38100" prst="angle"/>
              </a:sp3d>
            </a:bodyPr>
            <a:lstStyle/>
            <a:p>
              <a:pPr algn="ctr"/>
              <a:r>
                <a:rPr lang="pt-BR" sz="5400" b="1" dirty="0" err="1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arry P" panose="00000400000000000000" pitchFamily="2" charset="0"/>
                </a:rPr>
                <a:t>HenriqueToral</a:t>
              </a:r>
              <a:endParaRPr lang="pt-BR" sz="54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rry P" panose="00000400000000000000" pitchFamily="2" charset="0"/>
              </a:endParaRPr>
            </a:p>
          </p:txBody>
        </p:sp>
        <p:pic>
          <p:nvPicPr>
            <p:cNvPr id="10" name="Imagem 9" descr="Desenho de uma placa&#10;&#10;O conteúdo gerado por IA pode estar incorreto.">
              <a:extLst>
                <a:ext uri="{FF2B5EF4-FFF2-40B4-BE49-F238E27FC236}">
                  <a16:creationId xmlns:a16="http://schemas.microsoft.com/office/drawing/2014/main" id="{AAB70F2C-477A-3C0E-3311-F7205ED50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7844" y="11336675"/>
              <a:ext cx="666357" cy="666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15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65FDE-5C1F-0B58-E06F-B56BAD197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edifício, cimento, concreto, pedra&#10;&#10;O conteúdo gerado por IA pode estar incorreto.">
            <a:extLst>
              <a:ext uri="{FF2B5EF4-FFF2-40B4-BE49-F238E27FC236}">
                <a16:creationId xmlns:a16="http://schemas.microsoft.com/office/drawing/2014/main" id="{5680F6EE-43C8-FC5B-248C-DC4E4BC0C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56" y="-53340"/>
            <a:ext cx="9688556" cy="12854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B5F7C5-E490-4CA4-7D8D-92028696B37E}"/>
              </a:ext>
            </a:extLst>
          </p:cNvPr>
          <p:cNvSpPr txBox="1"/>
          <p:nvPr/>
        </p:nvSpPr>
        <p:spPr>
          <a:xfrm>
            <a:off x="951838" y="1330182"/>
            <a:ext cx="76101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Chiller" panose="04020404031007020602" pitchFamily="82" charset="0"/>
              </a:rPr>
              <a:t>CAPITULO 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E3574C-1FC4-DDC7-7A7A-73455EDF483F}"/>
              </a:ext>
            </a:extLst>
          </p:cNvPr>
          <p:cNvSpPr txBox="1"/>
          <p:nvPr/>
        </p:nvSpPr>
        <p:spPr>
          <a:xfrm>
            <a:off x="951838" y="5338971"/>
            <a:ext cx="7610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Chiller" panose="04020404031007020602" pitchFamily="82" charset="0"/>
                <a:cs typeface="Calibri Light" panose="020F0302020204030204" pitchFamily="34" charset="0"/>
              </a:rPr>
              <a:t>Manutenção e Segurança Contínua</a:t>
            </a:r>
          </a:p>
        </p:txBody>
      </p:sp>
      <p:pic>
        <p:nvPicPr>
          <p:cNvPr id="3" name="Imagem 2" descr="Garrafa de vinho&#10;&#10;O conteúdo gerado por IA pode estar incorreto.">
            <a:extLst>
              <a:ext uri="{FF2B5EF4-FFF2-40B4-BE49-F238E27FC236}">
                <a16:creationId xmlns:a16="http://schemas.microsoft.com/office/drawing/2014/main" id="{0AFC7851-15E4-20FC-E1EE-8A71A6BBDE9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082">
            <a:off x="3800474" y="-818439"/>
            <a:ext cx="2000250" cy="66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0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7EC3D-8725-C5AE-766C-4B3A59AD6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edifício, cimento, concreto, pedra&#10;&#10;O conteúdo gerado por IA pode estar incorreto.">
            <a:extLst>
              <a:ext uri="{FF2B5EF4-FFF2-40B4-BE49-F238E27FC236}">
                <a16:creationId xmlns:a16="http://schemas.microsoft.com/office/drawing/2014/main" id="{795D0178-32CD-17B0-3764-05C7BD27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56" y="-53340"/>
            <a:ext cx="9688556" cy="12854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A6C7F4E-8043-B103-AE68-63689B02FC98}"/>
              </a:ext>
            </a:extLst>
          </p:cNvPr>
          <p:cNvSpPr txBox="1"/>
          <p:nvPr/>
        </p:nvSpPr>
        <p:spPr>
          <a:xfrm>
            <a:off x="995516" y="814655"/>
            <a:ext cx="76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Cuidados que prolongam a vida útil da instalação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7A15D2-024B-280D-A8B9-2673D20FB7AC}"/>
              </a:ext>
            </a:extLst>
          </p:cNvPr>
          <p:cNvSpPr txBox="1"/>
          <p:nvPr/>
        </p:nvSpPr>
        <p:spPr>
          <a:xfrm>
            <a:off x="995516" y="2669036"/>
            <a:ext cx="761016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A instalação elétrica, mesmo bem feita, precisa de manutenção preventiva. Revisar periodicamente o quadro de distribuição, observar sinais de aquecimento em tomadas e manter os cabos protegidos garante a segurança ao longo dos anos. Além disso, qualquer ampliação deve respeitar o dimensionamento inicial.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Uma prática arriscada e ainda muito comum é improvisar extensões e gambiarras para ligar aparelhos em excesso. Esse hábito sobrecarrega as tomadas, aumenta o risco de choque e pode provocar incêndios.</a:t>
            </a:r>
          </a:p>
        </p:txBody>
      </p:sp>
      <p:pic>
        <p:nvPicPr>
          <p:cNvPr id="2" name="Imagem 1" descr="Forma&#10;&#10;O conteúdo gerado por IA pode estar incorreto.">
            <a:extLst>
              <a:ext uri="{FF2B5EF4-FFF2-40B4-BE49-F238E27FC236}">
                <a16:creationId xmlns:a16="http://schemas.microsoft.com/office/drawing/2014/main" id="{561D4293-98BB-3D32-3A94-53AFEF14A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2" t="13228" r="12535" b="21628"/>
          <a:stretch>
            <a:fillRect/>
          </a:stretch>
        </p:blipFill>
        <p:spPr>
          <a:xfrm>
            <a:off x="4182018" y="11228973"/>
            <a:ext cx="1149807" cy="10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4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218A6-0FEF-6F51-7DF8-F483F544E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edifício, cimento, concreto, pedra&#10;&#10;O conteúdo gerado por IA pode estar incorreto.">
            <a:extLst>
              <a:ext uri="{FF2B5EF4-FFF2-40B4-BE49-F238E27FC236}">
                <a16:creationId xmlns:a16="http://schemas.microsoft.com/office/drawing/2014/main" id="{0034C484-B65F-87F7-4E4B-3A4F3E4A9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56" y="-53340"/>
            <a:ext cx="9688556" cy="12854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75784AA-1585-07CA-4005-0C6D2620AD07}"/>
              </a:ext>
            </a:extLst>
          </p:cNvPr>
          <p:cNvSpPr txBox="1"/>
          <p:nvPr/>
        </p:nvSpPr>
        <p:spPr>
          <a:xfrm>
            <a:off x="951838" y="1330182"/>
            <a:ext cx="76101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Chiller" panose="04020404031007020602" pitchFamily="82" charset="0"/>
              </a:rPr>
              <a:t>AGRADECIMENTOS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BED653-3619-CFE0-91DF-E57F00E5DE61}"/>
              </a:ext>
            </a:extLst>
          </p:cNvPr>
          <p:cNvSpPr txBox="1"/>
          <p:nvPr/>
        </p:nvSpPr>
        <p:spPr>
          <a:xfrm>
            <a:off x="995516" y="3717470"/>
            <a:ext cx="7610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Chiller" panose="04020404031007020602" pitchFamily="82" charset="0"/>
                <a:cs typeface="Calibri Light" panose="020F0302020204030204" pitchFamily="34" charset="0"/>
              </a:rPr>
              <a:t>Esse Ebook foi gerado por IA e diagramado por humano.</a:t>
            </a:r>
          </a:p>
        </p:txBody>
      </p:sp>
      <p:pic>
        <p:nvPicPr>
          <p:cNvPr id="3" name="Imagem 2" descr="Garrafa de vinho&#10;&#10;O conteúdo gerado por IA pode estar incorreto.">
            <a:extLst>
              <a:ext uri="{FF2B5EF4-FFF2-40B4-BE49-F238E27FC236}">
                <a16:creationId xmlns:a16="http://schemas.microsoft.com/office/drawing/2014/main" id="{CC04DFEE-AC5C-AF65-FA5C-325324B1A6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082">
            <a:off x="3800474" y="-818439"/>
            <a:ext cx="2000250" cy="66845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9644A0-2B07-8056-E805-9094CE4AF413}"/>
              </a:ext>
            </a:extLst>
          </p:cNvPr>
          <p:cNvSpPr txBox="1"/>
          <p:nvPr/>
        </p:nvSpPr>
        <p:spPr>
          <a:xfrm>
            <a:off x="995515" y="6265672"/>
            <a:ext cx="76101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Chiller" panose="04020404031007020602" pitchFamily="82" charset="0"/>
                <a:cs typeface="Calibri Light" panose="020F0302020204030204" pitchFamily="34" charset="0"/>
              </a:rPr>
              <a:t>O conteúdo foi gerado com fins didáticos de construção de Ebooks com IA Generativa, utilizando uma temática do universo de Harry Potter.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E37E37-AC19-19B8-471B-0C30119B9AF0}"/>
              </a:ext>
            </a:extLst>
          </p:cNvPr>
          <p:cNvSpPr txBox="1">
            <a:spLocks/>
          </p:cNvSpPr>
          <p:nvPr/>
        </p:nvSpPr>
        <p:spPr>
          <a:xfrm>
            <a:off x="2810276" y="10930779"/>
            <a:ext cx="3980647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38100" h="38100" prst="angle"/>
            </a:sp3d>
          </a:bodyPr>
          <a:lstStyle/>
          <a:p>
            <a:pPr algn="ctr"/>
            <a:r>
              <a:rPr lang="pt-BR" sz="5400" b="1" dirty="0" err="1">
                <a:ln w="3175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rry P" panose="00000400000000000000" pitchFamily="2" charset="0"/>
              </a:rPr>
              <a:t>HenriqueToral</a:t>
            </a:r>
            <a:endParaRPr lang="pt-BR" sz="5400" b="1" dirty="0">
              <a:ln w="3175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rry P" panose="00000400000000000000" pitchFamily="2" charset="0"/>
            </a:endParaRPr>
          </a:p>
        </p:txBody>
      </p:sp>
      <p:pic>
        <p:nvPicPr>
          <p:cNvPr id="9" name="Imagem 8" descr="Desenho de uma placa&#10;&#10;O conteúdo gerado por IA pode estar incorreto.">
            <a:extLst>
              <a:ext uri="{FF2B5EF4-FFF2-40B4-BE49-F238E27FC236}">
                <a16:creationId xmlns:a16="http://schemas.microsoft.com/office/drawing/2014/main" id="{0B5BB87B-91CF-98EB-37E5-158387EF93F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21" y="11655989"/>
            <a:ext cx="666357" cy="666357"/>
          </a:xfrm>
          <a:prstGeom prst="rect">
            <a:avLst/>
          </a:prstGeom>
        </p:spPr>
      </p:pic>
      <p:pic>
        <p:nvPicPr>
          <p:cNvPr id="11" name="Imagem 10" descr="Uma imagem contendo Texto&#10;&#10;O conteúdo gerado por IA pode estar incorreto.">
            <a:hlinkClick r:id="rId5"/>
            <a:extLst>
              <a:ext uri="{FF2B5EF4-FFF2-40B4-BE49-F238E27FC236}">
                <a16:creationId xmlns:a16="http://schemas.microsoft.com/office/drawing/2014/main" id="{E6816CB6-DFA2-CC87-4A51-7F28D591F50B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77" y="10050221"/>
            <a:ext cx="1790478" cy="734096"/>
          </a:xfrm>
          <a:prstGeom prst="rect">
            <a:avLst/>
          </a:prstGeom>
        </p:spPr>
      </p:pic>
      <p:pic>
        <p:nvPicPr>
          <p:cNvPr id="13" name="Imagem 12" descr="Ícone&#10;&#10;O conteúdo gerado por IA pode estar incorreto.">
            <a:hlinkClick r:id="rId5"/>
            <a:extLst>
              <a:ext uri="{FF2B5EF4-FFF2-40B4-BE49-F238E27FC236}">
                <a16:creationId xmlns:a16="http://schemas.microsoft.com/office/drawing/2014/main" id="{08A89D08-8BA4-2AC5-7FB5-82AB2DB4B703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6" y="9919839"/>
            <a:ext cx="864478" cy="8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B1994-A3C2-5039-72C6-5A1B1DD1C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edifício, cimento, concreto, pedra&#10;&#10;O conteúdo gerado por IA pode estar incorreto.">
            <a:extLst>
              <a:ext uri="{FF2B5EF4-FFF2-40B4-BE49-F238E27FC236}">
                <a16:creationId xmlns:a16="http://schemas.microsoft.com/office/drawing/2014/main" id="{0195F26F-6F70-7DB9-7A68-395270B56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56" y="-53340"/>
            <a:ext cx="9688556" cy="12854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007B88-1AF9-11FF-7389-E3864063A045}"/>
              </a:ext>
            </a:extLst>
          </p:cNvPr>
          <p:cNvSpPr txBox="1"/>
          <p:nvPr/>
        </p:nvSpPr>
        <p:spPr>
          <a:xfrm>
            <a:off x="951838" y="1330182"/>
            <a:ext cx="76101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Chiller" panose="04020404031007020602" pitchFamily="82" charset="0"/>
              </a:rPr>
              <a:t>CAPITULO 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7FF71C-BE69-B6CC-4F3F-A7D41D6E2AEB}"/>
              </a:ext>
            </a:extLst>
          </p:cNvPr>
          <p:cNvSpPr txBox="1"/>
          <p:nvPr/>
        </p:nvSpPr>
        <p:spPr>
          <a:xfrm>
            <a:off x="951838" y="5338971"/>
            <a:ext cx="7610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Chiller" panose="04020404031007020602" pitchFamily="82" charset="0"/>
                <a:cs typeface="Calibri Light" panose="020F0302020204030204" pitchFamily="34" charset="0"/>
              </a:rPr>
              <a:t>O Início da Instalação Elétrica</a:t>
            </a:r>
          </a:p>
        </p:txBody>
      </p:sp>
      <p:pic>
        <p:nvPicPr>
          <p:cNvPr id="7" name="Imagem 6" descr="Garrafa de vinho&#10;&#10;O conteúdo gerado por IA pode estar incorreto.">
            <a:extLst>
              <a:ext uri="{FF2B5EF4-FFF2-40B4-BE49-F238E27FC236}">
                <a16:creationId xmlns:a16="http://schemas.microsoft.com/office/drawing/2014/main" id="{14818F8F-215F-FC3A-035B-6F00843320E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082">
            <a:off x="3800474" y="-818439"/>
            <a:ext cx="2000250" cy="66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edifício, cimento, concreto, pedra&#10;&#10;O conteúdo gerado por IA pode estar incorreto.">
            <a:extLst>
              <a:ext uri="{FF2B5EF4-FFF2-40B4-BE49-F238E27FC236}">
                <a16:creationId xmlns:a16="http://schemas.microsoft.com/office/drawing/2014/main" id="{592839DE-808C-8BB2-B16B-71E0A6610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56" y="-53340"/>
            <a:ext cx="9688556" cy="12854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4D7C2A4-2328-F026-BA05-7BF8A6DBEEDE}"/>
              </a:ext>
            </a:extLst>
          </p:cNvPr>
          <p:cNvSpPr txBox="1"/>
          <p:nvPr/>
        </p:nvSpPr>
        <p:spPr>
          <a:xfrm>
            <a:off x="995516" y="814655"/>
            <a:ext cx="76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Planejamento como base da segurança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0ECE99-1F19-7DE0-3CAF-A7530BA67E82}"/>
              </a:ext>
            </a:extLst>
          </p:cNvPr>
          <p:cNvSpPr txBox="1"/>
          <p:nvPr/>
        </p:nvSpPr>
        <p:spPr>
          <a:xfrm>
            <a:off x="995516" y="2451606"/>
            <a:ext cx="7610168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Toda instalação elétrica residencial começa com um bom planejamento. É nesse momento que se define a carga total da residência, a posição dos pontos de iluminação, tomadas e eletrodomésticos de maior consumo, como chuveiro elétrico e ar-condicionado. Esse cuidado inicial garante que o quadro de distribuição seja dimensionado corretamente e que não haja sobrecarga em nenhum circuito.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Muitos problemas surgem quando não se calcula a carga de forma adequada, o que leva à escolha de fios mais finos do que o necessário. Essa falha pode resultar em aquecimento dos cabos, risco de curto-circuito e até incêndios.</a:t>
            </a:r>
          </a:p>
        </p:txBody>
      </p:sp>
      <p:pic>
        <p:nvPicPr>
          <p:cNvPr id="10" name="Imagem 9" descr="Forma&#10;&#10;O conteúdo gerado por IA pode estar incorreto.">
            <a:extLst>
              <a:ext uri="{FF2B5EF4-FFF2-40B4-BE49-F238E27FC236}">
                <a16:creationId xmlns:a16="http://schemas.microsoft.com/office/drawing/2014/main" id="{AB9F3DCB-69AB-FE95-F2E9-ABC249BC0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2" t="13228" r="12535" b="21628"/>
          <a:stretch>
            <a:fillRect/>
          </a:stretch>
        </p:blipFill>
        <p:spPr>
          <a:xfrm>
            <a:off x="4182018" y="11228973"/>
            <a:ext cx="1149807" cy="10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A49D0-3A23-E438-8DF3-1CE74408E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edifício, cimento, concreto, pedra&#10;&#10;O conteúdo gerado por IA pode estar incorreto.">
            <a:extLst>
              <a:ext uri="{FF2B5EF4-FFF2-40B4-BE49-F238E27FC236}">
                <a16:creationId xmlns:a16="http://schemas.microsoft.com/office/drawing/2014/main" id="{56DCC42C-133C-DBB2-4C62-7A003F8D0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56" y="-53340"/>
            <a:ext cx="9688556" cy="12854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CDA07B7-5AD4-36E7-34F1-C84431E808EC}"/>
              </a:ext>
            </a:extLst>
          </p:cNvPr>
          <p:cNvSpPr txBox="1"/>
          <p:nvPr/>
        </p:nvSpPr>
        <p:spPr>
          <a:xfrm>
            <a:off x="951838" y="1330182"/>
            <a:ext cx="76101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Chiller" panose="04020404031007020602" pitchFamily="82" charset="0"/>
              </a:rPr>
              <a:t>CAPITULO 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8FE6DE6-4639-596F-0999-4A5A0B3CB406}"/>
              </a:ext>
            </a:extLst>
          </p:cNvPr>
          <p:cNvSpPr txBox="1"/>
          <p:nvPr/>
        </p:nvSpPr>
        <p:spPr>
          <a:xfrm>
            <a:off x="951838" y="5820132"/>
            <a:ext cx="7610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Chiller" panose="04020404031007020602" pitchFamily="82" charset="0"/>
                <a:cs typeface="Calibri Light" panose="020F0302020204030204" pitchFamily="34" charset="0"/>
              </a:rPr>
              <a:t>Escolha dos Materiais</a:t>
            </a:r>
          </a:p>
        </p:txBody>
      </p:sp>
      <p:pic>
        <p:nvPicPr>
          <p:cNvPr id="3" name="Imagem 2" descr="Garrafa de vinho&#10;&#10;O conteúdo gerado por IA pode estar incorreto.">
            <a:extLst>
              <a:ext uri="{FF2B5EF4-FFF2-40B4-BE49-F238E27FC236}">
                <a16:creationId xmlns:a16="http://schemas.microsoft.com/office/drawing/2014/main" id="{A3A2501D-92FA-0E9A-852C-CE61F8A6849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082">
            <a:off x="3800474" y="-818439"/>
            <a:ext cx="2000250" cy="66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2368-8EEE-F57E-8838-CCACE62BF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edifício, cimento, concreto, pedra&#10;&#10;O conteúdo gerado por IA pode estar incorreto.">
            <a:extLst>
              <a:ext uri="{FF2B5EF4-FFF2-40B4-BE49-F238E27FC236}">
                <a16:creationId xmlns:a16="http://schemas.microsoft.com/office/drawing/2014/main" id="{6423C6DA-E762-0B6E-62B2-E77F99F33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56" y="-53340"/>
            <a:ext cx="9688556" cy="12854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8CAEC7A-B684-C484-6569-61F281222958}"/>
              </a:ext>
            </a:extLst>
          </p:cNvPr>
          <p:cNvSpPr txBox="1"/>
          <p:nvPr/>
        </p:nvSpPr>
        <p:spPr>
          <a:xfrm>
            <a:off x="995516" y="814655"/>
            <a:ext cx="76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Qualidade que garante durabilidade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3EFBBA-35AE-579F-B528-6073FB37133F}"/>
              </a:ext>
            </a:extLst>
          </p:cNvPr>
          <p:cNvSpPr txBox="1"/>
          <p:nvPr/>
        </p:nvSpPr>
        <p:spPr>
          <a:xfrm>
            <a:off x="995516" y="2492055"/>
            <a:ext cx="761016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Com o planejamento pronto, o próximo passo é escolher materiais de qualidade. Cabos com certificação, disjuntores compatíveis e dispositivos de proteção são indispensáveis para a segurança. Também é importante utilizar eletrodutos adequados, que protejam os fios de umidade e impactos.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É bastante comum encontrar instalações em que se utilizam cabos e disjuntores de baixa qualidade ou sem certificação. Essa escolha compromete a durabilidade e aumenta o risco de falhas elétricas graves.</a:t>
            </a:r>
          </a:p>
        </p:txBody>
      </p:sp>
      <p:pic>
        <p:nvPicPr>
          <p:cNvPr id="2" name="Imagem 1" descr="Forma&#10;&#10;O conteúdo gerado por IA pode estar incorreto.">
            <a:extLst>
              <a:ext uri="{FF2B5EF4-FFF2-40B4-BE49-F238E27FC236}">
                <a16:creationId xmlns:a16="http://schemas.microsoft.com/office/drawing/2014/main" id="{9F7AD565-7BC7-FA7C-0263-28E5F2A48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2" t="13228" r="12535" b="21628"/>
          <a:stretch>
            <a:fillRect/>
          </a:stretch>
        </p:blipFill>
        <p:spPr>
          <a:xfrm>
            <a:off x="4182018" y="11228973"/>
            <a:ext cx="1149807" cy="10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6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4C150-D1B2-9AFC-65E3-CB524FBA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edifício, cimento, concreto, pedra&#10;&#10;O conteúdo gerado por IA pode estar incorreto.">
            <a:extLst>
              <a:ext uri="{FF2B5EF4-FFF2-40B4-BE49-F238E27FC236}">
                <a16:creationId xmlns:a16="http://schemas.microsoft.com/office/drawing/2014/main" id="{705828E7-C04A-77E1-2654-A3AE36096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56" y="-53340"/>
            <a:ext cx="9688556" cy="12854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A1183B-BEF7-BE6E-8FF3-249F57FF227F}"/>
              </a:ext>
            </a:extLst>
          </p:cNvPr>
          <p:cNvSpPr txBox="1"/>
          <p:nvPr/>
        </p:nvSpPr>
        <p:spPr>
          <a:xfrm>
            <a:off x="951838" y="1330182"/>
            <a:ext cx="76101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Chiller" panose="04020404031007020602" pitchFamily="82" charset="0"/>
              </a:rPr>
              <a:t>CAPITULO 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3F0BC6-124E-3044-C76B-7659CEE65122}"/>
              </a:ext>
            </a:extLst>
          </p:cNvPr>
          <p:cNvSpPr txBox="1"/>
          <p:nvPr/>
        </p:nvSpPr>
        <p:spPr>
          <a:xfrm>
            <a:off x="951838" y="5820132"/>
            <a:ext cx="7610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Chiller" panose="04020404031007020602" pitchFamily="82" charset="0"/>
                <a:cs typeface="Calibri Light" panose="020F0302020204030204" pitchFamily="34" charset="0"/>
              </a:rPr>
              <a:t>A Instalação dos Circuitos</a:t>
            </a:r>
          </a:p>
        </p:txBody>
      </p:sp>
      <p:pic>
        <p:nvPicPr>
          <p:cNvPr id="3" name="Imagem 2" descr="Garrafa de vinho&#10;&#10;O conteúdo gerado por IA pode estar incorreto.">
            <a:extLst>
              <a:ext uri="{FF2B5EF4-FFF2-40B4-BE49-F238E27FC236}">
                <a16:creationId xmlns:a16="http://schemas.microsoft.com/office/drawing/2014/main" id="{7CCED474-86C7-E1B2-3B3C-FDCE0FC0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082">
            <a:off x="3800474" y="-818439"/>
            <a:ext cx="2000250" cy="66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3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8AB29-B261-C3E5-7D5D-EF6C990F1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edifício, cimento, concreto, pedra&#10;&#10;O conteúdo gerado por IA pode estar incorreto.">
            <a:extLst>
              <a:ext uri="{FF2B5EF4-FFF2-40B4-BE49-F238E27FC236}">
                <a16:creationId xmlns:a16="http://schemas.microsoft.com/office/drawing/2014/main" id="{A73A956B-224C-6743-69FC-A200B9E87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56" y="-53340"/>
            <a:ext cx="9688556" cy="12854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4F1D66-1349-398A-4FCD-B0C028D98BEE}"/>
              </a:ext>
            </a:extLst>
          </p:cNvPr>
          <p:cNvSpPr txBox="1"/>
          <p:nvPr/>
        </p:nvSpPr>
        <p:spPr>
          <a:xfrm>
            <a:off x="995516" y="814655"/>
            <a:ext cx="76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Organização para evitar sobrecargas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1107C8-38B3-5A6F-473B-F8FB16157BE8}"/>
              </a:ext>
            </a:extLst>
          </p:cNvPr>
          <p:cNvSpPr txBox="1"/>
          <p:nvPr/>
        </p:nvSpPr>
        <p:spPr>
          <a:xfrm>
            <a:off x="995516" y="2669036"/>
            <a:ext cx="761016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Nessa fase, os cabos são passados pelos eletrodutos, conectados ao quadro de distribuição e distribuídos para os pontos de uso. Cada circuito deve ter sua própria proteção, evitando que um problema em um ponto da casa afete toda a rede elétrica. O ideal é separar iluminação, tomadas de uso geral e equipamentos de maior potência.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Um erro comum é misturar iluminação com equipamentos de alta potência em um mesmo circuito. Isso pode causar quedas de energia localizadas e até queima de aparelhos.</a:t>
            </a:r>
          </a:p>
        </p:txBody>
      </p:sp>
      <p:pic>
        <p:nvPicPr>
          <p:cNvPr id="2" name="Imagem 1" descr="Forma&#10;&#10;O conteúdo gerado por IA pode estar incorreto.">
            <a:extLst>
              <a:ext uri="{FF2B5EF4-FFF2-40B4-BE49-F238E27FC236}">
                <a16:creationId xmlns:a16="http://schemas.microsoft.com/office/drawing/2014/main" id="{1654DE84-3C10-FE03-FBB7-2C40BD6F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2" t="13228" r="12535" b="21628"/>
          <a:stretch>
            <a:fillRect/>
          </a:stretch>
        </p:blipFill>
        <p:spPr>
          <a:xfrm>
            <a:off x="4182018" y="11228973"/>
            <a:ext cx="1149807" cy="10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5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FCFCA-7C17-2934-352E-FC7FE61D0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edifício, cimento, concreto, pedra&#10;&#10;O conteúdo gerado por IA pode estar incorreto.">
            <a:extLst>
              <a:ext uri="{FF2B5EF4-FFF2-40B4-BE49-F238E27FC236}">
                <a16:creationId xmlns:a16="http://schemas.microsoft.com/office/drawing/2014/main" id="{5E28B1E1-8629-8EF0-C677-A8EFA3C90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56" y="-53340"/>
            <a:ext cx="9688556" cy="12854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1A4F236-6B00-D2BF-129F-CCE094242632}"/>
              </a:ext>
            </a:extLst>
          </p:cNvPr>
          <p:cNvSpPr txBox="1"/>
          <p:nvPr/>
        </p:nvSpPr>
        <p:spPr>
          <a:xfrm>
            <a:off x="951838" y="1330182"/>
            <a:ext cx="76101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Chiller" panose="04020404031007020602" pitchFamily="82" charset="0"/>
              </a:rPr>
              <a:t>CAPITULO 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FDD512-79AB-C353-4E81-90094397A153}"/>
              </a:ext>
            </a:extLst>
          </p:cNvPr>
          <p:cNvSpPr txBox="1"/>
          <p:nvPr/>
        </p:nvSpPr>
        <p:spPr>
          <a:xfrm>
            <a:off x="951838" y="5820132"/>
            <a:ext cx="7610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Chiller" panose="04020404031007020602" pitchFamily="82" charset="0"/>
                <a:cs typeface="Calibri Light" panose="020F0302020204030204" pitchFamily="34" charset="0"/>
              </a:rPr>
              <a:t>Testes e Inspeção</a:t>
            </a:r>
          </a:p>
        </p:txBody>
      </p:sp>
      <p:pic>
        <p:nvPicPr>
          <p:cNvPr id="3" name="Imagem 2" descr="Garrafa de vinho&#10;&#10;O conteúdo gerado por IA pode estar incorreto.">
            <a:extLst>
              <a:ext uri="{FF2B5EF4-FFF2-40B4-BE49-F238E27FC236}">
                <a16:creationId xmlns:a16="http://schemas.microsoft.com/office/drawing/2014/main" id="{3B5E55F5-1368-348B-F628-A8908850425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082">
            <a:off x="3800474" y="-818439"/>
            <a:ext cx="2000250" cy="66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4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F34E4-BD85-BEA8-43CD-85AB2484A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edifício, cimento, concreto, pedra&#10;&#10;O conteúdo gerado por IA pode estar incorreto.">
            <a:extLst>
              <a:ext uri="{FF2B5EF4-FFF2-40B4-BE49-F238E27FC236}">
                <a16:creationId xmlns:a16="http://schemas.microsoft.com/office/drawing/2014/main" id="{779630A9-112D-3CDD-2122-6D67256B4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56" y="-53340"/>
            <a:ext cx="9688556" cy="12854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9187F5-8A53-50D0-7943-D62922DAEC34}"/>
              </a:ext>
            </a:extLst>
          </p:cNvPr>
          <p:cNvSpPr txBox="1"/>
          <p:nvPr/>
        </p:nvSpPr>
        <p:spPr>
          <a:xfrm>
            <a:off x="995516" y="814655"/>
            <a:ext cx="7610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Conferindo antes de ligar tudo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F055A9-F4E0-22D6-CBFA-6D8B85ABDBE5}"/>
              </a:ext>
            </a:extLst>
          </p:cNvPr>
          <p:cNvSpPr txBox="1"/>
          <p:nvPr/>
        </p:nvSpPr>
        <p:spPr>
          <a:xfrm>
            <a:off x="995516" y="2138094"/>
            <a:ext cx="761016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Depois da instalação, todos os circuitos devem ser testados. É essencial verificar se não há fuga de corrente, se os disjuntores atuam corretamente e se os pontos de uso estão funcionando conforme o planejado. Essa etapa garante que a instalação esteja segura antes do uso contínuo.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Em muitos casos, a etapa de testes é negligenciada e feita de forma incompleta, ligando apenas alguns aparelhos como verificação. Esse descuido pode deixar falhas ocultas passarem despercebidas, resultando em problemas mais sérios no futuro.</a:t>
            </a:r>
          </a:p>
        </p:txBody>
      </p:sp>
      <p:pic>
        <p:nvPicPr>
          <p:cNvPr id="2" name="Imagem 1" descr="Forma&#10;&#10;O conteúdo gerado por IA pode estar incorreto.">
            <a:extLst>
              <a:ext uri="{FF2B5EF4-FFF2-40B4-BE49-F238E27FC236}">
                <a16:creationId xmlns:a16="http://schemas.microsoft.com/office/drawing/2014/main" id="{295D7D17-A838-3010-F5B9-5E63A72B4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2" t="13228" r="12535" b="21628"/>
          <a:stretch>
            <a:fillRect/>
          </a:stretch>
        </p:blipFill>
        <p:spPr>
          <a:xfrm>
            <a:off x="4182018" y="11228973"/>
            <a:ext cx="1149807" cy="10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1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556</Words>
  <Application>Microsoft Office PowerPoint</Application>
  <PresentationFormat>Papel A3 (297 x 420 mm)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Chiller</vt:lpstr>
      <vt:lpstr>Harry P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 das artes eletricas</dc:title>
  <dc:subject>instalaçoes eletricas</dc:subject>
  <dc:creator>Henrique Santos</dc:creator>
  <cp:lastModifiedBy>Henrique Santos</cp:lastModifiedBy>
  <cp:revision>4</cp:revision>
  <dcterms:created xsi:type="dcterms:W3CDTF">2025-09-24T00:00:00Z</dcterms:created>
  <dcterms:modified xsi:type="dcterms:W3CDTF">2025-09-24T02:51:19Z</dcterms:modified>
</cp:coreProperties>
</file>