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75" r:id="rId5"/>
    <p:sldId id="276" r:id="rId6"/>
    <p:sldId id="259" r:id="rId7"/>
    <p:sldId id="272" r:id="rId8"/>
    <p:sldId id="279" r:id="rId9"/>
    <p:sldId id="271" r:id="rId10"/>
    <p:sldId id="278" r:id="rId11"/>
    <p:sldId id="260" r:id="rId12"/>
    <p:sldId id="273" r:id="rId13"/>
    <p:sldId id="274" r:id="rId14"/>
    <p:sldId id="277" r:id="rId15"/>
    <p:sldId id="281" r:id="rId16"/>
    <p:sldId id="261" r:id="rId17"/>
    <p:sldId id="262" r:id="rId18"/>
    <p:sldId id="280" r:id="rId19"/>
    <p:sldId id="263" r:id="rId20"/>
    <p:sldId id="264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723C-7D9A-43E1-95E9-2CCB374C1134}" type="datetimeFigureOut">
              <a:rPr lang="pt-PT" smtClean="0"/>
              <a:t>06/11/2023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94423-4A6E-4A9A-942E-9C89139C41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75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CDDD6-20EE-42E1-A218-C5B99F7E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88B1AF-4216-4BA6-896B-751C51D31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9B56D4-A769-4D4A-B696-BAA8AFDF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A9C9-0A55-404B-AB65-B828BCDEDE2A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51689B-0183-495D-873B-43343303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86F71E-7385-4189-94E4-5E65F00E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41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B35F2-10A6-408F-BD03-688920D9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84B606-53ED-439D-A7E5-56EFC611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823714-F716-406A-A916-6AD88BC0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C768-9086-42DF-80BA-EF138FCFCE91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ABC5F7-EF77-45DC-832F-3B696E89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5CD1B7-543E-49DA-A404-D97ACFF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55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15C17-68F8-40EB-80A2-91E85D07E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A3B74F-5FBB-4787-996D-B1B3E168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84BE9F-6C9E-4FCA-896C-D5617CF3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75D-234C-4F19-90D6-1E9F33CB49C4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818EAC-E176-4F2D-853D-76974AAD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F10A62-7749-4F08-BB4A-8F58FD0E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8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AE92F-E401-4EF8-AD6B-23ACEFCA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63326D-B767-40FD-81FF-E90EFB9A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712819-5851-4828-895A-C12E0E1D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25A0-7D66-4CC2-9267-00212C1D6DC7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0061C4-DE94-4816-BDFD-D1D2761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F84B7F-A0C3-4D8B-9AAB-B02669D1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3957F-9751-40F1-A822-C3CD8CF3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6255F0-0FA0-4072-82EB-8052DBC0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F0F5C9-F21B-4248-AFEB-23BF99B5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BBB1-CFFA-48AD-A358-CD66651A6069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FF49D8-B225-4B17-8F96-7801CFD8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F0C232-BC0C-4603-AC60-9FB534AA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50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84B9-68AF-45E4-9073-A5FA4C0C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4ABD04-D7B4-4963-850E-314BA3CB1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E0D466-4EA4-41D4-89BE-DE0EF252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46D5B5-29B5-4216-925A-8123B777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E74-BC8C-4D1C-BE9A-A21B954B7C00}" type="datetime1">
              <a:rPr lang="pt-PT" smtClean="0"/>
              <a:t>06/11/2023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11FBDE-8AD1-429D-A9E1-70E54E7F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314959-18FA-4B7C-B1AF-1A23AFEC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55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BC79-E5C8-4B61-9462-F4C880F3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FE65D0-B71E-4858-A76E-AFEA27288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0EC899-6737-4EA8-837B-DAD265A7B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8CF6A15-72C2-4BF9-ADBC-91F1AADA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65D9F75-9D79-4C46-8EB7-117408FED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2A8FF4E-82CD-4765-8993-8132A237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5AC-1C12-490C-8399-E0722334A5E2}" type="datetime1">
              <a:rPr lang="pt-PT" smtClean="0"/>
              <a:t>06/11/2023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DE23883-92FA-417E-A770-1BD08A6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7DED412-A7C5-4C57-8403-91E43AF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72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25A0F-1F86-4056-A54B-5CEF8EAA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B5133E8-C7E3-45E7-9584-4350FD5E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E4AA-235B-4194-877C-DB27BD62F0E4}" type="datetime1">
              <a:rPr lang="pt-PT" smtClean="0"/>
              <a:t>06/11/2023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5D70F9-530D-4199-8436-6949B911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E3FBF7-FAC1-4025-BED5-BA882E3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78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69179BA-7363-4644-AC90-1A64356A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E6EB-8B5F-4F62-A1D6-5F2B40B78ABD}" type="datetime1">
              <a:rPr lang="pt-PT" smtClean="0"/>
              <a:t>06/11/2023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52E090-ABB2-4F84-B1DB-287EE740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F61EDD-1396-4E92-8E53-DA7FFFEC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9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222B-0248-4B4C-A939-DB8C8B55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65387-962F-4A47-BE6E-D32F7CF6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B756FD2-1D53-41B3-AA45-78F97CDCE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566C0A2-AB41-443B-8C08-778C4E5A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CE8-1F4C-4022-86D3-020109E43559}" type="datetime1">
              <a:rPr lang="pt-PT" smtClean="0"/>
              <a:t>06/11/2023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38377C-8C44-4024-BC85-DF86D3A3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681104-6593-45EB-87D8-E0DDA07D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6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60CB9-A062-4DF8-A673-7F5535E8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716C0FB-2CE9-454D-B6BF-B588BD94C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C0D573-5DFF-401F-BB5E-CC104BBD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A133B2-A371-407A-A43A-E40E50AC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59FA-F580-419F-9176-7402F7188E92}" type="datetime1">
              <a:rPr lang="pt-PT" smtClean="0"/>
              <a:t>06/11/2023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61DFFC0-07CF-430D-8724-F38C8AB2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0B6E1C-FF76-48D1-8A62-5F3D7BF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172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94118DB-F872-43F1-B155-5793555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0175A7-D21E-4863-A9A0-5EC0073C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435245-FAA2-47C9-A723-5ADF09FDF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BCD5-3299-416B-84AB-2DA2277C21B1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6F06AA-D7F1-4DAA-AFEE-C42F884A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AC2404-CE66-41F2-96D3-864CD5884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1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0DEB9B6-766A-4908-860D-B6A4FFF7C463}"/>
              </a:ext>
            </a:extLst>
          </p:cNvPr>
          <p:cNvSpPr txBox="1"/>
          <p:nvPr/>
        </p:nvSpPr>
        <p:spPr>
          <a:xfrm>
            <a:off x="3848150" y="2596530"/>
            <a:ext cx="449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/>
              <a:t>Bosch </a:t>
            </a:r>
            <a:r>
              <a:rPr lang="pt-PT" sz="4400" b="1" dirty="0" err="1"/>
              <a:t>Assesment</a:t>
            </a:r>
            <a:br>
              <a:rPr lang="pt-PT" sz="4400" b="1" dirty="0"/>
            </a:br>
            <a:r>
              <a:rPr lang="pt-PT" sz="2800" dirty="0"/>
              <a:t>Data </a:t>
            </a:r>
            <a:r>
              <a:rPr lang="pt-PT" sz="2800" dirty="0" err="1"/>
              <a:t>Engineer</a:t>
            </a:r>
            <a:endParaRPr lang="pt-PT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24B8CC-CFFF-4344-B264-2F5E13680EE0}"/>
              </a:ext>
            </a:extLst>
          </p:cNvPr>
          <p:cNvSpPr txBox="1"/>
          <p:nvPr/>
        </p:nvSpPr>
        <p:spPr>
          <a:xfrm>
            <a:off x="4469077" y="4203864"/>
            <a:ext cx="32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Henrique Silva</a:t>
            </a:r>
          </a:p>
        </p:txBody>
      </p:sp>
      <p:pic>
        <p:nvPicPr>
          <p:cNvPr id="1026" name="Picture 2" descr="Bosch Logo: valor, história, PNG">
            <a:extLst>
              <a:ext uri="{FF2B5EF4-FFF2-40B4-BE49-F238E27FC236}">
                <a16:creationId xmlns:a16="http://schemas.microsoft.com/office/drawing/2014/main" id="{37B48A74-5F36-4354-A3BF-AD530ADE7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283" y="200228"/>
            <a:ext cx="2050773" cy="11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7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F7FA-D9E7-482D-BD64-D6872D6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.2 -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Transformation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7D02A9-639C-4493-AC01-B8933834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10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D6F111-C44C-4C5C-A068-2D82880505F0}"/>
              </a:ext>
            </a:extLst>
          </p:cNvPr>
          <p:cNvSpPr txBox="1"/>
          <p:nvPr/>
        </p:nvSpPr>
        <p:spPr>
          <a:xfrm>
            <a:off x="690850" y="2488758"/>
            <a:ext cx="5405150" cy="2869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Transformation can be accessed by making a GET request to the ‘/transformation/complaints’ route: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complaints?include_data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=true’ - Includes transformed data in the response.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complaints?include_data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=false’ - Excludes transformed data from the response.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823816E9-A8CD-4274-901A-3A79BE79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225" y="1548530"/>
            <a:ext cx="5381227" cy="47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737067-40AE-4621-A01C-4DED489ADCD6}"/>
              </a:ext>
            </a:extLst>
          </p:cNvPr>
          <p:cNvSpPr txBox="1"/>
          <p:nvPr/>
        </p:nvSpPr>
        <p:spPr>
          <a:xfrm>
            <a:off x="8070512" y="6298490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6784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DF83-772C-4A8B-A148-3633A578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3 -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Fuel Stations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A91441-3324-4C60-9284-F40BAAC5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Alternative Fuel Stations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dataset is maintained by the National Renewable Energy Laboratory;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Contains information on alternative fuel stations across the United States;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Provides valuable information on the locations and types of alternative fuel stations available;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can be extracted using the NREL API.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6442404-79FF-4961-8E35-2DDF74B7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11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84FDDC-2948-4540-A3B0-21FE409C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22" y="3627918"/>
            <a:ext cx="5719355" cy="25927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934879D-1D40-4145-845C-D665D84F5FBA}"/>
              </a:ext>
            </a:extLst>
          </p:cNvPr>
          <p:cNvSpPr txBox="1"/>
          <p:nvPr/>
        </p:nvSpPr>
        <p:spPr>
          <a:xfrm>
            <a:off x="5434554" y="6110923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NREL API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4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95304-C4E8-44CA-A947-819F5158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3.1 -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Fuel Stations: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9AE3FB-D90B-4B39-8847-1616EF67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12</a:t>
            </a:fld>
            <a:endParaRPr lang="pt-P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8D1EA3-C201-4970-AC96-B0A9A7FE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690688"/>
            <a:ext cx="1085797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F02AE6-3268-4F75-BCE4-D17E70977194}"/>
              </a:ext>
            </a:extLst>
          </p:cNvPr>
          <p:cNvSpPr txBox="1"/>
          <p:nvPr/>
        </p:nvSpPr>
        <p:spPr>
          <a:xfrm>
            <a:off x="838200" y="1417194"/>
            <a:ext cx="8401716" cy="235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URL for the NREL API endpoint;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the data from the response;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resulting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containing information about the alternative fuel stations as a CSV;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can be accessed by making a GET request to the ‘/extraction/stations’ route.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5" descr="image">
            <a:extLst>
              <a:ext uri="{FF2B5EF4-FFF2-40B4-BE49-F238E27FC236}">
                <a16:creationId xmlns:a16="http://schemas.microsoft.com/office/drawing/2014/main" id="{AE01EA30-5EAE-4734-8C93-2A9D8FDD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38" y="3857804"/>
            <a:ext cx="4846772" cy="2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594A69-2A99-4AE3-8A71-2E830FCBA5F8}"/>
              </a:ext>
            </a:extLst>
          </p:cNvPr>
          <p:cNvSpPr txBox="1"/>
          <p:nvPr/>
        </p:nvSpPr>
        <p:spPr>
          <a:xfrm>
            <a:off x="9068952" y="3494088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5D8A17-885D-4039-A98C-6AFA626C7D19}"/>
              </a:ext>
            </a:extLst>
          </p:cNvPr>
          <p:cNvSpPr txBox="1"/>
          <p:nvPr/>
        </p:nvSpPr>
        <p:spPr>
          <a:xfrm>
            <a:off x="5077929" y="6492875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153418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EBC6-188F-47FF-AF52-5FD728E4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3.2 -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Fuel Stations: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70A785-3E72-4D8F-8B26-B05E65D1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13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5921BD-C86E-47D1-BA17-4F99ED0B1318}"/>
              </a:ext>
            </a:extLst>
          </p:cNvPr>
          <p:cNvSpPr txBox="1"/>
          <p:nvPr/>
        </p:nvSpPr>
        <p:spPr>
          <a:xfrm>
            <a:off x="838200" y="1575735"/>
            <a:ext cx="10515600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Main Transformations on Data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the CSV file and fix the column names;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deprecated and irrelevant columns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 values of certain columns to new columns and create new address and point columns;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rows where the ‘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station_name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column is null and clean null values in string columns;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the ‘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column to datetime format and reorder the columns in the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 a unique ID to each row and split the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multiple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 fuel type;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fuel type-specific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perform additional cleaning, manipulation, and conversion tasks as necessary;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each fuel type-specific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separate CSV file;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the all tables concatenated in JSON format using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88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F7FA-D9E7-482D-BD64-D6872D6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3.2 -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Alternative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Fuel Stations</a:t>
            </a:r>
            <a:r>
              <a:rPr lang="pt-PT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Transformation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7D02A9-639C-4493-AC01-B8933834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14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D6F111-C44C-4C5C-A068-2D82880505F0}"/>
              </a:ext>
            </a:extLst>
          </p:cNvPr>
          <p:cNvSpPr txBox="1"/>
          <p:nvPr/>
        </p:nvSpPr>
        <p:spPr>
          <a:xfrm>
            <a:off x="838200" y="2521279"/>
            <a:ext cx="513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Transformation can be accessed by making a GET request to the ‘/transformation/stations’ route: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‘http://localhost:8000/transformation/stations?include_data=true’ - Includes transformed data in the response.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‘http://localhost:8000/transformation/stations?include_data=false’ - Excludes transformed data from the response.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123" name="Picture 3" descr="image">
            <a:extLst>
              <a:ext uri="{FF2B5EF4-FFF2-40B4-BE49-F238E27FC236}">
                <a16:creationId xmlns:a16="http://schemas.microsoft.com/office/drawing/2014/main" id="{823816E9-A8CD-4274-901A-3A79BE79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2614"/>
            <a:ext cx="5454427" cy="48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175632-9DAE-446B-BDC9-9182A632184F}"/>
              </a:ext>
            </a:extLst>
          </p:cNvPr>
          <p:cNvSpPr txBox="1"/>
          <p:nvPr/>
        </p:nvSpPr>
        <p:spPr>
          <a:xfrm>
            <a:off x="8044934" y="6333326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46414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2FA64-4571-4A67-9272-1B232A9B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4 -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Fuel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28EDAD-C678-4FE2-BB16-AC941C52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01B201-267D-4C82-A720-57BCA100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05" y="1937462"/>
            <a:ext cx="4146595" cy="27841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B1D02EE-099E-44C5-BCC0-96DAA552F49B}"/>
              </a:ext>
            </a:extLst>
          </p:cNvPr>
          <p:cNvSpPr txBox="1"/>
          <p:nvPr/>
        </p:nvSpPr>
        <p:spPr>
          <a:xfrm>
            <a:off x="8562196" y="4679830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5DAF9B-7CFB-4CF6-92E1-22DA25C74ACA}"/>
              </a:ext>
            </a:extLst>
          </p:cNvPr>
          <p:cNvSpPr txBox="1"/>
          <p:nvPr/>
        </p:nvSpPr>
        <p:spPr>
          <a:xfrm>
            <a:off x="722568" y="2136338"/>
            <a:ext cx="6381616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Vehicle Fuel Economy 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provides information on fuel economy and emissions for cars and trucks;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is maintained by US Department of Energy and Environmental Protection Agency;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information on make, model, year, fuel type, and fuel efficiency for each vehicle;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inform consumers and policymakers about fuel economy and emissions of different vehicles.</a:t>
            </a:r>
          </a:p>
        </p:txBody>
      </p:sp>
    </p:spTree>
    <p:extLst>
      <p:ext uri="{BB962C8B-B14F-4D97-AF65-F5344CB8AC3E}">
        <p14:creationId xmlns:p14="http://schemas.microsoft.com/office/powerpoint/2010/main" val="224852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15F7-F8C9-4040-AD71-560739ED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pt-PT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.1 -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 Fuel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pt-P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8683D7-ED0B-40E3-97A5-7F4062D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16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CEB251-33AF-4D97-9A13-ADAA05A1A6F6}"/>
              </a:ext>
            </a:extLst>
          </p:cNvPr>
          <p:cNvSpPr txBox="1"/>
          <p:nvPr/>
        </p:nvSpPr>
        <p:spPr>
          <a:xfrm>
            <a:off x="838200" y="1554540"/>
            <a:ext cx="8209883" cy="197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data using link from U.S. Environmental Protection Agency via request;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resulting information about the alternative fuel economy as a CSV;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can be accessed by making a GET request to the ‘/extraction/fuel’ route.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D2E1D4-536C-4143-B6CA-1538099C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94" y="1671808"/>
            <a:ext cx="1046608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B4EC99E7-DF26-43CC-8A65-4C34E1D9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3721614"/>
            <a:ext cx="5073649" cy="28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A1B3F4-E122-44F5-B034-EDFFA1A231F3}"/>
              </a:ext>
            </a:extLst>
          </p:cNvPr>
          <p:cNvSpPr txBox="1"/>
          <p:nvPr/>
        </p:nvSpPr>
        <p:spPr>
          <a:xfrm>
            <a:off x="5241438" y="6538912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FF6B02-B7FF-40BD-AC55-9435EB9E9B57}"/>
              </a:ext>
            </a:extLst>
          </p:cNvPr>
          <p:cNvSpPr txBox="1"/>
          <p:nvPr/>
        </p:nvSpPr>
        <p:spPr>
          <a:xfrm>
            <a:off x="9543650" y="3404277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2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6B53-C009-4C20-B550-152DE7E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5 – Data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C1BCCC9-C7AD-4D51-9E9B-040F6A7D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17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01106D-AAC2-40C5-A374-365D1D4BFE77}"/>
              </a:ext>
            </a:extLst>
          </p:cNvPr>
          <p:cNvSpPr txBox="1"/>
          <p:nvPr/>
        </p:nvSpPr>
        <p:spPr>
          <a:xfrm>
            <a:off x="724296" y="1558970"/>
            <a:ext cx="1074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Google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database.SessionBigQuery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()’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‘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loader.df_to_gcp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()’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ataFrame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loader.dict_df_to_gcp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()’ to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ransformed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tagged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9A818E-7DBF-47C7-8CBD-AB430D71FF60}"/>
              </a:ext>
            </a:extLst>
          </p:cNvPr>
          <p:cNvSpPr txBox="1"/>
          <p:nvPr/>
        </p:nvSpPr>
        <p:spPr>
          <a:xfrm>
            <a:off x="838200" y="483404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safer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CSV files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reopening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built-in GIS capabilities to work with spatial data like the Point() column created in Alternative Fuel Stations transformed datasets; </a:t>
            </a:r>
            <a:endParaRPr lang="pt-PT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4EF721-5B42-4D60-9940-A047372B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01" y="3429000"/>
            <a:ext cx="8080397" cy="12358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439B156-27DA-4DEA-A647-00E53A8FE471}"/>
              </a:ext>
            </a:extLst>
          </p:cNvPr>
          <p:cNvSpPr txBox="1"/>
          <p:nvPr/>
        </p:nvSpPr>
        <p:spPr>
          <a:xfrm>
            <a:off x="5246246" y="4588557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tagged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F81C5-FBDE-42AD-BE63-7601BD0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5.1 -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74BF51-5220-4E01-9E58-BAAD4B64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can handle datasets of any size, from gigabytes to petabytes.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can process queries on large datasets in seconds or minutes.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Cost-effectiveness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offers a pay-as-you-go pricing model.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provides robust security features, including data encryption, access controls, and audit logging.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native integrations with a wide range of data sources and dashboarding tools, including Google Data Studio, Grafana,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905BD3-E6D7-4F25-B00A-B1C2BE16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04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4A25-C8CB-4EAD-9187-8DCDF2EF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6 -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9E3C10-C2B1-4344-96EC-294DABE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19</a:t>
            </a:fld>
            <a:endParaRPr lang="pt-PT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D6509F-3892-41D2-8ADD-880FBDB7C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5" y="1690688"/>
            <a:ext cx="3319015" cy="41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A7A884-00D8-4292-8082-6DA833D12B2C}"/>
              </a:ext>
            </a:extLst>
          </p:cNvPr>
          <p:cNvSpPr txBox="1"/>
          <p:nvPr/>
        </p:nvSpPr>
        <p:spPr>
          <a:xfrm>
            <a:off x="8350086" y="5905055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AECB4D-19F7-4581-852C-E13F2840B9C2}"/>
              </a:ext>
            </a:extLst>
          </p:cNvPr>
          <p:cNvSpPr txBox="1"/>
          <p:nvPr/>
        </p:nvSpPr>
        <p:spPr>
          <a:xfrm>
            <a:off x="838200" y="1919012"/>
            <a:ext cx="609706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a interval, extract, transform, and update datasets in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comparing the data in cloud with the source;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tool such as crontab to schedule script to run regularly and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create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can be curled for scheduling script;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dataset, download latest version from source, process it, and compare it to the version extracted from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row count is different, replace contents of corresponding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 with newly extracted and transformed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row count is the same, do nothing;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up a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to run at a scheduled interval to trigger the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endpoints;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interval is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aligned with dashboard development or other services that rely on this info.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2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385B2-0FAC-482A-8699-B639739A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387009-31D9-4DB8-9F86-9150FC47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from public sources related to the automotive industry;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Suggest an automation for the data pipeline with a chosen schedule interval;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 all decisions made during the data processing and transformation steps;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 any challenges faced during the exercise.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96330-EFCF-41E8-BD63-2F6C490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69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3830-2A58-4E0A-91A9-5F05269A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7 -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A70DAB-8226-4946-963B-A08AC412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20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F20EA4-2E5D-4399-99CE-2C6470B94949}"/>
              </a:ext>
            </a:extLst>
          </p:cNvPr>
          <p:cNvSpPr txBox="1"/>
          <p:nvPr/>
        </p:nvSpPr>
        <p:spPr>
          <a:xfrm>
            <a:off x="1223463" y="2161310"/>
            <a:ext cx="9745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were the biggest challenges faced during the project, and how were they overcome?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were the most successful strategies or approaches used during the project, and how might they be applied in other contexts?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might the project's results be used to inform policy, decision-making, or future research in the field?</a:t>
            </a:r>
          </a:p>
        </p:txBody>
      </p:sp>
    </p:spTree>
    <p:extLst>
      <p:ext uri="{BB962C8B-B14F-4D97-AF65-F5344CB8AC3E}">
        <p14:creationId xmlns:p14="http://schemas.microsoft.com/office/powerpoint/2010/main" val="20420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03ED1-0B96-4A18-B858-40FBA418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pt-P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DC61BD-72A4-41F2-8E3D-3DF1B18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3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B5F8DA-B37B-4099-876C-83C41765D0AF}"/>
              </a:ext>
            </a:extLst>
          </p:cNvPr>
          <p:cNvSpPr txBox="1"/>
          <p:nvPr/>
        </p:nvSpPr>
        <p:spPr>
          <a:xfrm>
            <a:off x="792906" y="1690688"/>
            <a:ext cx="105156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(Slides 4-5)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(Slides 6-10)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Fuel Stations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(Slides 11-14)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Fuel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(Slide 15-16)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 17-18)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 19)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 20)</a:t>
            </a:r>
          </a:p>
        </p:txBody>
      </p:sp>
    </p:spTree>
    <p:extLst>
      <p:ext uri="{BB962C8B-B14F-4D97-AF65-F5344CB8AC3E}">
        <p14:creationId xmlns:p14="http://schemas.microsoft.com/office/powerpoint/2010/main" val="419260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1800-8C2E-4283-9680-9C0914F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1 - Script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82CFBD-8F0B-4F34-87FA-4CCA0CCB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6754"/>
            <a:ext cx="4204154" cy="423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3E70E7-EBCC-4ED9-97BA-898C9928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4</a:t>
            </a:fld>
            <a:endParaRPr lang="pt-PT"/>
          </a:p>
        </p:txBody>
      </p:sp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1F439BE7-0C1C-4ADD-A353-50C9A41E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77" y="3429000"/>
            <a:ext cx="4781845" cy="296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7A1B11-FC93-425F-9942-97384F4F14DD}"/>
              </a:ext>
            </a:extLst>
          </p:cNvPr>
          <p:cNvSpPr txBox="1"/>
          <p:nvPr/>
        </p:nvSpPr>
        <p:spPr>
          <a:xfrm>
            <a:off x="5161745" y="1534719"/>
            <a:ext cx="6624576" cy="23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PT" sz="1600" b="1" dirty="0" err="1"/>
              <a:t>How</a:t>
            </a:r>
            <a:r>
              <a:rPr lang="pt-PT" sz="1600" b="1" dirty="0"/>
              <a:t> To </a:t>
            </a:r>
            <a:r>
              <a:rPr lang="pt-PT" sz="1600" b="1" dirty="0" err="1"/>
              <a:t>Launch</a:t>
            </a:r>
            <a:r>
              <a:rPr lang="pt-PT" sz="1600" b="1" dirty="0"/>
              <a:t>:</a:t>
            </a:r>
          </a:p>
          <a:p>
            <a:pPr marL="0" indent="0">
              <a:buNone/>
            </a:pPr>
            <a:r>
              <a:rPr lang="pt-PT" sz="1600" dirty="0"/>
              <a:t>1. Clone GitHub </a:t>
            </a:r>
            <a:r>
              <a:rPr lang="pt-PT" sz="1600" dirty="0" err="1"/>
              <a:t>repository</a:t>
            </a:r>
            <a:r>
              <a:rPr lang="pt-PT" sz="1600" dirty="0"/>
              <a:t>;</a:t>
            </a:r>
          </a:p>
          <a:p>
            <a:pPr marL="0" indent="0">
              <a:buNone/>
            </a:pPr>
            <a:r>
              <a:rPr lang="pt-PT" sz="1600" dirty="0"/>
              <a:t>2. </a:t>
            </a:r>
            <a:r>
              <a:rPr lang="pt-PT" sz="1600" dirty="0" err="1"/>
              <a:t>Install</a:t>
            </a:r>
            <a:r>
              <a:rPr lang="pt-PT" sz="1600" dirty="0"/>
              <a:t> ‘requirements.txt’ </a:t>
            </a:r>
            <a:r>
              <a:rPr lang="pt-PT" sz="1600" dirty="0" err="1"/>
              <a:t>libs</a:t>
            </a:r>
            <a:r>
              <a:rPr lang="pt-PT" sz="1600" dirty="0"/>
              <a:t>;</a:t>
            </a:r>
          </a:p>
          <a:p>
            <a:pPr marL="0" indent="0">
              <a:buNone/>
            </a:pPr>
            <a:r>
              <a:rPr lang="pt-PT" sz="1600" dirty="0"/>
              <a:t>3. Open terminal </a:t>
            </a:r>
            <a:r>
              <a:rPr lang="pt-PT" sz="1600" dirty="0" err="1"/>
              <a:t>inside</a:t>
            </a:r>
            <a:r>
              <a:rPr lang="pt-PT" sz="1600" dirty="0"/>
              <a:t> ‘app/’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type</a:t>
            </a:r>
            <a:r>
              <a:rPr lang="pt-PT" sz="1600" dirty="0"/>
              <a:t>: ‘</a:t>
            </a:r>
            <a:r>
              <a:rPr lang="pt-PT" sz="1600" dirty="0" err="1"/>
              <a:t>uvicorn</a:t>
            </a:r>
            <a:r>
              <a:rPr lang="pt-PT" sz="1600" dirty="0"/>
              <a:t> </a:t>
            </a:r>
            <a:r>
              <a:rPr lang="pt-PT" sz="1600" dirty="0" err="1"/>
              <a:t>main:app</a:t>
            </a:r>
            <a:r>
              <a:rPr lang="pt-PT" sz="1600" dirty="0"/>
              <a:t> --</a:t>
            </a:r>
            <a:r>
              <a:rPr lang="pt-PT" sz="1600" dirty="0" err="1"/>
              <a:t>reload</a:t>
            </a:r>
            <a:r>
              <a:rPr lang="pt-PT" sz="1600" dirty="0"/>
              <a:t>’;</a:t>
            </a:r>
          </a:p>
          <a:p>
            <a:pPr marL="0" indent="0">
              <a:buNone/>
            </a:pPr>
            <a:r>
              <a:rPr lang="pt-PT" sz="1600" dirty="0"/>
              <a:t>4. Access </a:t>
            </a:r>
            <a:r>
              <a:rPr lang="pt-PT" sz="1600" dirty="0" err="1"/>
              <a:t>documentation</a:t>
            </a:r>
            <a:r>
              <a:rPr lang="pt-PT" sz="1600" dirty="0"/>
              <a:t> </a:t>
            </a:r>
            <a:r>
              <a:rPr lang="pt-PT" sz="1600" dirty="0" err="1"/>
              <a:t>on</a:t>
            </a:r>
            <a:r>
              <a:rPr lang="pt-PT" sz="1600" dirty="0"/>
              <a:t> browser </a:t>
            </a:r>
            <a:r>
              <a:rPr lang="pt-PT" sz="1600" dirty="0" err="1"/>
              <a:t>using</a:t>
            </a:r>
            <a:r>
              <a:rPr lang="pt-PT" sz="1600" dirty="0"/>
              <a:t> </a:t>
            </a:r>
            <a:r>
              <a:rPr lang="pt-PT" sz="1600" dirty="0">
                <a:hlinkClick r:id="rId4"/>
              </a:rPr>
              <a:t>http://localhost:8000/docs</a:t>
            </a:r>
            <a:r>
              <a:rPr lang="pt-PT" sz="1600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0C0326-1DD6-472A-B237-1B23BE85683F}"/>
              </a:ext>
            </a:extLst>
          </p:cNvPr>
          <p:cNvSpPr txBox="1"/>
          <p:nvPr/>
        </p:nvSpPr>
        <p:spPr>
          <a:xfrm>
            <a:off x="2255634" y="5870065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D68250-4E15-404D-BBF6-6D7B24FCDE07}"/>
              </a:ext>
            </a:extLst>
          </p:cNvPr>
          <p:cNvSpPr txBox="1"/>
          <p:nvPr/>
        </p:nvSpPr>
        <p:spPr>
          <a:xfrm>
            <a:off x="7922750" y="6292240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docs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8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8046-A601-45A7-A4BD-FF9295C0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1.1 -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127E6A-BDFE-4DA5-BC16-B7A3A98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9656CC-1BEA-4CFB-BAA9-2BFCAAD6A89D}"/>
              </a:ext>
            </a:extLst>
          </p:cNvPr>
          <p:cNvSpPr txBox="1"/>
          <p:nvPr/>
        </p:nvSpPr>
        <p:spPr>
          <a:xfrm>
            <a:off x="838200" y="1690688"/>
            <a:ext cx="10561720" cy="285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docs provide an interactive interface can be used to send requests to the app;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test an endpoint, expand the endpoint in the sidebar and click on the "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Try it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button;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parameters are entered, the "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button can be clicked to send the request to execute the endpoint defined function. The response will be displayed below the form: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executed, the logs of the app can also be seen in the console: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4DE107-6078-4520-B5B8-3B085668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59" y="3118771"/>
            <a:ext cx="6097002" cy="809537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E43D206-2029-483A-AEA1-5F10982C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47" y="4661060"/>
            <a:ext cx="6219825" cy="13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3640DF0-B68D-4104-8EA6-9DBEFEB07D93}"/>
              </a:ext>
            </a:extLst>
          </p:cNvPr>
          <p:cNvSpPr txBox="1"/>
          <p:nvPr/>
        </p:nvSpPr>
        <p:spPr>
          <a:xfrm>
            <a:off x="5238233" y="3884438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79514C-4DA7-4DDA-83A8-1B00024B4C61}"/>
              </a:ext>
            </a:extLst>
          </p:cNvPr>
          <p:cNvSpPr txBox="1"/>
          <p:nvPr/>
        </p:nvSpPr>
        <p:spPr>
          <a:xfrm>
            <a:off x="5384723" y="5974938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Console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9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04E7-C83E-4C96-974F-D257A0A0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0F6F2C-5EC7-4358-AB5C-A3EF7F81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92" y="2259072"/>
            <a:ext cx="4885708" cy="348858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U.S. Department of Transportation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Vehicle Complaints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dataset includes complaints about safety concerns related to vehicles, such as brakes, steering, and airbags, as well as general issues like electrical problems and engine failures;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Received by the National Highway Traffic Safety Administration (NHTSA) or through the Office of Defects Investigation (ODI);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NHTSA provides an API that can be used to retrieve information on vehicle complaints.</a:t>
            </a: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6A322A-570D-4700-A1D5-F69DBA78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50" y="1602271"/>
            <a:ext cx="3552660" cy="4802187"/>
          </a:xfrm>
          <a:prstGeom prst="rect">
            <a:avLst/>
          </a:prstGeom>
        </p:spPr>
      </p:pic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369131A4-CC36-41F4-BB3B-0357154E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6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824A4A-44EA-4A41-929B-2ACCA6BC84CD}"/>
              </a:ext>
            </a:extLst>
          </p:cNvPr>
          <p:cNvSpPr txBox="1"/>
          <p:nvPr/>
        </p:nvSpPr>
        <p:spPr>
          <a:xfrm>
            <a:off x="7694189" y="635635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D082-F2DC-4D90-A5A9-A79E0F15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2.1 -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271F8F-D50A-4ECF-AF57-D7BB3310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7</a:t>
            </a:fld>
            <a:endParaRPr lang="pt-P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DBC011-7894-4D93-A5D5-55F504E1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0432"/>
            <a:ext cx="4949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535057-5D92-414F-ACE4-8008B9CF532E}"/>
              </a:ext>
            </a:extLst>
          </p:cNvPr>
          <p:cNvSpPr txBox="1"/>
          <p:nvPr/>
        </p:nvSpPr>
        <p:spPr>
          <a:xfrm>
            <a:off x="6042713" y="2170269"/>
            <a:ext cx="53110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multiprocessing to create a pool of worker processes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to create a list of all possible combinations between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have received complaints;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multiprocessing to create a pool of worker processes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to extract all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each combination of make, model, and model year in parallel;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Concatenate the resulting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into a single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save it as a CSV.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A5B277-5AB2-4A65-97DF-450BC89703CE}"/>
              </a:ext>
            </a:extLst>
          </p:cNvPr>
          <p:cNvSpPr txBox="1"/>
          <p:nvPr/>
        </p:nvSpPr>
        <p:spPr>
          <a:xfrm>
            <a:off x="2575023" y="5399432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439DC-E8F6-4F29-9751-C9C9B1B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2.1 -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Vehicle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Complaints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Extraction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4DB93F-D3C6-46D8-A4A8-7B49D12E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8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0FC1AD-7176-415B-B56C-3DE0092005B7}"/>
              </a:ext>
            </a:extLst>
          </p:cNvPr>
          <p:cNvSpPr txBox="1"/>
          <p:nvPr/>
        </p:nvSpPr>
        <p:spPr>
          <a:xfrm>
            <a:off x="838202" y="1508126"/>
            <a:ext cx="948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can be accessed by making a GET request to the ‘/extraction/complaints’ route:</a:t>
            </a:r>
            <a:endParaRPr lang="pt-P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7B6EE6-1AF1-435A-ABE3-91515E66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0" y="2125984"/>
            <a:ext cx="7268320" cy="42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7BE06F-2BBE-405F-BF65-9F5A1109C390}"/>
              </a:ext>
            </a:extLst>
          </p:cNvPr>
          <p:cNvSpPr txBox="1"/>
          <p:nvPr/>
        </p:nvSpPr>
        <p:spPr>
          <a:xfrm>
            <a:off x="5077932" y="6356350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1903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78165-E7F2-46C3-B3E8-77A9826B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2.2 -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9DFBD6-5B18-4F1E-BC96-4C3B9F07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9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059E77-7D9B-4000-AD54-1148942B47FB}"/>
              </a:ext>
            </a:extLst>
          </p:cNvPr>
          <p:cNvSpPr txBox="1"/>
          <p:nvPr/>
        </p:nvSpPr>
        <p:spPr>
          <a:xfrm>
            <a:off x="838200" y="1834717"/>
            <a:ext cx="10515600" cy="318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Main Transformations on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CSV file and remove irrelevant columns;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 the date format and capitalization of certain columns;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new column for the year of the complaint and convert certain columns to datetime or integer format;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Reorder the columns and assign a unique ID to each row;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processed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 CSV file;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final processed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returned.</a:t>
            </a:r>
          </a:p>
        </p:txBody>
      </p:sp>
    </p:spTree>
    <p:extLst>
      <p:ext uri="{BB962C8B-B14F-4D97-AF65-F5344CB8AC3E}">
        <p14:creationId xmlns:p14="http://schemas.microsoft.com/office/powerpoint/2010/main" val="3367015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</TotalTime>
  <Words>1548</Words>
  <Application>Microsoft Office PowerPoint</Application>
  <PresentationFormat>Ecrã Panorâmico</PresentationFormat>
  <Paragraphs>155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Main Objectives</vt:lpstr>
      <vt:lpstr>Index</vt:lpstr>
      <vt:lpstr>1 - Script Developed</vt:lpstr>
      <vt:lpstr>1.1 - How To Run</vt:lpstr>
      <vt:lpstr>2 - Vehicle Complaints Dataset</vt:lpstr>
      <vt:lpstr>2.1 - Vehicle Complaints: Extraction</vt:lpstr>
      <vt:lpstr>2.1 - Vehicle Complaints: Extraction</vt:lpstr>
      <vt:lpstr>2.2 - Vehicle Complaints: Transformation</vt:lpstr>
      <vt:lpstr>2.2 - Vehicle Complaints: Transformation</vt:lpstr>
      <vt:lpstr>3 - Alternative Fuel Stations Dataset</vt:lpstr>
      <vt:lpstr>3.1 - Alternative Fuel Stations: Extraction</vt:lpstr>
      <vt:lpstr>3.2 - Alternative Fuel Stations: Transformation</vt:lpstr>
      <vt:lpstr>3.2 - Alternative Fuel Stations: Transformation</vt:lpstr>
      <vt:lpstr>4 - Vehicle Fuel Economy Information Dataset</vt:lpstr>
      <vt:lpstr>4.1 - Vehicle Fuel Economy Information: Extraction</vt:lpstr>
      <vt:lpstr>5 – Data Loading</vt:lpstr>
      <vt:lpstr>5.1 - Why Google Bigquery?</vt:lpstr>
      <vt:lpstr>6 - Automation Suggestion</vt:lpstr>
      <vt:lpstr>7 -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MAQUINA</dc:creator>
  <cp:lastModifiedBy>MAQUINA</cp:lastModifiedBy>
  <cp:revision>14</cp:revision>
  <dcterms:created xsi:type="dcterms:W3CDTF">2023-11-05T21:14:14Z</dcterms:created>
  <dcterms:modified xsi:type="dcterms:W3CDTF">2023-11-06T01:20:24Z</dcterms:modified>
</cp:coreProperties>
</file>