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0"/>
  </p:notesMasterIdLst>
  <p:sldIdLst>
    <p:sldId id="260" r:id="rId2"/>
    <p:sldId id="305" r:id="rId3"/>
    <p:sldId id="261" r:id="rId4"/>
    <p:sldId id="262" r:id="rId5"/>
    <p:sldId id="263" r:id="rId6"/>
    <p:sldId id="264" r:id="rId7"/>
    <p:sldId id="265" r:id="rId8"/>
    <p:sldId id="267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5" r:id="rId20"/>
    <p:sldId id="293" r:id="rId21"/>
    <p:sldId id="294" r:id="rId22"/>
    <p:sldId id="286" r:id="rId23"/>
    <p:sldId id="287" r:id="rId24"/>
    <p:sldId id="300" r:id="rId25"/>
    <p:sldId id="301" r:id="rId26"/>
    <p:sldId id="302" r:id="rId27"/>
    <p:sldId id="303" r:id="rId28"/>
    <p:sldId id="304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3D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7F397-31EB-4270-8351-C95518FD392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8C76-30E4-4472-924D-6E9F8DF21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34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D858A-C695-4053-A112-63BB379E3BFB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Cria-se uma escala chamada escala de Z, que mede o numero de desvios-padroes distante da media.</a:t>
            </a:r>
          </a:p>
          <a:p>
            <a:r>
              <a:rPr lang="pt-BR" smtClean="0"/>
              <a:t>Diferenca entre valor observado e a media, dividido pelo desvio padrao.</a:t>
            </a:r>
          </a:p>
          <a:p>
            <a:endParaRPr lang="pt-BR" smtClean="0"/>
          </a:p>
          <a:p>
            <a:r>
              <a:rPr lang="pt-BR" smtClean="0"/>
              <a:t>        X- media</a:t>
            </a:r>
          </a:p>
          <a:p>
            <a:r>
              <a:rPr lang="pt-BR" smtClean="0"/>
              <a:t>Z =--------------</a:t>
            </a:r>
          </a:p>
          <a:p>
            <a:r>
              <a:rPr lang="pt-BR" smtClean="0"/>
              <a:t>            SD</a:t>
            </a:r>
          </a:p>
          <a:p>
            <a:endParaRPr lang="pt-BR" smtClean="0"/>
          </a:p>
          <a:p>
            <a:r>
              <a:rPr lang="pt-BR" smtClean="0"/>
              <a:t>Area total sob a curva e 1, probabilidade de Z ter um valor entre +infinito e - infinito e 1.</a:t>
            </a:r>
          </a:p>
          <a:p>
            <a:r>
              <a:rPr lang="pt-BR" smtClean="0"/>
              <a:t>Curva e simetrica a direita e a esquerda da media</a:t>
            </a:r>
          </a:p>
          <a:p>
            <a:r>
              <a:rPr lang="pt-BR" smtClean="0"/>
              <a:t>2 pontos de inflexao = 	Maior (media)</a:t>
            </a:r>
          </a:p>
          <a:p>
            <a:r>
              <a:rPr lang="pt-BR" smtClean="0"/>
              <a:t>		Menor (desvio padrao, 1 aima e 1 abaixo)</a:t>
            </a:r>
          </a:p>
          <a:p>
            <a:endParaRPr lang="pt-BR" smtClean="0"/>
          </a:p>
          <a:p>
            <a:r>
              <a:rPr lang="pt-BR" smtClean="0"/>
              <a:t>Como e uma curva probabilistica, a area sob a curva e a nossa probabilidade</a:t>
            </a:r>
          </a:p>
          <a:p>
            <a:endParaRPr lang="pt-BR" smtClean="0"/>
          </a:p>
          <a:p>
            <a:r>
              <a:rPr lang="pt-BR" smtClean="0"/>
              <a:t>Podemos utilizar esta curva e esta tabela para determinar a probabilidade de determinado evento ocorrer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A48F088-DCBF-4A66-8795-332DCE8B13E5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6048" y="332656"/>
            <a:ext cx="6768752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PROBabilidade</a:t>
            </a:r>
            <a:r>
              <a:rPr lang="pt-BR" dirty="0">
                <a:solidFill>
                  <a:srgbClr val="0070C0"/>
                </a:solidFill>
              </a:rPr>
              <a:t>  E ESTATÍSTICA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0070C0"/>
                </a:solidFill>
              </a:rPr>
              <a:t/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 err="1">
                <a:solidFill>
                  <a:srgbClr val="0070C0"/>
                </a:solidFill>
              </a:rPr>
              <a:t>PROFª</a:t>
            </a:r>
            <a:r>
              <a:rPr lang="pt-BR" dirty="0">
                <a:solidFill>
                  <a:srgbClr val="0070C0"/>
                </a:solidFill>
              </a:rPr>
              <a:t> Bia leite 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0070C0"/>
                </a:solidFill>
              </a:rPr>
              <a:t/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0070C0"/>
                </a:solidFill>
              </a:rPr>
              <a:t>2018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9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Exemplos de Variáveis aleatórias </a:t>
            </a:r>
            <a:r>
              <a:rPr lang="pt-BR" b="1" dirty="0" smtClean="0"/>
              <a:t>contínuas</a:t>
            </a:r>
          </a:p>
          <a:p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75965"/>
              </p:ext>
            </p:extLst>
          </p:nvPr>
        </p:nvGraphicFramePr>
        <p:xfrm>
          <a:off x="539552" y="2204864"/>
          <a:ext cx="820891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625"/>
                <a:gridCol w="3993525"/>
                <a:gridCol w="199676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Experimento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 Aleatória</a:t>
                      </a:r>
                      <a:r>
                        <a:rPr lang="pt-BR" baseline="0" dirty="0" smtClean="0"/>
                        <a:t> (x)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Valores possíveis para a V. A.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Operar um 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em minutos entre as chegadas dos clientes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X&gt;0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Encher uma lata de refrigerante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em 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 &lt;= X &lt;= 350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Construir</a:t>
                      </a:r>
                      <a:r>
                        <a:rPr lang="pt-BR" baseline="0" dirty="0" smtClean="0"/>
                        <a:t> uma nova biblioteca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Porcentagem de conclusão do projeto depois de 6 meses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 &lt;= X &lt;=100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Distribuição Normal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98242"/>
            <a:ext cx="8134904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395536" y="1268760"/>
            <a:ext cx="813690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latin typeface="+mn-lt"/>
              </a:rPr>
              <a:t>Formato da distribuição Normal de probabilidade é ilustrado pela curva em forma de sino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361265"/>
              </p:ext>
            </p:extLst>
          </p:nvPr>
        </p:nvGraphicFramePr>
        <p:xfrm>
          <a:off x="4696742" y="1959497"/>
          <a:ext cx="322605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ção" r:id="rId4" imgW="2540000" imgH="736600" progId="Equation.3">
                  <p:embed/>
                </p:oleObj>
              </mc:Choice>
              <mc:Fallback>
                <p:oleObj name="Equação" r:id="rId4" imgW="25400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742" y="1959497"/>
                        <a:ext cx="3226058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8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Distribuição Normal - Características</a:t>
            </a:r>
            <a:endParaRPr lang="pt-BR" dirty="0"/>
          </a:p>
        </p:txBody>
      </p:sp>
      <p:sp>
        <p:nvSpPr>
          <p:cNvPr id="1536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412776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  <a:sym typeface="Symbol" pitchFamily="18" charset="2"/>
              </a:rPr>
              <a:t>A família das curvas que representam as  distribuições normais de probabilidade é diferenciada por 2 parâmetros: Média da distribuição=  e desvio padrão =  </a:t>
            </a:r>
          </a:p>
          <a:p>
            <a:pPr marL="457200" lvl="1" indent="0" algn="just">
              <a:buNone/>
            </a:pPr>
            <a:r>
              <a:rPr lang="pt-BR" dirty="0" smtClean="0">
                <a:solidFill>
                  <a:schemeClr val="tx1"/>
                </a:solidFill>
                <a:sym typeface="Symbol" pitchFamily="18" charset="2"/>
              </a:rPr>
              <a:t>Notação:  X~ N (, 2) </a:t>
            </a:r>
          </a:p>
          <a:p>
            <a:pPr lvl="1"/>
            <a:endParaRPr lang="pt-BR" dirty="0" smtClean="0">
              <a:solidFill>
                <a:schemeClr val="tx1"/>
              </a:solidFill>
              <a:sym typeface="Symbol" pitchFamily="18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  <a:sym typeface="Symbol" pitchFamily="18" charset="2"/>
              </a:rPr>
              <a:t>Média = Mediana = Moda =  =&gt; ponto máximo da curva normal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A variável aleatória pode assumir qualquer valor (-</a:t>
            </a:r>
            <a:r>
              <a:rPr lang="pt-BR" dirty="0" smtClean="0">
                <a:solidFill>
                  <a:schemeClr val="tx1"/>
                </a:solidFill>
                <a:sym typeface="Symbol" pitchFamily="18" charset="2"/>
              </a:rPr>
              <a:t> &lt; x &lt; +), assim como a média.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É simétrica em torno da média (média = moda = mediana)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pt-BR" dirty="0" smtClean="0">
                <a:solidFill>
                  <a:schemeClr val="tx1"/>
                </a:solidFill>
              </a:rPr>
              <a:t>portanto, valores maiores ou menores que a média ocorrem com igual probabilidade</a:t>
            </a:r>
          </a:p>
        </p:txBody>
      </p:sp>
    </p:spTree>
    <p:extLst>
      <p:ext uri="{BB962C8B-B14F-4D97-AF65-F5344CB8AC3E}">
        <p14:creationId xmlns:p14="http://schemas.microsoft.com/office/powerpoint/2010/main" val="30371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628775"/>
            <a:ext cx="7115175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Distribuição Normal - Características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Distribuição Normal - Características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>
                <a:sym typeface="Symbol" pitchFamily="18" charset="2"/>
              </a:rPr>
              <a:t>O desvio padrão determina o quanto uma curva é achatada ou larga.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3" y="2743042"/>
            <a:ext cx="4681067" cy="36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90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Distribuição Normal - Características</a:t>
            </a:r>
            <a:endParaRPr lang="pt-BR" dirty="0"/>
          </a:p>
        </p:txBody>
      </p:sp>
      <p:sp>
        <p:nvSpPr>
          <p:cNvPr id="18434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>
                <a:sym typeface="Symbol" pitchFamily="18" charset="2"/>
              </a:rPr>
              <a:t>As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pt-BR" dirty="0" smtClean="0">
                <a:sym typeface="Symbol" pitchFamily="18" charset="2"/>
              </a:rPr>
              <a:t>probabilidades da variável aleatória normal são dadas por áreas sob a curva.  A área total sob a curva = 1 (0,5 abaixo da média e 0,5 acima)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sym typeface="Symbol" pitchFamily="18" charset="2"/>
              </a:rPr>
              <a:t>As % do</a:t>
            </a:r>
            <a:r>
              <a:rPr lang="en-US" dirty="0" smtClean="0">
                <a:sym typeface="Symbol" pitchFamily="18" charset="2"/>
              </a:rPr>
              <a:t>s </a:t>
            </a:r>
            <a:r>
              <a:rPr lang="pt-BR" dirty="0" smtClean="0">
                <a:sym typeface="Symbol" pitchFamily="18" charset="2"/>
              </a:rPr>
              <a:t>valores de alguns intervalos comumente usados são:</a:t>
            </a:r>
          </a:p>
          <a:p>
            <a:pPr lvl="1"/>
            <a:r>
              <a:rPr lang="en-US" dirty="0" smtClean="0">
                <a:sym typeface="Symbol" pitchFamily="18" charset="2"/>
              </a:rPr>
              <a:t>68,3% dos </a:t>
            </a:r>
            <a:r>
              <a:rPr lang="pt-BR" dirty="0" smtClean="0">
                <a:sym typeface="Symbol" pitchFamily="18" charset="2"/>
              </a:rPr>
              <a:t>valores</a:t>
            </a:r>
            <a:r>
              <a:rPr lang="en-US" dirty="0" smtClean="0">
                <a:sym typeface="Symbol" pitchFamily="18" charset="2"/>
              </a:rPr>
              <a:t> de </a:t>
            </a:r>
            <a:r>
              <a:rPr lang="pt-BR" dirty="0" smtClean="0">
                <a:sym typeface="Symbol" pitchFamily="18" charset="2"/>
              </a:rPr>
              <a:t>uma variável aleatória normal estão dentro de +/- 1 desvio padrão</a:t>
            </a:r>
          </a:p>
          <a:p>
            <a:pPr lvl="1"/>
            <a:r>
              <a:rPr lang="en-US" dirty="0" smtClean="0">
                <a:sym typeface="Symbol" pitchFamily="18" charset="2"/>
              </a:rPr>
              <a:t>95,4% dos </a:t>
            </a:r>
            <a:r>
              <a:rPr lang="pt-BR" dirty="0" smtClean="0">
                <a:sym typeface="Symbol" pitchFamily="18" charset="2"/>
              </a:rPr>
              <a:t>valores de uma variável aleatória normal estão dentro de +/- 2 desvios padrão</a:t>
            </a:r>
          </a:p>
          <a:p>
            <a:pPr lvl="1"/>
            <a:r>
              <a:rPr lang="en-US" dirty="0" smtClean="0">
                <a:sym typeface="Symbol" pitchFamily="18" charset="2"/>
              </a:rPr>
              <a:t>99,7% dos </a:t>
            </a:r>
            <a:r>
              <a:rPr lang="pt-BR" dirty="0" smtClean="0">
                <a:sym typeface="Symbol" pitchFamily="18" charset="2"/>
              </a:rPr>
              <a:t>valores de uma variável aleatória normal estão dentro de +/- 3 desvios padrão</a:t>
            </a:r>
          </a:p>
        </p:txBody>
      </p:sp>
    </p:spTree>
    <p:extLst>
      <p:ext uri="{BB962C8B-B14F-4D97-AF65-F5344CB8AC3E}">
        <p14:creationId xmlns:p14="http://schemas.microsoft.com/office/powerpoint/2010/main" val="500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8686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25000"/>
              </a:lnSpc>
              <a:spcBef>
                <a:spcPct val="20000"/>
              </a:spcBef>
            </a:pPr>
            <a:endParaRPr lang="pt-BR" sz="2800" b="1">
              <a:latin typeface="Comic Sans MS" pitchFamily="66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Distribuição Normal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2" name="Grupo 38"/>
          <p:cNvGrpSpPr/>
          <p:nvPr/>
        </p:nvGrpSpPr>
        <p:grpSpPr>
          <a:xfrm>
            <a:off x="1468642" y="1889125"/>
            <a:ext cx="6338683" cy="4564063"/>
            <a:chOff x="1468642" y="1889125"/>
            <a:chExt cx="6338683" cy="4564063"/>
          </a:xfrm>
        </p:grpSpPr>
        <p:grpSp>
          <p:nvGrpSpPr>
            <p:cNvPr id="3" name="Grupo 6"/>
            <p:cNvGrpSpPr>
              <a:grpSpLocks/>
            </p:cNvGrpSpPr>
            <p:nvPr/>
          </p:nvGrpSpPr>
          <p:grpSpPr bwMode="auto">
            <a:xfrm>
              <a:off x="1935163" y="1889125"/>
              <a:ext cx="5872162" cy="4564063"/>
              <a:chOff x="1935163" y="1666875"/>
              <a:chExt cx="5872162" cy="4563765"/>
            </a:xfrm>
          </p:grpSpPr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>
                <a:off x="4718050" y="5224231"/>
                <a:ext cx="0" cy="1444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19" name="Line 18"/>
              <p:cNvSpPr>
                <a:spLocks noChangeShapeType="1"/>
              </p:cNvSpPr>
              <p:nvPr/>
            </p:nvSpPr>
            <p:spPr bwMode="auto">
              <a:xfrm>
                <a:off x="1935163" y="5359400"/>
                <a:ext cx="5534025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20" name="Text Box 19"/>
              <p:cNvSpPr txBox="1">
                <a:spLocks noChangeArrowheads="1"/>
              </p:cNvSpPr>
              <p:nvPr/>
            </p:nvSpPr>
            <p:spPr bwMode="auto">
              <a:xfrm>
                <a:off x="7470775" y="5201236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Book Antiqua" pitchFamily="18" charset="0"/>
                  </a:rPr>
                  <a:t>x</a:t>
                </a:r>
              </a:p>
            </p:txBody>
          </p:sp>
          <p:sp>
            <p:nvSpPr>
              <p:cNvPr id="12" name="Line 25"/>
              <p:cNvSpPr>
                <a:spLocks noChangeShapeType="1"/>
              </p:cNvSpPr>
              <p:nvPr/>
            </p:nvSpPr>
            <p:spPr bwMode="auto">
              <a:xfrm>
                <a:off x="3994150" y="2633600"/>
                <a:ext cx="3175" cy="2849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Line 27"/>
              <p:cNvSpPr>
                <a:spLocks noChangeShapeType="1"/>
              </p:cNvSpPr>
              <p:nvPr/>
            </p:nvSpPr>
            <p:spPr bwMode="auto">
              <a:xfrm flipH="1">
                <a:off x="5441950" y="2633600"/>
                <a:ext cx="0" cy="28303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" name="Line 32"/>
              <p:cNvSpPr>
                <a:spLocks noChangeShapeType="1"/>
              </p:cNvSpPr>
              <p:nvPr/>
            </p:nvSpPr>
            <p:spPr bwMode="auto">
              <a:xfrm flipH="1">
                <a:off x="6169025" y="2233576"/>
                <a:ext cx="6350" cy="35287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" name="Line 33"/>
              <p:cNvSpPr>
                <a:spLocks noChangeShapeType="1"/>
              </p:cNvSpPr>
              <p:nvPr/>
            </p:nvSpPr>
            <p:spPr bwMode="auto">
              <a:xfrm flipH="1">
                <a:off x="6927850" y="1824028"/>
                <a:ext cx="0" cy="36875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25" name="Text Box 34"/>
              <p:cNvSpPr txBox="1">
                <a:spLocks noChangeArrowheads="1"/>
              </p:cNvSpPr>
              <p:nvPr/>
            </p:nvSpPr>
            <p:spPr bwMode="auto">
              <a:xfrm>
                <a:off x="1995488" y="5464175"/>
                <a:ext cx="1010213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Symbol" pitchFamily="18" charset="2"/>
                  </a:rPr>
                  <a:t>m</a:t>
                </a:r>
                <a:r>
                  <a:rPr lang="en-US">
                    <a:latin typeface="Book Antiqua" pitchFamily="18" charset="0"/>
                  </a:rPr>
                  <a:t> – 3</a:t>
                </a:r>
                <a:r>
                  <a:rPr lang="en-US" i="1">
                    <a:latin typeface="Symbol" pitchFamily="18" charset="2"/>
                  </a:rPr>
                  <a:t>s</a:t>
                </a:r>
              </a:p>
            </p:txBody>
          </p:sp>
          <p:sp>
            <p:nvSpPr>
              <p:cNvPr id="38926" name="Text Box 35"/>
              <p:cNvSpPr txBox="1">
                <a:spLocks noChangeArrowheads="1"/>
              </p:cNvSpPr>
              <p:nvPr/>
            </p:nvSpPr>
            <p:spPr bwMode="auto">
              <a:xfrm>
                <a:off x="3500438" y="5464175"/>
                <a:ext cx="1010213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Symbol" pitchFamily="18" charset="2"/>
                  </a:rPr>
                  <a:t>m</a:t>
                </a:r>
                <a:r>
                  <a:rPr lang="en-US">
                    <a:latin typeface="Book Antiqua" pitchFamily="18" charset="0"/>
                  </a:rPr>
                  <a:t> – 1</a:t>
                </a:r>
                <a:r>
                  <a:rPr lang="en-US" i="1">
                    <a:latin typeface="Symbol" pitchFamily="18" charset="2"/>
                  </a:rPr>
                  <a:t>s</a:t>
                </a:r>
              </a:p>
            </p:txBody>
          </p:sp>
          <p:sp>
            <p:nvSpPr>
              <p:cNvPr id="38927" name="Text Box 36"/>
              <p:cNvSpPr txBox="1">
                <a:spLocks noChangeArrowheads="1"/>
              </p:cNvSpPr>
              <p:nvPr/>
            </p:nvSpPr>
            <p:spPr bwMode="auto">
              <a:xfrm>
                <a:off x="2719388" y="5768975"/>
                <a:ext cx="1010213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Symbol" pitchFamily="18" charset="2"/>
                  </a:rPr>
                  <a:t>m</a:t>
                </a:r>
                <a:r>
                  <a:rPr lang="en-US">
                    <a:latin typeface="Book Antiqua" pitchFamily="18" charset="0"/>
                  </a:rPr>
                  <a:t> – 2</a:t>
                </a:r>
                <a:r>
                  <a:rPr lang="en-US" i="1">
                    <a:latin typeface="Symbol" pitchFamily="18" charset="2"/>
                  </a:rPr>
                  <a:t>s</a:t>
                </a:r>
              </a:p>
            </p:txBody>
          </p:sp>
          <p:sp>
            <p:nvSpPr>
              <p:cNvPr id="38928" name="Text Box 38"/>
              <p:cNvSpPr txBox="1">
                <a:spLocks noChangeArrowheads="1"/>
              </p:cNvSpPr>
              <p:nvPr/>
            </p:nvSpPr>
            <p:spPr bwMode="auto">
              <a:xfrm>
                <a:off x="4914900" y="5464175"/>
                <a:ext cx="1042273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Symbol" pitchFamily="18" charset="2"/>
                  </a:rPr>
                  <a:t>m</a:t>
                </a:r>
                <a:r>
                  <a:rPr lang="en-US">
                    <a:latin typeface="Book Antiqua" pitchFamily="18" charset="0"/>
                  </a:rPr>
                  <a:t> + 1</a:t>
                </a:r>
                <a:r>
                  <a:rPr lang="en-US" i="1">
                    <a:latin typeface="Symbol" pitchFamily="18" charset="2"/>
                  </a:rPr>
                  <a:t>s</a:t>
                </a:r>
              </a:p>
            </p:txBody>
          </p:sp>
          <p:sp>
            <p:nvSpPr>
              <p:cNvPr id="38929" name="Text Box 39"/>
              <p:cNvSpPr txBox="1">
                <a:spLocks noChangeArrowheads="1"/>
              </p:cNvSpPr>
              <p:nvPr/>
            </p:nvSpPr>
            <p:spPr bwMode="auto">
              <a:xfrm>
                <a:off x="5638800" y="5768975"/>
                <a:ext cx="1042273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Symbol" pitchFamily="18" charset="2"/>
                  </a:rPr>
                  <a:t>m</a:t>
                </a:r>
                <a:r>
                  <a:rPr lang="en-US">
                    <a:latin typeface="Book Antiqua" pitchFamily="18" charset="0"/>
                  </a:rPr>
                  <a:t> + 2</a:t>
                </a:r>
                <a:r>
                  <a:rPr lang="en-US" i="1">
                    <a:latin typeface="Symbol" pitchFamily="18" charset="2"/>
                  </a:rPr>
                  <a:t>s</a:t>
                </a:r>
              </a:p>
            </p:txBody>
          </p:sp>
          <p:sp>
            <p:nvSpPr>
              <p:cNvPr id="38930" name="Text Box 40"/>
              <p:cNvSpPr txBox="1">
                <a:spLocks noChangeArrowheads="1"/>
              </p:cNvSpPr>
              <p:nvPr/>
            </p:nvSpPr>
            <p:spPr bwMode="auto">
              <a:xfrm>
                <a:off x="6400800" y="5445125"/>
                <a:ext cx="1042273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Symbol" pitchFamily="18" charset="2"/>
                  </a:rPr>
                  <a:t>m</a:t>
                </a:r>
                <a:r>
                  <a:rPr lang="en-US">
                    <a:latin typeface="Book Antiqua" pitchFamily="18" charset="0"/>
                  </a:rPr>
                  <a:t> + 3</a:t>
                </a:r>
                <a:r>
                  <a:rPr lang="en-US" i="1">
                    <a:latin typeface="Symbol" pitchFamily="18" charset="2"/>
                  </a:rPr>
                  <a:t>s</a:t>
                </a:r>
              </a:p>
            </p:txBody>
          </p:sp>
          <p:sp>
            <p:nvSpPr>
              <p:cNvPr id="38931" name="Text Box 41"/>
              <p:cNvSpPr txBox="1">
                <a:spLocks noChangeArrowheads="1"/>
              </p:cNvSpPr>
              <p:nvPr/>
            </p:nvSpPr>
            <p:spPr bwMode="auto">
              <a:xfrm>
                <a:off x="4537075" y="5299075"/>
                <a:ext cx="362600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Symbol" pitchFamily="18" charset="2"/>
                  </a:rPr>
                  <a:t>m</a:t>
                </a:r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auto">
              <a:xfrm flipH="1">
                <a:off x="2470150" y="1824028"/>
                <a:ext cx="0" cy="36906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 flipH="1">
                <a:off x="3232150" y="2236751"/>
                <a:ext cx="0" cy="35573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grpSp>
            <p:nvGrpSpPr>
              <p:cNvPr id="4" name="Group 52"/>
              <p:cNvGrpSpPr>
                <a:grpSpLocks/>
              </p:cNvGrpSpPr>
              <p:nvPr/>
            </p:nvGrpSpPr>
            <p:grpSpPr bwMode="auto">
              <a:xfrm>
                <a:off x="3997325" y="2476500"/>
                <a:ext cx="1428750" cy="461963"/>
                <a:chOff x="2514" y="1560"/>
                <a:chExt cx="912" cy="291"/>
              </a:xfrm>
            </p:grpSpPr>
            <p:sp>
              <p:nvSpPr>
                <p:cNvPr id="3894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648" y="1560"/>
                  <a:ext cx="626" cy="2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atin typeface="Book Antiqua" pitchFamily="18" charset="0"/>
                    </a:rPr>
                    <a:t>68,3%</a:t>
                  </a:r>
                  <a:endParaRPr lang="en-US" dirty="0">
                    <a:latin typeface="Book Antiqua" pitchFamily="18" charset="0"/>
                  </a:endParaRPr>
                </a:p>
              </p:txBody>
            </p:sp>
            <p:sp>
              <p:nvSpPr>
                <p:cNvPr id="35" name="Line 46"/>
                <p:cNvSpPr>
                  <a:spLocks noChangeShapeType="1"/>
                </p:cNvSpPr>
                <p:nvPr/>
              </p:nvSpPr>
              <p:spPr bwMode="auto">
                <a:xfrm>
                  <a:off x="3270" y="1686"/>
                  <a:ext cx="1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rgbClr val="292929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3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514" y="1686"/>
                  <a:ext cx="1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rgbClr val="292929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5" name="Group 53"/>
              <p:cNvGrpSpPr>
                <a:grpSpLocks/>
              </p:cNvGrpSpPr>
              <p:nvPr/>
            </p:nvGrpSpPr>
            <p:grpSpPr bwMode="auto">
              <a:xfrm>
                <a:off x="3248025" y="2066925"/>
                <a:ext cx="2895600" cy="461963"/>
                <a:chOff x="2046" y="1302"/>
                <a:chExt cx="1824" cy="291"/>
              </a:xfrm>
            </p:grpSpPr>
            <p:sp>
              <p:nvSpPr>
                <p:cNvPr id="3894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652" y="1302"/>
                  <a:ext cx="618" cy="2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atin typeface="Book Antiqua" pitchFamily="18" charset="0"/>
                    </a:rPr>
                    <a:t>95,4%</a:t>
                  </a:r>
                  <a:endParaRPr lang="en-US" dirty="0">
                    <a:latin typeface="Book Antiqua" pitchFamily="18" charset="0"/>
                  </a:endParaRPr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046" y="1434"/>
                  <a:ext cx="61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rgbClr val="292929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33" name="Line 49"/>
                <p:cNvSpPr>
                  <a:spLocks noChangeShapeType="1"/>
                </p:cNvSpPr>
                <p:nvPr/>
              </p:nvSpPr>
              <p:spPr bwMode="auto">
                <a:xfrm>
                  <a:off x="3264" y="1434"/>
                  <a:ext cx="60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rgbClr val="292929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7" name="Group 54"/>
              <p:cNvGrpSpPr>
                <a:grpSpLocks/>
              </p:cNvGrpSpPr>
              <p:nvPr/>
            </p:nvGrpSpPr>
            <p:grpSpPr bwMode="auto">
              <a:xfrm>
                <a:off x="2514600" y="1666875"/>
                <a:ext cx="4381500" cy="461963"/>
                <a:chOff x="1584" y="1050"/>
                <a:chExt cx="2760" cy="291"/>
              </a:xfrm>
            </p:grpSpPr>
            <p:sp>
              <p:nvSpPr>
                <p:cNvPr id="3893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52" y="1050"/>
                  <a:ext cx="618" cy="2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atin typeface="Book Antiqua" pitchFamily="18" charset="0"/>
                    </a:rPr>
                    <a:t>99,7%</a:t>
                  </a:r>
                  <a:endParaRPr lang="en-US" dirty="0">
                    <a:latin typeface="Book Antiqua" pitchFamily="18" charset="0"/>
                  </a:endParaRPr>
                </a:p>
              </p:txBody>
            </p:sp>
            <p:sp>
              <p:nvSpPr>
                <p:cNvPr id="29" name="Line 50"/>
                <p:cNvSpPr>
                  <a:spLocks noChangeShapeType="1"/>
                </p:cNvSpPr>
                <p:nvPr/>
              </p:nvSpPr>
              <p:spPr bwMode="auto">
                <a:xfrm>
                  <a:off x="3270" y="1176"/>
                  <a:ext cx="107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rgbClr val="292929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3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584" y="1176"/>
                  <a:ext cx="107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rgbClr val="292929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</p:grp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1468642" y="3567047"/>
              <a:ext cx="6337348" cy="2022193"/>
            </a:xfrm>
            <a:custGeom>
              <a:avLst/>
              <a:gdLst>
                <a:gd name="T0" fmla="*/ 652 w 652"/>
                <a:gd name="T1" fmla="*/ 236 h 242"/>
                <a:gd name="T2" fmla="*/ 648 w 652"/>
                <a:gd name="T3" fmla="*/ 236 h 242"/>
                <a:gd name="T4" fmla="*/ 648 w 652"/>
                <a:gd name="T5" fmla="*/ 233 h 242"/>
                <a:gd name="T6" fmla="*/ 652 w 652"/>
                <a:gd name="T7" fmla="*/ 233 h 242"/>
                <a:gd name="T8" fmla="*/ 652 w 652"/>
                <a:gd name="T9" fmla="*/ 236 h 242"/>
                <a:gd name="T10" fmla="*/ 648 w 652"/>
                <a:gd name="T11" fmla="*/ 233 h 242"/>
                <a:gd name="T12" fmla="*/ 648 w 652"/>
                <a:gd name="T13" fmla="*/ 233 h 242"/>
                <a:gd name="T14" fmla="*/ 648 w 652"/>
                <a:gd name="T15" fmla="*/ 234 h 242"/>
                <a:gd name="T16" fmla="*/ 648 w 652"/>
                <a:gd name="T17" fmla="*/ 233 h 242"/>
                <a:gd name="T18" fmla="*/ 648 w 652"/>
                <a:gd name="T19" fmla="*/ 236 h 242"/>
                <a:gd name="T20" fmla="*/ 420 w 652"/>
                <a:gd name="T21" fmla="*/ 92 h 242"/>
                <a:gd name="T22" fmla="*/ 423 w 652"/>
                <a:gd name="T23" fmla="*/ 90 h 242"/>
                <a:gd name="T24" fmla="*/ 648 w 652"/>
                <a:gd name="T25" fmla="*/ 233 h 242"/>
                <a:gd name="T26" fmla="*/ 648 w 652"/>
                <a:gd name="T27" fmla="*/ 236 h 242"/>
                <a:gd name="T28" fmla="*/ 420 w 652"/>
                <a:gd name="T29" fmla="*/ 92 h 242"/>
                <a:gd name="T30" fmla="*/ 326 w 652"/>
                <a:gd name="T31" fmla="*/ 3 h 242"/>
                <a:gd name="T32" fmla="*/ 326 w 652"/>
                <a:gd name="T33" fmla="*/ 0 h 242"/>
                <a:gd name="T34" fmla="*/ 423 w 652"/>
                <a:gd name="T35" fmla="*/ 90 h 242"/>
                <a:gd name="T36" fmla="*/ 420 w 652"/>
                <a:gd name="T37" fmla="*/ 92 h 242"/>
                <a:gd name="T38" fmla="*/ 326 w 652"/>
                <a:gd name="T39" fmla="*/ 0 h 242"/>
                <a:gd name="T40" fmla="*/ 326 w 652"/>
                <a:gd name="T41" fmla="*/ 0 h 242"/>
                <a:gd name="T42" fmla="*/ 326 w 652"/>
                <a:gd name="T43" fmla="*/ 0 h 242"/>
                <a:gd name="T44" fmla="*/ 326 w 652"/>
                <a:gd name="T45" fmla="*/ 2 h 242"/>
                <a:gd name="T46" fmla="*/ 326 w 652"/>
                <a:gd name="T47" fmla="*/ 0 h 242"/>
                <a:gd name="T48" fmla="*/ 326 w 652"/>
                <a:gd name="T49" fmla="*/ 3 h 242"/>
                <a:gd name="T50" fmla="*/ 231 w 652"/>
                <a:gd name="T51" fmla="*/ 92 h 242"/>
                <a:gd name="T52" fmla="*/ 229 w 652"/>
                <a:gd name="T53" fmla="*/ 90 h 242"/>
                <a:gd name="T54" fmla="*/ 326 w 652"/>
                <a:gd name="T55" fmla="*/ 0 h 242"/>
                <a:gd name="T56" fmla="*/ 326 w 652"/>
                <a:gd name="T57" fmla="*/ 3 h 242"/>
                <a:gd name="T58" fmla="*/ 231 w 652"/>
                <a:gd name="T59" fmla="*/ 92 h 242"/>
                <a:gd name="T60" fmla="*/ 4 w 652"/>
                <a:gd name="T61" fmla="*/ 236 h 242"/>
                <a:gd name="T62" fmla="*/ 4 w 652"/>
                <a:gd name="T63" fmla="*/ 233 h 242"/>
                <a:gd name="T64" fmla="*/ 229 w 652"/>
                <a:gd name="T65" fmla="*/ 90 h 242"/>
                <a:gd name="T66" fmla="*/ 231 w 652"/>
                <a:gd name="T67" fmla="*/ 92 h 242"/>
                <a:gd name="T68" fmla="*/ 4 w 652"/>
                <a:gd name="T69" fmla="*/ 233 h 242"/>
                <a:gd name="T70" fmla="*/ 4 w 652"/>
                <a:gd name="T71" fmla="*/ 233 h 242"/>
                <a:gd name="T72" fmla="*/ 4 w 652"/>
                <a:gd name="T73" fmla="*/ 234 h 242"/>
                <a:gd name="T74" fmla="*/ 4 w 652"/>
                <a:gd name="T75" fmla="*/ 233 h 242"/>
                <a:gd name="T76" fmla="*/ 4 w 652"/>
                <a:gd name="T77" fmla="*/ 236 h 242"/>
                <a:gd name="T78" fmla="*/ 0 w 652"/>
                <a:gd name="T79" fmla="*/ 236 h 242"/>
                <a:gd name="T80" fmla="*/ 0 w 652"/>
                <a:gd name="T81" fmla="*/ 233 h 242"/>
                <a:gd name="T82" fmla="*/ 4 w 652"/>
                <a:gd name="T83" fmla="*/ 233 h 242"/>
                <a:gd name="T84" fmla="*/ 4 w 652"/>
                <a:gd name="T85" fmla="*/ 236 h 2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52"/>
                <a:gd name="T130" fmla="*/ 0 h 242"/>
                <a:gd name="T131" fmla="*/ 652 w 652"/>
                <a:gd name="T132" fmla="*/ 242 h 2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52" h="242">
                  <a:moveTo>
                    <a:pt x="652" y="236"/>
                  </a:moveTo>
                  <a:lnTo>
                    <a:pt x="648" y="236"/>
                  </a:lnTo>
                  <a:lnTo>
                    <a:pt x="648" y="233"/>
                  </a:lnTo>
                  <a:lnTo>
                    <a:pt x="652" y="233"/>
                  </a:lnTo>
                  <a:lnTo>
                    <a:pt x="652" y="236"/>
                  </a:lnTo>
                  <a:close/>
                  <a:moveTo>
                    <a:pt x="648" y="233"/>
                  </a:moveTo>
                  <a:lnTo>
                    <a:pt x="648" y="233"/>
                  </a:lnTo>
                  <a:lnTo>
                    <a:pt x="648" y="234"/>
                  </a:lnTo>
                  <a:lnTo>
                    <a:pt x="648" y="233"/>
                  </a:lnTo>
                  <a:close/>
                  <a:moveTo>
                    <a:pt x="648" y="236"/>
                  </a:moveTo>
                  <a:cubicBezTo>
                    <a:pt x="513" y="242"/>
                    <a:pt x="463" y="161"/>
                    <a:pt x="420" y="92"/>
                  </a:cubicBezTo>
                  <a:lnTo>
                    <a:pt x="423" y="90"/>
                  </a:lnTo>
                  <a:cubicBezTo>
                    <a:pt x="465" y="158"/>
                    <a:pt x="515" y="239"/>
                    <a:pt x="648" y="233"/>
                  </a:cubicBezTo>
                  <a:lnTo>
                    <a:pt x="648" y="236"/>
                  </a:lnTo>
                  <a:close/>
                  <a:moveTo>
                    <a:pt x="420" y="92"/>
                  </a:moveTo>
                  <a:cubicBezTo>
                    <a:pt x="393" y="47"/>
                    <a:pt x="368" y="8"/>
                    <a:pt x="326" y="3"/>
                  </a:cubicBezTo>
                  <a:lnTo>
                    <a:pt x="326" y="0"/>
                  </a:lnTo>
                  <a:cubicBezTo>
                    <a:pt x="370" y="5"/>
                    <a:pt x="395" y="45"/>
                    <a:pt x="423" y="90"/>
                  </a:cubicBezTo>
                  <a:lnTo>
                    <a:pt x="420" y="92"/>
                  </a:lnTo>
                  <a:close/>
                  <a:moveTo>
                    <a:pt x="326" y="0"/>
                  </a:moveTo>
                  <a:lnTo>
                    <a:pt x="326" y="0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26" y="3"/>
                  </a:moveTo>
                  <a:cubicBezTo>
                    <a:pt x="284" y="8"/>
                    <a:pt x="259" y="47"/>
                    <a:pt x="231" y="92"/>
                  </a:cubicBezTo>
                  <a:lnTo>
                    <a:pt x="229" y="90"/>
                  </a:lnTo>
                  <a:cubicBezTo>
                    <a:pt x="257" y="45"/>
                    <a:pt x="282" y="5"/>
                    <a:pt x="326" y="0"/>
                  </a:cubicBezTo>
                  <a:lnTo>
                    <a:pt x="326" y="3"/>
                  </a:lnTo>
                  <a:close/>
                  <a:moveTo>
                    <a:pt x="231" y="92"/>
                  </a:moveTo>
                  <a:cubicBezTo>
                    <a:pt x="189" y="161"/>
                    <a:pt x="139" y="242"/>
                    <a:pt x="4" y="236"/>
                  </a:cubicBezTo>
                  <a:lnTo>
                    <a:pt x="4" y="233"/>
                  </a:lnTo>
                  <a:cubicBezTo>
                    <a:pt x="137" y="239"/>
                    <a:pt x="187" y="158"/>
                    <a:pt x="229" y="90"/>
                  </a:cubicBezTo>
                  <a:lnTo>
                    <a:pt x="231" y="92"/>
                  </a:lnTo>
                  <a:close/>
                  <a:moveTo>
                    <a:pt x="4" y="233"/>
                  </a:moveTo>
                  <a:lnTo>
                    <a:pt x="4" y="233"/>
                  </a:lnTo>
                  <a:lnTo>
                    <a:pt x="4" y="234"/>
                  </a:lnTo>
                  <a:lnTo>
                    <a:pt x="4" y="233"/>
                  </a:lnTo>
                  <a:close/>
                  <a:moveTo>
                    <a:pt x="4" y="236"/>
                  </a:moveTo>
                  <a:lnTo>
                    <a:pt x="0" y="236"/>
                  </a:lnTo>
                  <a:lnTo>
                    <a:pt x="0" y="233"/>
                  </a:lnTo>
                  <a:lnTo>
                    <a:pt x="4" y="233"/>
                  </a:lnTo>
                  <a:lnTo>
                    <a:pt x="4" y="236"/>
                  </a:lnTo>
                  <a:close/>
                </a:path>
              </a:pathLst>
            </a:custGeom>
            <a:solidFill>
              <a:srgbClr val="340E7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2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Distribuição Normal Padrão</a:t>
            </a:r>
            <a:endParaRPr lang="pt-BR" dirty="0"/>
          </a:p>
        </p:txBody>
      </p:sp>
      <p:sp>
        <p:nvSpPr>
          <p:cNvPr id="2052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A distribuição com média </a:t>
            </a:r>
            <a:r>
              <a:rPr lang="pt-BR" dirty="0" smtClean="0">
                <a:sym typeface="Symbol" pitchFamily="18" charset="2"/>
              </a:rPr>
              <a:t> = 0 e desvio-padrão  = 1 é conhecida como distribuição normal padrão ou normal reduzida. </a:t>
            </a:r>
          </a:p>
          <a:p>
            <a:endParaRPr lang="pt-BR" dirty="0">
              <a:sym typeface="Symbol" pitchFamily="18" charset="2"/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sym typeface="Symbol" pitchFamily="18" charset="2"/>
              </a:rPr>
              <a:t>Pelo fato de sua área ter sido tabulada, ela é usada para se obter probabilidades associadas às variáveis aleatórias normais</a:t>
            </a:r>
          </a:p>
        </p:txBody>
      </p:sp>
    </p:spTree>
    <p:extLst>
      <p:ext uri="{BB962C8B-B14F-4D97-AF65-F5344CB8AC3E}">
        <p14:creationId xmlns:p14="http://schemas.microsoft.com/office/powerpoint/2010/main" val="12654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600" b="1">
                <a:latin typeface="Arial" charset="0"/>
              </a:rPr>
              <a:t>Curva Normal Padronizada</a:t>
            </a:r>
          </a:p>
        </p:txBody>
      </p:sp>
      <p:grpSp>
        <p:nvGrpSpPr>
          <p:cNvPr id="2" name="Grupo 44"/>
          <p:cNvGrpSpPr>
            <a:grpSpLocks/>
          </p:cNvGrpSpPr>
          <p:nvPr/>
        </p:nvGrpSpPr>
        <p:grpSpPr bwMode="auto">
          <a:xfrm>
            <a:off x="885820" y="2507257"/>
            <a:ext cx="7094538" cy="3802063"/>
            <a:chOff x="1403648" y="2057400"/>
            <a:chExt cx="7093817" cy="3802063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7524328" y="4221088"/>
              <a:ext cx="9731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latin typeface="Arial" pitchFamily="34" charset="0"/>
                </a:rPr>
                <a:t>Escala Z</a:t>
              </a: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4572000" y="3962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352800" y="3962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5791200" y="3962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962400" y="3962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5181600" y="3962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6400800" y="3962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743200" y="3962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V="1">
              <a:off x="4572000" y="2057400"/>
              <a:ext cx="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5791200" y="3200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5181600" y="25908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V="1">
              <a:off x="3962400" y="25908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 flipV="1">
              <a:off x="3352800" y="3200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flipV="1">
              <a:off x="6400800" y="3810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V="1">
              <a:off x="2743200" y="3810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51" name="Text Box 23"/>
            <p:cNvSpPr txBox="1">
              <a:spLocks noChangeArrowheads="1"/>
            </p:cNvSpPr>
            <p:nvPr/>
          </p:nvSpPr>
          <p:spPr bwMode="auto">
            <a:xfrm>
              <a:off x="6096000" y="4191000"/>
              <a:ext cx="6810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latin typeface="Arial" pitchFamily="34" charset="0"/>
                </a:rPr>
                <a:t>+ 2.58</a:t>
              </a:r>
            </a:p>
          </p:txBody>
        </p:sp>
        <p:sp>
          <p:nvSpPr>
            <p:cNvPr id="44052" name="Text Box 24"/>
            <p:cNvSpPr txBox="1">
              <a:spLocks noChangeArrowheads="1"/>
            </p:cNvSpPr>
            <p:nvPr/>
          </p:nvSpPr>
          <p:spPr bwMode="auto">
            <a:xfrm>
              <a:off x="2362200" y="4191000"/>
              <a:ext cx="636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latin typeface="Arial" pitchFamily="34" charset="0"/>
                </a:rPr>
                <a:t>- 2.58</a:t>
              </a:r>
            </a:p>
          </p:txBody>
        </p:sp>
        <p:sp>
          <p:nvSpPr>
            <p:cNvPr id="44053" name="Text Box 25"/>
            <p:cNvSpPr txBox="1">
              <a:spLocks noChangeArrowheads="1"/>
            </p:cNvSpPr>
            <p:nvPr/>
          </p:nvSpPr>
          <p:spPr bwMode="auto">
            <a:xfrm>
              <a:off x="3048000" y="4191000"/>
              <a:ext cx="636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latin typeface="Arial" pitchFamily="34" charset="0"/>
                </a:rPr>
                <a:t>- 1.96</a:t>
              </a:r>
            </a:p>
          </p:txBody>
        </p:sp>
        <p:sp>
          <p:nvSpPr>
            <p:cNvPr id="44054" name="Text Box 26"/>
            <p:cNvSpPr txBox="1">
              <a:spLocks noChangeArrowheads="1"/>
            </p:cNvSpPr>
            <p:nvPr/>
          </p:nvSpPr>
          <p:spPr bwMode="auto">
            <a:xfrm>
              <a:off x="5410200" y="4191000"/>
              <a:ext cx="6863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dirty="0">
                  <a:latin typeface="Arial" pitchFamily="34" charset="0"/>
                </a:rPr>
                <a:t>+ </a:t>
              </a:r>
              <a:r>
                <a:rPr lang="pt-BR" sz="1400" dirty="0" smtClean="0">
                  <a:latin typeface="Arial" pitchFamily="34" charset="0"/>
                </a:rPr>
                <a:t>1,96</a:t>
              </a:r>
              <a:endParaRPr lang="pt-BR" sz="1400" dirty="0">
                <a:latin typeface="Arial" pitchFamily="34" charset="0"/>
              </a:endParaRPr>
            </a:p>
          </p:txBody>
        </p:sp>
        <p:sp>
          <p:nvSpPr>
            <p:cNvPr id="44055" name="Text Box 27"/>
            <p:cNvSpPr txBox="1">
              <a:spLocks noChangeArrowheads="1"/>
            </p:cNvSpPr>
            <p:nvPr/>
          </p:nvSpPr>
          <p:spPr bwMode="auto">
            <a:xfrm>
              <a:off x="4876800" y="4191000"/>
              <a:ext cx="4349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latin typeface="Arial" pitchFamily="34" charset="0"/>
                </a:rPr>
                <a:t>+ 1</a:t>
              </a:r>
            </a:p>
          </p:txBody>
        </p:sp>
        <p:sp>
          <p:nvSpPr>
            <p:cNvPr id="44056" name="Text Box 28"/>
            <p:cNvSpPr txBox="1">
              <a:spLocks noChangeArrowheads="1"/>
            </p:cNvSpPr>
            <p:nvPr/>
          </p:nvSpPr>
          <p:spPr bwMode="auto">
            <a:xfrm>
              <a:off x="3756025" y="4191000"/>
              <a:ext cx="3905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latin typeface="Arial" pitchFamily="34" charset="0"/>
                </a:rPr>
                <a:t>- 1</a:t>
              </a:r>
            </a:p>
          </p:txBody>
        </p:sp>
        <p:sp>
          <p:nvSpPr>
            <p:cNvPr id="44057" name="Line 29"/>
            <p:cNvSpPr>
              <a:spLocks noChangeShapeType="1"/>
            </p:cNvSpPr>
            <p:nvPr/>
          </p:nvSpPr>
          <p:spPr bwMode="auto">
            <a:xfrm>
              <a:off x="2819400" y="44958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58" name="Line 32"/>
            <p:cNvSpPr>
              <a:spLocks noChangeShapeType="1"/>
            </p:cNvSpPr>
            <p:nvPr/>
          </p:nvSpPr>
          <p:spPr bwMode="auto">
            <a:xfrm>
              <a:off x="5181600" y="4495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59" name="Line 33"/>
            <p:cNvSpPr>
              <a:spLocks noChangeShapeType="1"/>
            </p:cNvSpPr>
            <p:nvPr/>
          </p:nvSpPr>
          <p:spPr bwMode="auto">
            <a:xfrm>
              <a:off x="5791200" y="4495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60" name="Line 34"/>
            <p:cNvSpPr>
              <a:spLocks noChangeShapeType="1"/>
            </p:cNvSpPr>
            <p:nvPr/>
          </p:nvSpPr>
          <p:spPr bwMode="auto">
            <a:xfrm>
              <a:off x="6400800" y="44958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61" name="Line 35"/>
            <p:cNvSpPr>
              <a:spLocks noChangeShapeType="1"/>
            </p:cNvSpPr>
            <p:nvPr/>
          </p:nvSpPr>
          <p:spPr bwMode="auto">
            <a:xfrm>
              <a:off x="3962400" y="4495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62" name="Line 36"/>
            <p:cNvSpPr>
              <a:spLocks noChangeShapeType="1"/>
            </p:cNvSpPr>
            <p:nvPr/>
          </p:nvSpPr>
          <p:spPr bwMode="auto">
            <a:xfrm>
              <a:off x="3352800" y="4495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63" name="Line 39"/>
            <p:cNvSpPr>
              <a:spLocks noChangeShapeType="1"/>
            </p:cNvSpPr>
            <p:nvPr/>
          </p:nvSpPr>
          <p:spPr bwMode="auto">
            <a:xfrm>
              <a:off x="3962400" y="4953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64" name="Line 40"/>
            <p:cNvSpPr>
              <a:spLocks noChangeShapeType="1"/>
            </p:cNvSpPr>
            <p:nvPr/>
          </p:nvSpPr>
          <p:spPr bwMode="auto">
            <a:xfrm flipV="1">
              <a:off x="3352800" y="51816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65" name="Line 41"/>
            <p:cNvSpPr>
              <a:spLocks noChangeShapeType="1"/>
            </p:cNvSpPr>
            <p:nvPr/>
          </p:nvSpPr>
          <p:spPr bwMode="auto">
            <a:xfrm>
              <a:off x="2819400" y="5562600"/>
              <a:ext cx="358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66" name="Text Box 42"/>
            <p:cNvSpPr txBox="1">
              <a:spLocks noChangeArrowheads="1"/>
            </p:cNvSpPr>
            <p:nvPr/>
          </p:nvSpPr>
          <p:spPr bwMode="auto">
            <a:xfrm>
              <a:off x="4354513" y="5203825"/>
              <a:ext cx="487362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 b="1">
                  <a:latin typeface="Arial" pitchFamily="34" charset="0"/>
                </a:rPr>
                <a:t>95%</a:t>
              </a:r>
            </a:p>
          </p:txBody>
        </p:sp>
        <p:sp>
          <p:nvSpPr>
            <p:cNvPr id="44067" name="Text Box 43"/>
            <p:cNvSpPr txBox="1">
              <a:spLocks noChangeArrowheads="1"/>
            </p:cNvSpPr>
            <p:nvPr/>
          </p:nvSpPr>
          <p:spPr bwMode="auto">
            <a:xfrm>
              <a:off x="4354513" y="4670425"/>
              <a:ext cx="487362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 b="1">
                  <a:latin typeface="Arial" pitchFamily="34" charset="0"/>
                </a:rPr>
                <a:t>68%</a:t>
              </a:r>
            </a:p>
          </p:txBody>
        </p:sp>
        <p:sp>
          <p:nvSpPr>
            <p:cNvPr id="44068" name="Text Box 44"/>
            <p:cNvSpPr txBox="1">
              <a:spLocks noChangeArrowheads="1"/>
            </p:cNvSpPr>
            <p:nvPr/>
          </p:nvSpPr>
          <p:spPr bwMode="auto">
            <a:xfrm>
              <a:off x="4354513" y="5584825"/>
              <a:ext cx="487362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 b="1">
                  <a:latin typeface="Arial" pitchFamily="34" charset="0"/>
                </a:rPr>
                <a:t>99%</a:t>
              </a:r>
            </a:p>
          </p:txBody>
        </p:sp>
        <p:sp>
          <p:nvSpPr>
            <p:cNvPr id="44069" name="Text Box 28"/>
            <p:cNvSpPr txBox="1">
              <a:spLocks noChangeArrowheads="1"/>
            </p:cNvSpPr>
            <p:nvPr/>
          </p:nvSpPr>
          <p:spPr bwMode="auto">
            <a:xfrm>
              <a:off x="4325491" y="4204320"/>
              <a:ext cx="3834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latin typeface="Arial" pitchFamily="34" charset="0"/>
                </a:rPr>
                <a:t>  0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403648" y="2060848"/>
              <a:ext cx="6336704" cy="2088232"/>
              <a:chOff x="431" y="1752"/>
              <a:chExt cx="4536" cy="2087"/>
            </a:xfrm>
          </p:grpSpPr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1710" y="1769"/>
                <a:ext cx="1977" cy="2061"/>
              </a:xfrm>
              <a:custGeom>
                <a:avLst/>
                <a:gdLst>
                  <a:gd name="T0" fmla="*/ 284 w 284"/>
                  <a:gd name="T1" fmla="*/ 156 h 247"/>
                  <a:gd name="T2" fmla="*/ 284 w 284"/>
                  <a:gd name="T3" fmla="*/ 232 h 247"/>
                  <a:gd name="T4" fmla="*/ 284 w 284"/>
                  <a:gd name="T5" fmla="*/ 247 h 247"/>
                  <a:gd name="T6" fmla="*/ 284 w 284"/>
                  <a:gd name="T7" fmla="*/ 247 h 247"/>
                  <a:gd name="T8" fmla="*/ 0 w 284"/>
                  <a:gd name="T9" fmla="*/ 247 h 247"/>
                  <a:gd name="T10" fmla="*/ 0 w 284"/>
                  <a:gd name="T11" fmla="*/ 247 h 247"/>
                  <a:gd name="T12" fmla="*/ 0 w 284"/>
                  <a:gd name="T13" fmla="*/ 232 h 247"/>
                  <a:gd name="T14" fmla="*/ 0 w 284"/>
                  <a:gd name="T15" fmla="*/ 156 h 247"/>
                  <a:gd name="T16" fmla="*/ 142 w 284"/>
                  <a:gd name="T17" fmla="*/ 0 h 247"/>
                  <a:gd name="T18" fmla="*/ 284 w 284"/>
                  <a:gd name="T19" fmla="*/ 156 h 2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84"/>
                  <a:gd name="T31" fmla="*/ 0 h 247"/>
                  <a:gd name="T32" fmla="*/ 284 w 284"/>
                  <a:gd name="T33" fmla="*/ 247 h 2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84" h="247">
                    <a:moveTo>
                      <a:pt x="284" y="156"/>
                    </a:moveTo>
                    <a:lnTo>
                      <a:pt x="284" y="232"/>
                    </a:lnTo>
                    <a:lnTo>
                      <a:pt x="284" y="247"/>
                    </a:lnTo>
                    <a:lnTo>
                      <a:pt x="0" y="247"/>
                    </a:lnTo>
                    <a:lnTo>
                      <a:pt x="0" y="232"/>
                    </a:lnTo>
                    <a:lnTo>
                      <a:pt x="0" y="156"/>
                    </a:lnTo>
                    <a:cubicBezTo>
                      <a:pt x="55" y="91"/>
                      <a:pt x="78" y="6"/>
                      <a:pt x="142" y="0"/>
                    </a:cubicBezTo>
                    <a:cubicBezTo>
                      <a:pt x="206" y="6"/>
                      <a:pt x="229" y="91"/>
                      <a:pt x="284" y="156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431" y="3072"/>
                <a:ext cx="1279" cy="769"/>
              </a:xfrm>
              <a:custGeom>
                <a:avLst/>
                <a:gdLst>
                  <a:gd name="T0" fmla="*/ 0 w 184"/>
                  <a:gd name="T1" fmla="*/ 76 h 92"/>
                  <a:gd name="T2" fmla="*/ 4 w 184"/>
                  <a:gd name="T3" fmla="*/ 76 h 92"/>
                  <a:gd name="T4" fmla="*/ 184 w 184"/>
                  <a:gd name="T5" fmla="*/ 0 h 92"/>
                  <a:gd name="T6" fmla="*/ 184 w 184"/>
                  <a:gd name="T7" fmla="*/ 92 h 92"/>
                  <a:gd name="T8" fmla="*/ 0 w 184"/>
                  <a:gd name="T9" fmla="*/ 92 h 92"/>
                  <a:gd name="T10" fmla="*/ 0 w 184"/>
                  <a:gd name="T11" fmla="*/ 76 h 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4"/>
                  <a:gd name="T19" fmla="*/ 0 h 92"/>
                  <a:gd name="T20" fmla="*/ 184 w 184"/>
                  <a:gd name="T21" fmla="*/ 92 h 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4" h="92">
                    <a:moveTo>
                      <a:pt x="0" y="76"/>
                    </a:moveTo>
                    <a:cubicBezTo>
                      <a:pt x="1" y="76"/>
                      <a:pt x="2" y="76"/>
                      <a:pt x="4" y="76"/>
                    </a:cubicBezTo>
                    <a:cubicBezTo>
                      <a:pt x="94" y="81"/>
                      <a:pt x="147" y="45"/>
                      <a:pt x="184" y="0"/>
                    </a:cubicBezTo>
                    <a:lnTo>
                      <a:pt x="184" y="92"/>
                    </a:lnTo>
                    <a:lnTo>
                      <a:pt x="0" y="92"/>
                    </a:lnTo>
                    <a:lnTo>
                      <a:pt x="0" y="76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3688" y="3070"/>
                <a:ext cx="1279" cy="768"/>
              </a:xfrm>
              <a:custGeom>
                <a:avLst/>
                <a:gdLst>
                  <a:gd name="T0" fmla="*/ 184 w 184"/>
                  <a:gd name="T1" fmla="*/ 76 h 92"/>
                  <a:gd name="T2" fmla="*/ 180 w 184"/>
                  <a:gd name="T3" fmla="*/ 76 h 92"/>
                  <a:gd name="T4" fmla="*/ 0 w 184"/>
                  <a:gd name="T5" fmla="*/ 0 h 92"/>
                  <a:gd name="T6" fmla="*/ 0 w 184"/>
                  <a:gd name="T7" fmla="*/ 92 h 92"/>
                  <a:gd name="T8" fmla="*/ 184 w 184"/>
                  <a:gd name="T9" fmla="*/ 92 h 92"/>
                  <a:gd name="T10" fmla="*/ 184 w 184"/>
                  <a:gd name="T11" fmla="*/ 76 h 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4"/>
                  <a:gd name="T19" fmla="*/ 0 h 92"/>
                  <a:gd name="T20" fmla="*/ 184 w 184"/>
                  <a:gd name="T21" fmla="*/ 92 h 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4" h="92">
                    <a:moveTo>
                      <a:pt x="184" y="76"/>
                    </a:moveTo>
                    <a:cubicBezTo>
                      <a:pt x="183" y="76"/>
                      <a:pt x="182" y="76"/>
                      <a:pt x="180" y="76"/>
                    </a:cubicBezTo>
                    <a:cubicBezTo>
                      <a:pt x="89" y="81"/>
                      <a:pt x="37" y="45"/>
                      <a:pt x="0" y="0"/>
                    </a:cubicBezTo>
                    <a:lnTo>
                      <a:pt x="0" y="92"/>
                    </a:lnTo>
                    <a:lnTo>
                      <a:pt x="184" y="92"/>
                    </a:lnTo>
                    <a:lnTo>
                      <a:pt x="184" y="76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43" name="Rectangle 14"/>
              <p:cNvSpPr>
                <a:spLocks noChangeArrowheads="1"/>
              </p:cNvSpPr>
              <p:nvPr/>
            </p:nvSpPr>
            <p:spPr bwMode="auto">
              <a:xfrm>
                <a:off x="431" y="3822"/>
                <a:ext cx="4536" cy="16"/>
              </a:xfrm>
              <a:prstGeom prst="rect">
                <a:avLst/>
              </a:prstGeom>
              <a:solidFill>
                <a:srgbClr val="340E7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44" name="Freeform 15"/>
              <p:cNvSpPr>
                <a:spLocks noEditPoints="1"/>
              </p:cNvSpPr>
              <p:nvPr/>
            </p:nvSpPr>
            <p:spPr bwMode="auto">
              <a:xfrm>
                <a:off x="431" y="1752"/>
                <a:ext cx="4536" cy="2021"/>
              </a:xfrm>
              <a:custGeom>
                <a:avLst/>
                <a:gdLst>
                  <a:gd name="T0" fmla="*/ 652 w 652"/>
                  <a:gd name="T1" fmla="*/ 236 h 242"/>
                  <a:gd name="T2" fmla="*/ 648 w 652"/>
                  <a:gd name="T3" fmla="*/ 236 h 242"/>
                  <a:gd name="T4" fmla="*/ 648 w 652"/>
                  <a:gd name="T5" fmla="*/ 233 h 242"/>
                  <a:gd name="T6" fmla="*/ 652 w 652"/>
                  <a:gd name="T7" fmla="*/ 233 h 242"/>
                  <a:gd name="T8" fmla="*/ 652 w 652"/>
                  <a:gd name="T9" fmla="*/ 236 h 242"/>
                  <a:gd name="T10" fmla="*/ 648 w 652"/>
                  <a:gd name="T11" fmla="*/ 233 h 242"/>
                  <a:gd name="T12" fmla="*/ 648 w 652"/>
                  <a:gd name="T13" fmla="*/ 233 h 242"/>
                  <a:gd name="T14" fmla="*/ 648 w 652"/>
                  <a:gd name="T15" fmla="*/ 234 h 242"/>
                  <a:gd name="T16" fmla="*/ 648 w 652"/>
                  <a:gd name="T17" fmla="*/ 233 h 242"/>
                  <a:gd name="T18" fmla="*/ 648 w 652"/>
                  <a:gd name="T19" fmla="*/ 236 h 242"/>
                  <a:gd name="T20" fmla="*/ 420 w 652"/>
                  <a:gd name="T21" fmla="*/ 92 h 242"/>
                  <a:gd name="T22" fmla="*/ 423 w 652"/>
                  <a:gd name="T23" fmla="*/ 90 h 242"/>
                  <a:gd name="T24" fmla="*/ 648 w 652"/>
                  <a:gd name="T25" fmla="*/ 233 h 242"/>
                  <a:gd name="T26" fmla="*/ 648 w 652"/>
                  <a:gd name="T27" fmla="*/ 236 h 242"/>
                  <a:gd name="T28" fmla="*/ 420 w 652"/>
                  <a:gd name="T29" fmla="*/ 92 h 242"/>
                  <a:gd name="T30" fmla="*/ 326 w 652"/>
                  <a:gd name="T31" fmla="*/ 3 h 242"/>
                  <a:gd name="T32" fmla="*/ 326 w 652"/>
                  <a:gd name="T33" fmla="*/ 0 h 242"/>
                  <a:gd name="T34" fmla="*/ 423 w 652"/>
                  <a:gd name="T35" fmla="*/ 90 h 242"/>
                  <a:gd name="T36" fmla="*/ 420 w 652"/>
                  <a:gd name="T37" fmla="*/ 92 h 242"/>
                  <a:gd name="T38" fmla="*/ 326 w 652"/>
                  <a:gd name="T39" fmla="*/ 0 h 242"/>
                  <a:gd name="T40" fmla="*/ 326 w 652"/>
                  <a:gd name="T41" fmla="*/ 0 h 242"/>
                  <a:gd name="T42" fmla="*/ 326 w 652"/>
                  <a:gd name="T43" fmla="*/ 0 h 242"/>
                  <a:gd name="T44" fmla="*/ 326 w 652"/>
                  <a:gd name="T45" fmla="*/ 2 h 242"/>
                  <a:gd name="T46" fmla="*/ 326 w 652"/>
                  <a:gd name="T47" fmla="*/ 0 h 242"/>
                  <a:gd name="T48" fmla="*/ 326 w 652"/>
                  <a:gd name="T49" fmla="*/ 3 h 242"/>
                  <a:gd name="T50" fmla="*/ 231 w 652"/>
                  <a:gd name="T51" fmla="*/ 92 h 242"/>
                  <a:gd name="T52" fmla="*/ 229 w 652"/>
                  <a:gd name="T53" fmla="*/ 90 h 242"/>
                  <a:gd name="T54" fmla="*/ 326 w 652"/>
                  <a:gd name="T55" fmla="*/ 0 h 242"/>
                  <a:gd name="T56" fmla="*/ 326 w 652"/>
                  <a:gd name="T57" fmla="*/ 3 h 242"/>
                  <a:gd name="T58" fmla="*/ 231 w 652"/>
                  <a:gd name="T59" fmla="*/ 92 h 242"/>
                  <a:gd name="T60" fmla="*/ 4 w 652"/>
                  <a:gd name="T61" fmla="*/ 236 h 242"/>
                  <a:gd name="T62" fmla="*/ 4 w 652"/>
                  <a:gd name="T63" fmla="*/ 233 h 242"/>
                  <a:gd name="T64" fmla="*/ 229 w 652"/>
                  <a:gd name="T65" fmla="*/ 90 h 242"/>
                  <a:gd name="T66" fmla="*/ 231 w 652"/>
                  <a:gd name="T67" fmla="*/ 92 h 242"/>
                  <a:gd name="T68" fmla="*/ 4 w 652"/>
                  <a:gd name="T69" fmla="*/ 233 h 242"/>
                  <a:gd name="T70" fmla="*/ 4 w 652"/>
                  <a:gd name="T71" fmla="*/ 233 h 242"/>
                  <a:gd name="T72" fmla="*/ 4 w 652"/>
                  <a:gd name="T73" fmla="*/ 234 h 242"/>
                  <a:gd name="T74" fmla="*/ 4 w 652"/>
                  <a:gd name="T75" fmla="*/ 233 h 242"/>
                  <a:gd name="T76" fmla="*/ 4 w 652"/>
                  <a:gd name="T77" fmla="*/ 236 h 242"/>
                  <a:gd name="T78" fmla="*/ 0 w 652"/>
                  <a:gd name="T79" fmla="*/ 236 h 242"/>
                  <a:gd name="T80" fmla="*/ 0 w 652"/>
                  <a:gd name="T81" fmla="*/ 233 h 242"/>
                  <a:gd name="T82" fmla="*/ 4 w 652"/>
                  <a:gd name="T83" fmla="*/ 233 h 242"/>
                  <a:gd name="T84" fmla="*/ 4 w 652"/>
                  <a:gd name="T85" fmla="*/ 236 h 2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2"/>
                  <a:gd name="T130" fmla="*/ 0 h 242"/>
                  <a:gd name="T131" fmla="*/ 652 w 652"/>
                  <a:gd name="T132" fmla="*/ 242 h 2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2" h="242">
                    <a:moveTo>
                      <a:pt x="652" y="236"/>
                    </a:moveTo>
                    <a:lnTo>
                      <a:pt x="648" y="236"/>
                    </a:lnTo>
                    <a:lnTo>
                      <a:pt x="648" y="233"/>
                    </a:lnTo>
                    <a:lnTo>
                      <a:pt x="652" y="233"/>
                    </a:lnTo>
                    <a:lnTo>
                      <a:pt x="652" y="236"/>
                    </a:lnTo>
                    <a:close/>
                    <a:moveTo>
                      <a:pt x="648" y="233"/>
                    </a:moveTo>
                    <a:lnTo>
                      <a:pt x="648" y="233"/>
                    </a:lnTo>
                    <a:lnTo>
                      <a:pt x="648" y="234"/>
                    </a:lnTo>
                    <a:lnTo>
                      <a:pt x="648" y="233"/>
                    </a:lnTo>
                    <a:close/>
                    <a:moveTo>
                      <a:pt x="648" y="236"/>
                    </a:moveTo>
                    <a:cubicBezTo>
                      <a:pt x="513" y="242"/>
                      <a:pt x="463" y="161"/>
                      <a:pt x="420" y="92"/>
                    </a:cubicBezTo>
                    <a:lnTo>
                      <a:pt x="423" y="90"/>
                    </a:lnTo>
                    <a:cubicBezTo>
                      <a:pt x="465" y="158"/>
                      <a:pt x="515" y="239"/>
                      <a:pt x="648" y="233"/>
                    </a:cubicBezTo>
                    <a:lnTo>
                      <a:pt x="648" y="236"/>
                    </a:lnTo>
                    <a:close/>
                    <a:moveTo>
                      <a:pt x="420" y="92"/>
                    </a:moveTo>
                    <a:cubicBezTo>
                      <a:pt x="393" y="47"/>
                      <a:pt x="368" y="8"/>
                      <a:pt x="326" y="3"/>
                    </a:cubicBezTo>
                    <a:lnTo>
                      <a:pt x="326" y="0"/>
                    </a:lnTo>
                    <a:cubicBezTo>
                      <a:pt x="370" y="5"/>
                      <a:pt x="395" y="45"/>
                      <a:pt x="423" y="90"/>
                    </a:cubicBezTo>
                    <a:lnTo>
                      <a:pt x="420" y="92"/>
                    </a:lnTo>
                    <a:close/>
                    <a:moveTo>
                      <a:pt x="326" y="0"/>
                    </a:moveTo>
                    <a:lnTo>
                      <a:pt x="326" y="0"/>
                    </a:lnTo>
                    <a:lnTo>
                      <a:pt x="326" y="2"/>
                    </a:lnTo>
                    <a:lnTo>
                      <a:pt x="326" y="0"/>
                    </a:lnTo>
                    <a:close/>
                    <a:moveTo>
                      <a:pt x="326" y="3"/>
                    </a:moveTo>
                    <a:cubicBezTo>
                      <a:pt x="284" y="8"/>
                      <a:pt x="259" y="47"/>
                      <a:pt x="231" y="92"/>
                    </a:cubicBezTo>
                    <a:lnTo>
                      <a:pt x="229" y="90"/>
                    </a:lnTo>
                    <a:cubicBezTo>
                      <a:pt x="257" y="45"/>
                      <a:pt x="282" y="5"/>
                      <a:pt x="326" y="0"/>
                    </a:cubicBezTo>
                    <a:lnTo>
                      <a:pt x="326" y="3"/>
                    </a:lnTo>
                    <a:close/>
                    <a:moveTo>
                      <a:pt x="231" y="92"/>
                    </a:moveTo>
                    <a:cubicBezTo>
                      <a:pt x="189" y="161"/>
                      <a:pt x="139" y="242"/>
                      <a:pt x="4" y="236"/>
                    </a:cubicBezTo>
                    <a:lnTo>
                      <a:pt x="4" y="233"/>
                    </a:lnTo>
                    <a:cubicBezTo>
                      <a:pt x="137" y="239"/>
                      <a:pt x="187" y="158"/>
                      <a:pt x="229" y="90"/>
                    </a:cubicBezTo>
                    <a:lnTo>
                      <a:pt x="231" y="92"/>
                    </a:lnTo>
                    <a:close/>
                    <a:moveTo>
                      <a:pt x="4" y="233"/>
                    </a:moveTo>
                    <a:lnTo>
                      <a:pt x="4" y="233"/>
                    </a:lnTo>
                    <a:lnTo>
                      <a:pt x="4" y="234"/>
                    </a:lnTo>
                    <a:lnTo>
                      <a:pt x="4" y="233"/>
                    </a:lnTo>
                    <a:close/>
                    <a:moveTo>
                      <a:pt x="4" y="236"/>
                    </a:moveTo>
                    <a:lnTo>
                      <a:pt x="0" y="236"/>
                    </a:lnTo>
                    <a:lnTo>
                      <a:pt x="0" y="233"/>
                    </a:lnTo>
                    <a:lnTo>
                      <a:pt x="4" y="233"/>
                    </a:lnTo>
                    <a:lnTo>
                      <a:pt x="4" y="236"/>
                    </a:lnTo>
                    <a:close/>
                  </a:path>
                </a:pathLst>
              </a:custGeom>
              <a:solidFill>
                <a:srgbClr val="340E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latin typeface="+mn-lt"/>
                </a:endParaRPr>
              </a:p>
            </p:txBody>
          </p:sp>
        </p:grpSp>
      </p:grpSp>
      <p:sp>
        <p:nvSpPr>
          <p:cNvPr id="45" name="Retângulo 44"/>
          <p:cNvSpPr/>
          <p:nvPr/>
        </p:nvSpPr>
        <p:spPr>
          <a:xfrm>
            <a:off x="395536" y="1185761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A distribuição com média </a:t>
            </a:r>
            <a:r>
              <a:rPr lang="pt-BR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 = 0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e desvio-padrão </a:t>
            </a:r>
            <a:r>
              <a:rPr lang="pt-BR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 = 1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é conhecida como </a:t>
            </a:r>
            <a:r>
              <a:rPr lang="pt-BR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distribuição normal padrão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ou </a:t>
            </a:r>
            <a:r>
              <a:rPr lang="pt-BR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normal reduzida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. Devido à sua área ter sido tabulada, ela é usada para se obter probabilidades associadas às variáveis aleatórias normais  </a:t>
            </a:r>
            <a:r>
              <a:rPr lang="pt-BR" sz="1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Z~</a:t>
            </a:r>
            <a:r>
              <a:rPr lang="pt-BR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N(0, 1)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700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Tabela da distribuição Normal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Indica as áreas ou probabilidades da distribuição normal padrão</a:t>
            </a:r>
          </a:p>
          <a:p>
            <a:endParaRPr lang="pt-BR" dirty="0" smtClean="0"/>
          </a:p>
          <a:p>
            <a:r>
              <a:rPr lang="pt-BR" dirty="0" smtClean="0"/>
              <a:t>Para calcular a probabilidade de uma variável aleatória normal estar dentro de um intervalo específico, devemos calcular a área sob a curva ao longo desse intervalo</a:t>
            </a:r>
          </a:p>
          <a:p>
            <a:endParaRPr lang="pt-BR" dirty="0" smtClean="0"/>
          </a:p>
          <a:p>
            <a:r>
              <a:rPr lang="pt-BR" dirty="0" smtClean="0"/>
              <a:t>Para a distribuição normal (e outras distribuições), essas áreas estão disponíveis em uma tabela de probabilidades</a:t>
            </a:r>
          </a:p>
        </p:txBody>
      </p:sp>
    </p:spTree>
    <p:extLst>
      <p:ext uri="{BB962C8B-B14F-4D97-AF65-F5344CB8AC3E}">
        <p14:creationId xmlns:p14="http://schemas.microsoft.com/office/powerpoint/2010/main" val="3212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6048" y="332656"/>
            <a:ext cx="6768752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DISTRIBUIÇÕES DE  PROBABILIDADE </a:t>
            </a:r>
            <a:br>
              <a:rPr lang="pt-BR" dirty="0" smtClean="0">
                <a:solidFill>
                  <a:srgbClr val="0070C0"/>
                </a:solidFill>
              </a:rPr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27976" y="1052736"/>
            <a:ext cx="80648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VARIÁVEIS ALEATÓRIAS</a:t>
            </a:r>
          </a:p>
          <a:p>
            <a:pPr algn="ctr"/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/>
              <a:t>Sejam </a:t>
            </a:r>
            <a:r>
              <a:rPr lang="pt-BR" sz="2000" i="1" dirty="0"/>
              <a:t>E</a:t>
            </a:r>
            <a:r>
              <a:rPr lang="pt-BR" sz="2000" dirty="0"/>
              <a:t> um experimento e </a:t>
            </a:r>
            <a:r>
              <a:rPr lang="pt-BR" sz="2000" i="1" dirty="0"/>
              <a:t>S</a:t>
            </a:r>
            <a:r>
              <a:rPr lang="pt-BR" sz="2000" dirty="0"/>
              <a:t> o espaço associado ao experimento. Uma função X, que associe a cada elemento s </a:t>
            </a:r>
            <a:r>
              <a:rPr lang="pt-BR" sz="2000" dirty="0">
                <a:sym typeface="Symbol"/>
              </a:rPr>
              <a:t></a:t>
            </a:r>
            <a:r>
              <a:rPr lang="pt-BR" sz="2000" dirty="0"/>
              <a:t> S um número real X(s) é denominada variável aleatória.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 </a:t>
            </a:r>
          </a:p>
          <a:p>
            <a:pPr lvl="0"/>
            <a:r>
              <a:rPr lang="pt-BR" sz="2000" dirty="0"/>
              <a:t> </a:t>
            </a:r>
          </a:p>
          <a:p>
            <a:pPr lvl="0"/>
            <a:r>
              <a:rPr lang="pt-BR" sz="2000" b="1" dirty="0"/>
              <a:t> </a:t>
            </a:r>
          </a:p>
          <a:p>
            <a:r>
              <a:rPr lang="pt-BR" sz="2000" b="1" dirty="0"/>
              <a:t> </a:t>
            </a:r>
            <a:endParaRPr lang="pt-BR" sz="2000" b="1" dirty="0" smtClean="0"/>
          </a:p>
          <a:p>
            <a:r>
              <a:rPr lang="pt-BR" sz="2000" dirty="0" smtClean="0"/>
              <a:t>Uma variável aleatória pode ser entendida como uma variável quantitativa cujo resultado (valor) depende de fatores aleatórios.</a:t>
            </a:r>
          </a:p>
          <a:p>
            <a:r>
              <a:rPr lang="pt-BR" sz="2000" dirty="0" smtClean="0"/>
              <a:t>Pode ser </a:t>
            </a:r>
            <a:r>
              <a:rPr lang="pt-BR" sz="2000" u="sng" dirty="0"/>
              <a:t>discreta</a:t>
            </a:r>
            <a:r>
              <a:rPr lang="pt-BR" sz="2000" dirty="0"/>
              <a:t> ou </a:t>
            </a:r>
            <a:r>
              <a:rPr lang="pt-BR" sz="2000" u="sng" dirty="0"/>
              <a:t>contínua.</a:t>
            </a:r>
            <a:endParaRPr lang="pt-BR" sz="2000" dirty="0"/>
          </a:p>
          <a:p>
            <a:r>
              <a:rPr lang="pt-BR" sz="2000" dirty="0"/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85" y="2658488"/>
            <a:ext cx="3865280" cy="149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7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323528" y="1905000"/>
            <a:ext cx="843947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>
                <a:latin typeface="Arial" charset="0"/>
                <a:cs typeface="Arial" charset="0"/>
              </a:rPr>
              <a:t>A grande maioria das variáveis aleatórias que possuem distribuição normal, não possuem média zero e desvio-padrão igual a um. Então, há a necessidade de transformá-la em variável aleatória com distribuição normal reduzida (padrão), isto </a:t>
            </a:r>
            <a:r>
              <a:rPr lang="en-US" sz="2800" dirty="0" smtClean="0">
                <a:latin typeface="Arial" charset="0"/>
                <a:cs typeface="Arial" charset="0"/>
              </a:rPr>
              <a:t>é</a:t>
            </a:r>
            <a:r>
              <a:rPr lang="en-US" sz="2800" dirty="0">
                <a:latin typeface="Arial" charset="0"/>
                <a:cs typeface="Arial" charset="0"/>
              </a:rPr>
              <a:t>, p</a:t>
            </a:r>
            <a:r>
              <a:rPr lang="pt-BR" sz="2800" dirty="0">
                <a:latin typeface="Arial" charset="0"/>
                <a:cs typeface="Arial" charset="0"/>
              </a:rPr>
              <a:t>ara qualquer X</a:t>
            </a:r>
            <a:r>
              <a:rPr lang="en-US" sz="2800" dirty="0">
                <a:latin typeface="Arial" charset="0"/>
                <a:cs typeface="Arial" charset="0"/>
              </a:rPr>
              <a:t>~N(</a:t>
            </a:r>
            <a:r>
              <a:rPr lang="el-GR" sz="2800" dirty="0">
                <a:latin typeface="Arial" charset="0"/>
                <a:cs typeface="Arial" charset="0"/>
              </a:rPr>
              <a:t>μ</a:t>
            </a:r>
            <a:r>
              <a:rPr lang="pt-BR" sz="2800" dirty="0">
                <a:latin typeface="Arial" charset="0"/>
                <a:cs typeface="Arial" charset="0"/>
              </a:rPr>
              <a:t>, </a:t>
            </a:r>
            <a:r>
              <a:rPr lang="el-GR" sz="2800" dirty="0">
                <a:latin typeface="Arial" charset="0"/>
                <a:cs typeface="Arial" charset="0"/>
              </a:rPr>
              <a:t>σ</a:t>
            </a:r>
            <a:r>
              <a:rPr lang="pt-BR" sz="2800" dirty="0">
                <a:latin typeface="Arial" charset="0"/>
                <a:cs typeface="Arial" charset="0"/>
              </a:rPr>
              <a:t>)  temos que</a:t>
            </a:r>
            <a:r>
              <a:rPr lang="en-US" sz="2800" dirty="0">
                <a:latin typeface="Arial" charset="0"/>
                <a:cs typeface="Arial" charset="0"/>
              </a:rPr>
              <a:t>:</a:t>
            </a:r>
            <a:endParaRPr lang="pt-BR" sz="2800" dirty="0">
              <a:latin typeface="Arial" charset="0"/>
              <a:cs typeface="Arial" charset="0"/>
            </a:endParaRP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724400"/>
            <a:ext cx="25908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Curva Normal Padrão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6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67545" y="1905000"/>
            <a:ext cx="8219256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3000" dirty="0" smtClean="0">
                <a:latin typeface="Arial" charset="0"/>
                <a:cs typeface="Arial" charset="0"/>
              </a:rPr>
              <a:t>Transformando X em Z, podemos usar a tabela de áreas para a curva normal padrão e estimar as probabilidades associadas a X</a:t>
            </a:r>
          </a:p>
          <a:p>
            <a:pPr algn="just">
              <a:spcBef>
                <a:spcPct val="50000"/>
              </a:spcBef>
            </a:pPr>
            <a:endParaRPr lang="pt-BR" sz="3000" dirty="0" smtClean="0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pt-BR" sz="3000" dirty="0" smtClean="0">
                <a:latin typeface="Arial" charset="0"/>
                <a:cs typeface="Arial" charset="0"/>
              </a:rPr>
              <a:t>São exemplos de variáveis com distribuição normal, o peso, a altura, o quociente de inteligência, índices pluviométricos, </a:t>
            </a:r>
            <a:r>
              <a:rPr lang="pt-BR" sz="3000" dirty="0" err="1" smtClean="0">
                <a:latin typeface="Arial" charset="0"/>
                <a:cs typeface="Arial" charset="0"/>
              </a:rPr>
              <a:t>etc</a:t>
            </a:r>
            <a:r>
              <a:rPr lang="en-US" sz="3000" dirty="0" smtClean="0">
                <a:latin typeface="Arial" charset="0"/>
                <a:cs typeface="Arial" charset="0"/>
              </a:rPr>
              <a:t>.</a:t>
            </a:r>
            <a:endParaRPr lang="pt-BR" sz="3000" dirty="0">
              <a:latin typeface="Arial" charset="0"/>
              <a:cs typeface="Arial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Curva Normal Padrão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3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67744" y="111622"/>
            <a:ext cx="5688632" cy="646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50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pt-BR" dirty="0" err="1" smtClean="0"/>
              <a:t>ExemploS</a:t>
            </a:r>
            <a:endParaRPr lang="pt-BR" dirty="0"/>
          </a:p>
        </p:txBody>
      </p:sp>
      <p:sp>
        <p:nvSpPr>
          <p:cNvPr id="2560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496944" cy="5400600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pt-BR" sz="2000" dirty="0" smtClean="0"/>
              <a:t>Calcular a probabilidade de obtermos um valor </a:t>
            </a:r>
            <a:r>
              <a:rPr lang="pt-BR" sz="2000" i="1" dirty="0" smtClean="0"/>
              <a:t>z </a:t>
            </a:r>
            <a:r>
              <a:rPr lang="pt-BR" sz="2000" dirty="0" smtClean="0"/>
              <a:t>entre -1 e 1, ou seja, P(-1&lt;=</a:t>
            </a:r>
            <a:r>
              <a:rPr lang="pt-BR" sz="2000" i="1" dirty="0" smtClean="0"/>
              <a:t>z</a:t>
            </a:r>
            <a:r>
              <a:rPr lang="pt-BR" sz="2000" dirty="0" smtClean="0"/>
              <a:t>&lt;=1)</a:t>
            </a:r>
          </a:p>
          <a:p>
            <a:pPr marL="457200" indent="-457200">
              <a:buFont typeface="Wingdings 2"/>
              <a:buAutoNum type="arabicParenR"/>
            </a:pPr>
            <a:r>
              <a:rPr lang="pt-BR" sz="2000" dirty="0" smtClean="0"/>
              <a:t>Calcular </a:t>
            </a:r>
            <a:r>
              <a:rPr lang="pt-BR" sz="2000" dirty="0"/>
              <a:t>a probabilidade de obtermos um valor </a:t>
            </a:r>
            <a:r>
              <a:rPr lang="pt-BR" sz="2000" i="1" dirty="0"/>
              <a:t>z  </a:t>
            </a:r>
            <a:r>
              <a:rPr lang="pt-BR" sz="2000" dirty="0"/>
              <a:t>de no mínimo 1,58, ou seja, P(</a:t>
            </a:r>
            <a:r>
              <a:rPr lang="pt-BR" sz="2000" i="1" dirty="0"/>
              <a:t>z&gt;</a:t>
            </a:r>
            <a:r>
              <a:rPr lang="pt-BR" sz="2000" dirty="0"/>
              <a:t>=1,58)</a:t>
            </a:r>
          </a:p>
          <a:p>
            <a:pPr marL="457200" indent="-457200">
              <a:buFont typeface="Wingdings 2"/>
              <a:buAutoNum type="arabicParenR"/>
            </a:pPr>
            <a:r>
              <a:rPr lang="pt-BR" sz="2000" dirty="0" smtClean="0"/>
              <a:t> Calcular </a:t>
            </a:r>
            <a:r>
              <a:rPr lang="pt-BR" sz="2000" dirty="0"/>
              <a:t>a probabilidade de obtermos um valor </a:t>
            </a:r>
            <a:r>
              <a:rPr lang="pt-BR" sz="2000" i="1" dirty="0"/>
              <a:t>z  </a:t>
            </a:r>
            <a:r>
              <a:rPr lang="pt-BR" sz="2000" dirty="0"/>
              <a:t>de no mínimo -0,50, ou seja, P(</a:t>
            </a:r>
            <a:r>
              <a:rPr lang="pt-BR" sz="2000" i="1" dirty="0"/>
              <a:t>z&gt;</a:t>
            </a:r>
            <a:r>
              <a:rPr lang="pt-BR" sz="2000" dirty="0"/>
              <a:t>=-0,50</a:t>
            </a:r>
            <a:r>
              <a:rPr lang="pt-BR" sz="2000" dirty="0" smtClean="0"/>
              <a:t>)</a:t>
            </a:r>
          </a:p>
          <a:p>
            <a:pPr marL="457200" indent="-457200">
              <a:buFont typeface="Wingdings 2"/>
              <a:buAutoNum type="arabicParenR"/>
            </a:pPr>
            <a:r>
              <a:rPr lang="pt-BR" sz="2000" dirty="0"/>
              <a:t> Deseja-se calcular a probabilidade de obtermos um valor </a:t>
            </a:r>
            <a:r>
              <a:rPr lang="pt-BR" sz="2000" i="1" dirty="0"/>
              <a:t>z </a:t>
            </a:r>
            <a:r>
              <a:rPr lang="pt-BR" sz="2000" dirty="0"/>
              <a:t>entre 1,00 e 1,58, ou seja, P(1,00&lt;=</a:t>
            </a:r>
            <a:r>
              <a:rPr lang="pt-BR" sz="2000" i="1" dirty="0"/>
              <a:t>z&lt;</a:t>
            </a:r>
            <a:r>
              <a:rPr lang="pt-BR" sz="2000" dirty="0"/>
              <a:t>=1,58)</a:t>
            </a:r>
          </a:p>
          <a:p>
            <a:pPr marL="457200" indent="-457200">
              <a:buFont typeface="Wingdings 2"/>
              <a:buAutoNum type="arabicParenR"/>
            </a:pPr>
            <a:r>
              <a:rPr lang="pt-BR" sz="2000" dirty="0"/>
              <a:t>Qual o valor de z tal que a probabilidade de obtermos um valor maior que z é 10</a:t>
            </a:r>
            <a:r>
              <a:rPr lang="pt-BR" sz="2000" dirty="0" smtClean="0"/>
              <a:t>%?</a:t>
            </a:r>
          </a:p>
          <a:p>
            <a:pPr marL="457200" indent="-457200" algn="just">
              <a:buFont typeface="Wingdings 2"/>
              <a:buAutoNum type="arabicParenR"/>
            </a:pPr>
            <a:r>
              <a:rPr lang="pt-BR" sz="2000" dirty="0"/>
              <a:t> Uma empresa de pneus realizou testes reais de estrada com um novo tipo de pneu que está lançando para estimar a durabilidade desse novo produto. Estimou-se uma média </a:t>
            </a:r>
            <a:r>
              <a:rPr lang="pt-BR" sz="2000" dirty="0" smtClean="0"/>
              <a:t>µ=60 mil km e </a:t>
            </a:r>
            <a:r>
              <a:rPr lang="pt-BR" sz="2000" dirty="0" smtClean="0">
                <a:sym typeface="Symbol" pitchFamily="18" charset="2"/>
              </a:rPr>
              <a:t> = 5 mil  </a:t>
            </a:r>
            <a:r>
              <a:rPr lang="pt-BR" sz="2000" dirty="0">
                <a:sym typeface="Symbol" pitchFamily="18" charset="2"/>
              </a:rPr>
              <a:t>Verificou-se que podemos assumir uma distribuição normal para esses </a:t>
            </a:r>
            <a:r>
              <a:rPr lang="pt-BR" sz="2000" dirty="0" smtClean="0">
                <a:sym typeface="Symbol" pitchFamily="18" charset="2"/>
              </a:rPr>
              <a:t>dados. </a:t>
            </a:r>
            <a:r>
              <a:rPr lang="pt-BR" sz="2000" dirty="0">
                <a:sym typeface="Symbol" pitchFamily="18" charset="2"/>
              </a:rPr>
              <a:t>Qual a porcentagem de pneus que possivelmente duraria mais de </a:t>
            </a:r>
            <a:r>
              <a:rPr lang="pt-BR" sz="2000" dirty="0" smtClean="0">
                <a:sym typeface="Symbol" pitchFamily="18" charset="2"/>
              </a:rPr>
              <a:t>64 mil km?</a:t>
            </a:r>
            <a:endParaRPr lang="pt-BR" sz="2000" dirty="0"/>
          </a:p>
          <a:p>
            <a:pPr marL="457200" indent="-457200" algn="just">
              <a:buFont typeface="Wingdings 2"/>
              <a:buAutoNum type="arabicParenR"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</a:p>
          <a:p>
            <a:pPr marL="457200" indent="-457200">
              <a:buFont typeface="Wingdings 2"/>
              <a:buAutoNum type="arabicParenR"/>
            </a:pPr>
            <a:endParaRPr lang="pt-BR" sz="2000" dirty="0"/>
          </a:p>
          <a:p>
            <a:pPr marL="457200" indent="-457200">
              <a:buAutoNum type="arabicParenR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4211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469504" y="1556792"/>
            <a:ext cx="81472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000" dirty="0">
                <a:cs typeface="Arial" charset="0"/>
              </a:rPr>
              <a:t>Suponha agora que se deseja dar uma garantia se os pneus não resistirem a um número estipulado de </a:t>
            </a:r>
            <a:r>
              <a:rPr lang="pt-BR" sz="2000" dirty="0" smtClean="0">
                <a:cs typeface="Arial" charset="0"/>
              </a:rPr>
              <a:t>km. </a:t>
            </a:r>
            <a:r>
              <a:rPr lang="pt-BR" sz="2000" dirty="0">
                <a:cs typeface="Arial" charset="0"/>
              </a:rPr>
              <a:t>Qual deve ser o valor </a:t>
            </a:r>
            <a:r>
              <a:rPr lang="pt-BR" sz="2000" dirty="0" smtClean="0">
                <a:cs typeface="Arial" charset="0"/>
              </a:rPr>
              <a:t>dessa quilometragem para </a:t>
            </a:r>
            <a:r>
              <a:rPr lang="pt-BR" sz="2000" dirty="0">
                <a:cs typeface="Arial" charset="0"/>
              </a:rPr>
              <a:t>que no máximo 10% dos clientes usufruam dessa garantia</a:t>
            </a:r>
            <a:r>
              <a:rPr lang="pt-BR" dirty="0">
                <a:cs typeface="Arial" charset="0"/>
              </a:rPr>
              <a:t>?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9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555875" y="4076700"/>
          <a:ext cx="3235325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ção" r:id="rId3" imgW="1523880" imgH="1282680" progId="Equation.3">
                  <p:embed/>
                </p:oleObj>
              </mc:Choice>
              <mc:Fallback>
                <p:oleObj name="Equação" r:id="rId3" imgW="152388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76700"/>
                        <a:ext cx="3235325" cy="231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1700213"/>
            <a:ext cx="66389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6227763" y="3933825"/>
            <a:ext cx="576262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9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sz="2800" dirty="0"/>
              <a:t>Dado que </a:t>
            </a:r>
            <a:r>
              <a:rPr lang="pt-BR" sz="2800" i="1" dirty="0"/>
              <a:t>z</a:t>
            </a:r>
            <a:r>
              <a:rPr lang="pt-BR" sz="2800" dirty="0"/>
              <a:t> é uma variável aleatória normal padrão, calcule as seguintes probabilidades:</a:t>
            </a:r>
          </a:p>
          <a:p>
            <a:endParaRPr lang="pt-BR" sz="2800" dirty="0"/>
          </a:p>
          <a:p>
            <a:r>
              <a:rPr lang="pt-BR" sz="2800" dirty="0"/>
              <a:t>P(0,00&lt;=</a:t>
            </a:r>
            <a:r>
              <a:rPr lang="pt-BR" sz="2800" i="1" dirty="0"/>
              <a:t>z</a:t>
            </a:r>
            <a:r>
              <a:rPr lang="pt-BR" sz="2800" dirty="0"/>
              <a:t>&lt;=0,83) = </a:t>
            </a:r>
            <a:r>
              <a:rPr lang="pt-BR" sz="2800" b="1" dirty="0">
                <a:solidFill>
                  <a:srgbClr val="FF0000"/>
                </a:solidFill>
              </a:rPr>
              <a:t>0,2967</a:t>
            </a:r>
            <a:endParaRPr lang="pt-BR" sz="2800" dirty="0">
              <a:solidFill>
                <a:srgbClr val="FF0000"/>
              </a:solidFill>
            </a:endParaRPr>
          </a:p>
          <a:p>
            <a:endParaRPr lang="pt-BR" sz="2800" dirty="0"/>
          </a:p>
          <a:p>
            <a:r>
              <a:rPr lang="pt-BR" sz="2800" dirty="0"/>
              <a:t>P(</a:t>
            </a:r>
            <a:r>
              <a:rPr lang="pt-BR" sz="2800" i="1" dirty="0"/>
              <a:t>z</a:t>
            </a:r>
            <a:r>
              <a:rPr lang="pt-BR" sz="2800" dirty="0"/>
              <a:t>&gt;=-0,23) = </a:t>
            </a:r>
            <a:r>
              <a:rPr lang="pt-BR" sz="2800" b="1" dirty="0">
                <a:solidFill>
                  <a:srgbClr val="FF0000"/>
                </a:solidFill>
              </a:rPr>
              <a:t>0,0910+0,5000 = 0,5910</a:t>
            </a:r>
            <a:endParaRPr lang="pt-BR" sz="2800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693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6988"/>
            <a:ext cx="7921625" cy="647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90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1780" y="69269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800" dirty="0" smtClean="0">
                <a:latin typeface="+mn-lt"/>
              </a:rPr>
              <a:t>Se </a:t>
            </a:r>
            <a:r>
              <a:rPr lang="pt-BR" sz="1800" dirty="0">
                <a:latin typeface="+mn-lt"/>
              </a:rPr>
              <a:t>as notas dos alunos de uma turma se distribuem normalmente, com média 5,5 e desvio-padrão 1,5, quantos (em %) têm </a:t>
            </a:r>
            <a:r>
              <a:rPr lang="pt-BR" sz="1800" dirty="0" smtClean="0">
                <a:latin typeface="+mn-lt"/>
              </a:rPr>
              <a:t>nota acima </a:t>
            </a:r>
            <a:r>
              <a:rPr lang="pt-BR" sz="1800" dirty="0">
                <a:latin typeface="+mn-lt"/>
              </a:rPr>
              <a:t>de 5</a:t>
            </a:r>
            <a:r>
              <a:rPr lang="pt-BR" sz="1800" dirty="0" smtClean="0">
                <a:latin typeface="+mn-lt"/>
              </a:rPr>
              <a:t>?</a:t>
            </a:r>
            <a:endParaRPr lang="pt-BR" sz="1800" dirty="0">
              <a:latin typeface="+mn-lt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69778"/>
              </p:ext>
            </p:extLst>
          </p:nvPr>
        </p:nvGraphicFramePr>
        <p:xfrm>
          <a:off x="357664" y="1556792"/>
          <a:ext cx="3333701" cy="97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ção" r:id="rId3" imgW="1777229" imgH="634725" progId="Equation.3">
                  <p:embed/>
                </p:oleObj>
              </mc:Choice>
              <mc:Fallback>
                <p:oleObj name="Equação" r:id="rId3" imgW="1777229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4" y="1556792"/>
                        <a:ext cx="3333701" cy="973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248023" y="2780928"/>
            <a:ext cx="7852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pt-BR" b="1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P(x&gt;5) = P(z</a:t>
            </a:r>
            <a:r>
              <a:rPr lang="pt-BR" b="1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&gt;-0,33) = 0,5000+0,1293 = </a:t>
            </a:r>
            <a:r>
              <a:rPr lang="pt-BR" b="1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0,6293 ~ 63%</a:t>
            </a:r>
            <a:endParaRPr lang="pt-BR" b="1" dirty="0">
              <a:solidFill>
                <a:srgbClr val="0070C0"/>
              </a:solidFill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039748"/>
              </p:ext>
            </p:extLst>
          </p:nvPr>
        </p:nvGraphicFramePr>
        <p:xfrm>
          <a:off x="395536" y="4149080"/>
          <a:ext cx="2943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ção" r:id="rId5" imgW="1764534" imgH="634725" progId="Equation.3">
                  <p:embed/>
                </p:oleObj>
              </mc:Choice>
              <mc:Fallback>
                <p:oleObj name="Equação" r:id="rId5" imgW="1764534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49080"/>
                        <a:ext cx="29432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27219" y="3501008"/>
            <a:ext cx="526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Entre 3 e 5?  Ou seja, P(3&lt;X&lt;5)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67544" y="5229200"/>
            <a:ext cx="7132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P(-1,67 &lt; z &lt;-0,33) = 0,4525 - 0,1293 = </a:t>
            </a:r>
            <a:r>
              <a:rPr lang="pt-BR" b="1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0,3232 ~ 32%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60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3850" y="628650"/>
            <a:ext cx="279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19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4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imes New Roman" pitchFamily="18" charset="0"/>
                <a:cs typeface="Tahoma" pitchFamily="34" charset="0"/>
              </a:rPr>
              <a:t>A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3250" y="4313421"/>
            <a:ext cx="223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t-B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8" name="Grupo 4"/>
          <p:cNvGrpSpPr>
            <a:grpSpLocks/>
          </p:cNvGrpSpPr>
          <p:nvPr/>
        </p:nvGrpSpPr>
        <p:grpSpPr bwMode="auto">
          <a:xfrm>
            <a:off x="605827" y="664471"/>
            <a:ext cx="6596801" cy="3702314"/>
            <a:chOff x="1721353" y="1310721"/>
            <a:chExt cx="5725871" cy="3700861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649538" y="1310721"/>
              <a:ext cx="4387267" cy="646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3600" b="1" kern="0" dirty="0" smtClean="0">
                  <a:solidFill>
                    <a:srgbClr val="FF0000"/>
                  </a:solidFill>
                  <a:latin typeface="Tempus Sans ITC" pitchFamily="82" charset="0"/>
                </a:rPr>
                <a:t>VARIÁVEL ALEATÓRIA</a:t>
              </a: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5855219" y="2942399"/>
              <a:ext cx="1592005" cy="46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400" b="1" kern="0" dirty="0" smtClean="0">
                  <a:solidFill>
                    <a:srgbClr val="1903BD"/>
                  </a:solidFill>
                  <a:latin typeface="Tempus Sans ITC" pitchFamily="82" charset="0"/>
                </a:rPr>
                <a:t>CONTÍNUA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973268" y="2907333"/>
              <a:ext cx="1347125" cy="46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400" b="1" kern="0" dirty="0" smtClean="0">
                  <a:solidFill>
                    <a:srgbClr val="1903BD"/>
                  </a:solidFill>
                  <a:latin typeface="Tempus Sans ITC" pitchFamily="82" charset="0"/>
                </a:rPr>
                <a:t>DISCRETA</a:t>
              </a: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2884630" y="2053812"/>
              <a:ext cx="635000" cy="798198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prstClr val="black"/>
                </a:solidFill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5572186" y="1956798"/>
              <a:ext cx="750015" cy="895212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prstClr val="black"/>
                </a:solidFill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649538" y="3282388"/>
              <a:ext cx="0" cy="659024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prstClr val="black"/>
                </a:solidFill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1721353" y="4088614"/>
              <a:ext cx="2882273" cy="9229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just" eaLnBrk="1" hangingPunct="1">
                <a:defRPr/>
              </a:pPr>
              <a:r>
                <a:rPr lang="en-US" dirty="0" err="1" smtClean="0"/>
                <a:t>Os</a:t>
              </a:r>
              <a:r>
                <a:rPr lang="en-US" dirty="0" smtClean="0"/>
                <a:t> </a:t>
              </a:r>
              <a:r>
                <a:rPr lang="en-US" dirty="0" err="1" smtClean="0"/>
                <a:t>possíveis</a:t>
              </a:r>
              <a:r>
                <a:rPr lang="en-US" dirty="0" smtClean="0"/>
                <a:t> </a:t>
              </a:r>
              <a:r>
                <a:rPr lang="en-US" dirty="0" err="1" smtClean="0"/>
                <a:t>resultados</a:t>
              </a:r>
              <a:r>
                <a:rPr lang="en-US" dirty="0" smtClean="0"/>
                <a:t> </a:t>
              </a:r>
              <a:r>
                <a:rPr lang="en-US" dirty="0" err="1" smtClean="0"/>
                <a:t>estão</a:t>
              </a:r>
              <a:r>
                <a:rPr lang="en-US" dirty="0" smtClean="0"/>
                <a:t> </a:t>
              </a:r>
              <a:r>
                <a:rPr lang="en-US" dirty="0" err="1" smtClean="0"/>
                <a:t>contidos</a:t>
              </a:r>
              <a:r>
                <a:rPr lang="en-US" dirty="0" smtClean="0"/>
                <a:t> </a:t>
              </a:r>
              <a:r>
                <a:rPr lang="en-US" dirty="0" err="1" smtClean="0"/>
                <a:t>num</a:t>
              </a:r>
              <a:r>
                <a:rPr lang="en-US" dirty="0" smtClean="0"/>
                <a:t> </a:t>
              </a:r>
              <a:r>
                <a:rPr lang="en-US" dirty="0" err="1" smtClean="0"/>
                <a:t>conjunto</a:t>
              </a:r>
              <a:r>
                <a:rPr lang="en-US" dirty="0" smtClean="0"/>
                <a:t> </a:t>
              </a:r>
              <a:r>
                <a:rPr lang="en-US" dirty="0" err="1" smtClean="0"/>
                <a:t>finito</a:t>
              </a:r>
              <a:r>
                <a:rPr lang="en-US" dirty="0" smtClean="0"/>
                <a:t> </a:t>
              </a:r>
              <a:r>
                <a:rPr lang="en-US" dirty="0" err="1" smtClean="0"/>
                <a:t>ou</a:t>
              </a:r>
              <a:r>
                <a:rPr lang="en-US" dirty="0" smtClean="0"/>
                <a:t> </a:t>
              </a:r>
              <a:r>
                <a:rPr lang="en-US" dirty="0" err="1" smtClean="0"/>
                <a:t>enumerável</a:t>
              </a:r>
              <a:r>
                <a:rPr lang="en-US" dirty="0" smtClean="0"/>
                <a:t> </a:t>
              </a:r>
              <a:endParaRPr lang="pt-BR" kern="0" dirty="0" smtClean="0">
                <a:solidFill>
                  <a:srgbClr val="676A55"/>
                </a:solidFill>
                <a:latin typeface="Tempus Sans ITC" pitchFamily="82" charset="0"/>
              </a:endParaRPr>
            </a:p>
          </p:txBody>
        </p:sp>
      </p:grp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6285550" y="2658054"/>
            <a:ext cx="0" cy="659283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kern="0">
              <a:solidFill>
                <a:prstClr val="black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625210" y="3443455"/>
            <a:ext cx="3320679" cy="923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contidos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 smtClean="0"/>
              <a:t>intervalo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reais</a:t>
            </a:r>
            <a:r>
              <a:rPr lang="en-US" dirty="0" smtClean="0"/>
              <a:t>. </a:t>
            </a:r>
            <a:r>
              <a:rPr lang="pt-BR" kern="0" dirty="0" smtClean="0">
                <a:solidFill>
                  <a:srgbClr val="676A55"/>
                </a:solidFill>
                <a:latin typeface="Tempus Sans ITC" pitchFamily="8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736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3850" y="628650"/>
            <a:ext cx="279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19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4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imes New Roman" pitchFamily="18" charset="0"/>
                <a:cs typeface="Tahoma" pitchFamily="34" charset="0"/>
              </a:rPr>
              <a:t>A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5616" y="4185720"/>
            <a:ext cx="223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t-B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3250" y="532584"/>
            <a:ext cx="80176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Exemplos</a:t>
            </a:r>
          </a:p>
          <a:p>
            <a:pPr algn="just"/>
            <a:r>
              <a:rPr lang="pt-BR" dirty="0" smtClean="0">
                <a:solidFill>
                  <a:srgbClr val="1903BD"/>
                </a:solidFill>
              </a:rPr>
              <a:t>Discretas: </a:t>
            </a:r>
          </a:p>
          <a:p>
            <a:pPr marL="285750" indent="-285750" algn="just">
              <a:buFontTx/>
              <a:buChar char="-"/>
            </a:pPr>
            <a:r>
              <a:rPr lang="pt-BR" dirty="0" smtClean="0"/>
              <a:t>Número de coroas obtido no lançamento de duas moedas </a:t>
            </a:r>
            <a:r>
              <a:rPr lang="pt-BR" dirty="0" smtClean="0">
                <a:solidFill>
                  <a:srgbClr val="FF0000"/>
                </a:solidFill>
              </a:rPr>
              <a:t>{0,1,2}</a:t>
            </a:r>
          </a:p>
          <a:p>
            <a:pPr marL="285750" indent="-285750" algn="just">
              <a:buFontTx/>
              <a:buChar char="-"/>
            </a:pPr>
            <a:r>
              <a:rPr lang="pt-BR" dirty="0" smtClean="0"/>
              <a:t>Número </a:t>
            </a:r>
            <a:r>
              <a:rPr lang="pt-BR" dirty="0"/>
              <a:t>de dependências dos alunos da turma... </a:t>
            </a:r>
            <a:r>
              <a:rPr lang="pt-BR" dirty="0">
                <a:solidFill>
                  <a:srgbClr val="FF0000"/>
                </a:solidFill>
              </a:rPr>
              <a:t>{0,1,2,3</a:t>
            </a:r>
            <a:r>
              <a:rPr lang="pt-BR" dirty="0" smtClean="0">
                <a:solidFill>
                  <a:srgbClr val="FF0000"/>
                </a:solidFill>
              </a:rPr>
              <a:t>,.., M} 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    </a:t>
            </a:r>
            <a:r>
              <a:rPr lang="pt-BR" dirty="0" smtClean="0"/>
              <a:t>onde </a:t>
            </a:r>
            <a:r>
              <a:rPr lang="pt-BR" dirty="0" smtClean="0">
                <a:solidFill>
                  <a:srgbClr val="FF0000"/>
                </a:solidFill>
              </a:rPr>
              <a:t>M</a:t>
            </a:r>
            <a:r>
              <a:rPr lang="pt-BR" dirty="0" smtClean="0"/>
              <a:t> é o número máximo de disciplinas cursadas até o momento</a:t>
            </a:r>
          </a:p>
          <a:p>
            <a:pPr marL="285750" indent="-285750" algn="just">
              <a:buFontTx/>
              <a:buChar char="-"/>
            </a:pPr>
            <a:r>
              <a:rPr lang="pt-BR" dirty="0" smtClean="0"/>
              <a:t>Número de itens defeituosos numa amostra retirada aleatoriamente de um lote </a:t>
            </a:r>
            <a:r>
              <a:rPr lang="pt-BR" dirty="0">
                <a:solidFill>
                  <a:srgbClr val="FF0000"/>
                </a:solidFill>
              </a:rPr>
              <a:t>{</a:t>
            </a:r>
            <a:r>
              <a:rPr lang="pt-BR" dirty="0" smtClean="0">
                <a:solidFill>
                  <a:srgbClr val="FF0000"/>
                </a:solidFill>
              </a:rPr>
              <a:t>0,1,2,3,4,5,...}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>
                <a:solidFill>
                  <a:srgbClr val="1903BD"/>
                </a:solidFill>
              </a:rPr>
              <a:t>Contínuas: </a:t>
            </a:r>
            <a:endParaRPr lang="pt-BR" dirty="0">
              <a:solidFill>
                <a:srgbClr val="1903BD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pt-BR" dirty="0" smtClean="0"/>
              <a:t> Salário (em R$) dos funcionários de uma empresa  </a:t>
            </a:r>
            <a:r>
              <a:rPr lang="pt-BR" dirty="0" smtClean="0">
                <a:solidFill>
                  <a:srgbClr val="FF0000"/>
                </a:solidFill>
              </a:rPr>
              <a:t>[600, 15000]</a:t>
            </a:r>
            <a:endParaRPr lang="pt-BR" dirty="0" smtClean="0"/>
          </a:p>
          <a:p>
            <a:pPr marL="285750" indent="-285750" algn="just">
              <a:buFontTx/>
              <a:buChar char="-"/>
            </a:pPr>
            <a:r>
              <a:rPr lang="pt-BR" dirty="0" smtClean="0"/>
              <a:t>Tempo </a:t>
            </a:r>
            <a:r>
              <a:rPr lang="pt-BR" dirty="0"/>
              <a:t>(em minutos)  de resposta de um sistema.... </a:t>
            </a:r>
            <a:r>
              <a:rPr lang="pt-BR" dirty="0">
                <a:solidFill>
                  <a:srgbClr val="FF0000"/>
                </a:solidFill>
              </a:rPr>
              <a:t>[0,20</a:t>
            </a:r>
            <a:r>
              <a:rPr lang="pt-BR" dirty="0" smtClean="0">
                <a:solidFill>
                  <a:srgbClr val="FF0000"/>
                </a:solidFill>
              </a:rPr>
              <a:t>]</a:t>
            </a:r>
            <a:endParaRPr lang="pt-BR" dirty="0">
              <a:solidFill>
                <a:srgbClr val="FF0000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pt-BR" dirty="0" smtClean="0"/>
              <a:t>Consumo de água (em metros cúbicos) de uma amostra de residências </a:t>
            </a:r>
            <a:r>
              <a:rPr lang="pt-BR" dirty="0">
                <a:solidFill>
                  <a:srgbClr val="FF0000"/>
                </a:solidFill>
              </a:rPr>
              <a:t>[</a:t>
            </a:r>
            <a:r>
              <a:rPr lang="pt-BR" dirty="0" smtClean="0">
                <a:solidFill>
                  <a:srgbClr val="FF0000"/>
                </a:solidFill>
              </a:rPr>
              <a:t>0,+∞)</a:t>
            </a:r>
            <a:endParaRPr lang="pt-BR" dirty="0">
              <a:solidFill>
                <a:srgbClr val="FF0000"/>
              </a:solidFill>
            </a:endParaRPr>
          </a:p>
          <a:p>
            <a:pPr algn="just"/>
            <a:endParaRPr lang="pt-BR" dirty="0" smtClean="0"/>
          </a:p>
          <a:p>
            <a:pPr algn="just"/>
            <a:r>
              <a:rPr lang="pt-BR" dirty="0" smtClean="0">
                <a:solidFill>
                  <a:srgbClr val="008000"/>
                </a:solidFill>
              </a:rPr>
              <a:t>OBS</a:t>
            </a:r>
            <a:r>
              <a:rPr lang="pt-BR" dirty="0" smtClean="0"/>
              <a:t>: Note que quando observamos os dados de uma pesquisa os valores das variáveis são originalmente discretas. No entanto a opção pelo tratamento contínuo é feita de modo a agrupar os dados e sintetizá-los, buscando facilitar a análise estatística dos dados.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3850" y="628650"/>
            <a:ext cx="279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19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4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imes New Roman" pitchFamily="18" charset="0"/>
                <a:cs typeface="Tahoma" pitchFamily="34" charset="0"/>
              </a:rPr>
              <a:t>A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3250" y="4313421"/>
            <a:ext cx="223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t-B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3550" y="1124744"/>
            <a:ext cx="82129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1903BD"/>
                </a:solidFill>
              </a:rPr>
              <a:t>DISTRIBUIÇÕES DE PROBABILIDADES</a:t>
            </a:r>
            <a:endParaRPr lang="pt-BR" sz="2000" dirty="0">
              <a:solidFill>
                <a:srgbClr val="1903BD"/>
              </a:solidFill>
            </a:endParaRPr>
          </a:p>
          <a:p>
            <a:pPr algn="ctr"/>
            <a:endParaRPr lang="pt-BR" sz="2000" dirty="0" smtClean="0"/>
          </a:p>
          <a:p>
            <a:r>
              <a:rPr lang="pt-BR" sz="2000" dirty="0" smtClean="0"/>
              <a:t>Relacionam </a:t>
            </a:r>
            <a:r>
              <a:rPr lang="pt-BR" sz="2000" dirty="0"/>
              <a:t>os valores da variável aleatória X com suas respectivas probabilidades P(X</a:t>
            </a:r>
            <a:r>
              <a:rPr lang="pt-BR" sz="2000" dirty="0" smtClean="0"/>
              <a:t>).</a:t>
            </a:r>
          </a:p>
          <a:p>
            <a:endParaRPr lang="pt-BR" sz="2000" dirty="0"/>
          </a:p>
          <a:p>
            <a:r>
              <a:rPr lang="pt-BR" sz="2000" dirty="0" smtClean="0"/>
              <a:t>Variável </a:t>
            </a:r>
            <a:r>
              <a:rPr lang="pt-BR" sz="2000" dirty="0"/>
              <a:t>aleatória </a:t>
            </a:r>
            <a:r>
              <a:rPr lang="pt-BR" sz="2000" dirty="0">
                <a:solidFill>
                  <a:srgbClr val="FF0000"/>
                </a:solidFill>
              </a:rPr>
              <a:t>discreta</a:t>
            </a:r>
            <a:r>
              <a:rPr lang="pt-BR" sz="2000" dirty="0"/>
              <a:t>: </a:t>
            </a:r>
            <a:r>
              <a:rPr lang="pt-BR" sz="2000" dirty="0" smtClean="0"/>
              <a:t>tabela</a:t>
            </a:r>
          </a:p>
          <a:p>
            <a:endParaRPr lang="pt-BR" sz="2000" dirty="0"/>
          </a:p>
          <a:p>
            <a:r>
              <a:rPr lang="pt-BR" sz="2000" dirty="0" smtClean="0"/>
              <a:t>Variável  </a:t>
            </a:r>
            <a:r>
              <a:rPr lang="pt-BR" sz="2000" dirty="0"/>
              <a:t>aleatória  </a:t>
            </a:r>
            <a:r>
              <a:rPr lang="pt-BR" sz="2000" dirty="0">
                <a:solidFill>
                  <a:srgbClr val="FF0000"/>
                </a:solidFill>
              </a:rPr>
              <a:t>contínua</a:t>
            </a:r>
            <a:r>
              <a:rPr lang="pt-BR" sz="2000" dirty="0"/>
              <a:t>: função densidade de probabilidade</a:t>
            </a:r>
            <a:r>
              <a:rPr lang="pt-BR" sz="2000" dirty="0" smtClean="0"/>
              <a:t>.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938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3850" y="628650"/>
            <a:ext cx="279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19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4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imes New Roman" pitchFamily="18" charset="0"/>
                <a:cs typeface="Tahoma" pitchFamily="34" charset="0"/>
              </a:rPr>
              <a:t>A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3250" y="4313421"/>
            <a:ext cx="223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t-B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490862" y="260648"/>
                <a:ext cx="7492826" cy="5355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u="sng" dirty="0" smtClean="0">
                    <a:solidFill>
                      <a:srgbClr val="1903BD"/>
                    </a:solidFill>
                  </a:rPr>
                  <a:t>Variável Aleatória Discreta</a:t>
                </a:r>
                <a:endParaRPr lang="pt-BR" b="1" dirty="0">
                  <a:solidFill>
                    <a:srgbClr val="1903BD"/>
                  </a:solidFill>
                </a:endParaRPr>
              </a:p>
              <a:p>
                <a:endParaRPr lang="pt-BR" dirty="0" smtClean="0"/>
              </a:p>
              <a:p>
                <a:r>
                  <a:rPr lang="pt-BR" dirty="0" smtClean="0"/>
                  <a:t>É uma </a:t>
                </a:r>
                <a:r>
                  <a:rPr lang="pt-BR" dirty="0"/>
                  <a:t>função X, definida sobre o espaço amostral </a:t>
                </a:r>
                <a:r>
                  <a:rPr lang="pt-BR" dirty="0" smtClean="0"/>
                  <a:t>que assume </a:t>
                </a:r>
                <a:r>
                  <a:rPr lang="pt-BR" dirty="0"/>
                  <a:t>valores num conjunto </a:t>
                </a:r>
                <a:r>
                  <a:rPr lang="pt-BR" dirty="0">
                    <a:solidFill>
                      <a:srgbClr val="FF0000"/>
                    </a:solidFill>
                  </a:rPr>
                  <a:t>enumerável</a:t>
                </a:r>
                <a:r>
                  <a:rPr lang="pt-BR" dirty="0"/>
                  <a:t> de pontos do conjunto </a:t>
                </a:r>
                <a:r>
                  <a:rPr lang="pt-BR" dirty="0" smtClean="0"/>
                  <a:t>real.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 </a:t>
                </a:r>
                <a:r>
                  <a:rPr lang="pt-BR" dirty="0"/>
                  <a:t>A distribuição de probabilidades da variável X consiste em atribuir a cada valor X a sua respectiva probabilidade P(X), de modo que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.</a:t>
                </a:r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Esperança matemática de X: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𝑋𝑃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:r>
                  <a:rPr lang="pt-BR" b="1" dirty="0" smtClean="0">
                    <a:solidFill>
                      <a:srgbClr val="008000"/>
                    </a:solidFill>
                  </a:rPr>
                  <a:t>EXEMPLOS</a:t>
                </a:r>
                <a:r>
                  <a:rPr lang="pt-BR" b="1" dirty="0"/>
                  <a:t> </a:t>
                </a:r>
                <a:endParaRPr lang="pt-BR" b="1" dirty="0" smtClean="0"/>
              </a:p>
              <a:p>
                <a:endParaRPr lang="pt-BR" dirty="0"/>
              </a:p>
              <a:p>
                <a:pPr marL="342900" lvl="0" indent="-342900">
                  <a:buAutoNum type="arabicParenR"/>
                </a:pPr>
                <a:r>
                  <a:rPr lang="pt-BR" dirty="0" smtClean="0"/>
                  <a:t>Considere </a:t>
                </a:r>
                <a:r>
                  <a:rPr lang="pt-BR" dirty="0"/>
                  <a:t>o  lançamento de duas moedas. Obtenha a distribuição de probabilidades da variável aleatória   X: número de caras</a:t>
                </a:r>
                <a:r>
                  <a:rPr lang="pt-BR" dirty="0" smtClean="0"/>
                  <a:t>.</a:t>
                </a:r>
              </a:p>
              <a:p>
                <a:pPr lvl="0"/>
                <a:endParaRPr lang="pt-BR" dirty="0" smtClean="0"/>
              </a:p>
              <a:p>
                <a:pPr lvl="0"/>
                <a:r>
                  <a:rPr lang="pt-BR" dirty="0" smtClean="0"/>
                  <a:t>2)  Considere </a:t>
                </a:r>
                <a:r>
                  <a:rPr lang="pt-BR" dirty="0"/>
                  <a:t>o lançamento de dois dados. Obtenha a distribuição de probabilidades da variável aleatória X: soma dos pontos obtidos .</a:t>
                </a:r>
              </a:p>
              <a:p>
                <a:endParaRPr lang="pt-BR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2" y="260648"/>
                <a:ext cx="7492826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4557" t="-569" r="-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0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3850" y="628650"/>
            <a:ext cx="279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19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4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imes New Roman" pitchFamily="18" charset="0"/>
                <a:cs typeface="Tahoma" pitchFamily="34" charset="0"/>
              </a:rPr>
              <a:t>A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3250" y="4313421"/>
            <a:ext cx="223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t-B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0862" y="476672"/>
            <a:ext cx="80415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>
                <a:solidFill>
                  <a:srgbClr val="1903BD"/>
                </a:solidFill>
              </a:rPr>
              <a:t>MODELOS DISCRETOS</a:t>
            </a:r>
          </a:p>
          <a:p>
            <a:endParaRPr lang="pt-BR" b="1" u="sng" dirty="0" smtClean="0">
              <a:solidFill>
                <a:srgbClr val="1903BD"/>
              </a:solidFill>
            </a:endParaRPr>
          </a:p>
          <a:p>
            <a:r>
              <a:rPr lang="pt-BR" b="1" i="1" dirty="0" err="1" smtClean="0">
                <a:solidFill>
                  <a:srgbClr val="FF0000"/>
                </a:solidFill>
              </a:rPr>
              <a:t>Distibuição</a:t>
            </a:r>
            <a:r>
              <a:rPr lang="pt-BR" b="1" i="1" dirty="0" smtClean="0">
                <a:solidFill>
                  <a:srgbClr val="FF0000"/>
                </a:solidFill>
              </a:rPr>
              <a:t>  binomial</a:t>
            </a:r>
          </a:p>
          <a:p>
            <a:endParaRPr lang="pt-BR" dirty="0"/>
          </a:p>
          <a:p>
            <a:r>
              <a:rPr lang="pt-BR" dirty="0"/>
              <a:t>A repetição de ensaios independentes dá origem à mais importante variável aleatória discreta denominada modelo Binomial. </a:t>
            </a:r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dirty="0"/>
              <a:t>variável aleatória tem distribuição binomial quando o experimento ao qual está relacionada apresentam apenas dois resultados (sucesso ou fracasso). Este modelo fundamenta-se nas seguintes hipóteses:</a:t>
            </a:r>
          </a:p>
          <a:p>
            <a:pPr lvl="0"/>
            <a:r>
              <a:rPr lang="pt-BR" dirty="0" smtClean="0"/>
              <a:t>i) n </a:t>
            </a:r>
            <a:r>
              <a:rPr lang="pt-BR" dirty="0"/>
              <a:t>provas independentes e do mesmo tipo são realizadas;</a:t>
            </a:r>
          </a:p>
          <a:p>
            <a:pPr lvl="0"/>
            <a:r>
              <a:rPr lang="pt-BR" dirty="0" err="1" smtClean="0"/>
              <a:t>ii</a:t>
            </a:r>
            <a:r>
              <a:rPr lang="pt-BR" dirty="0" smtClean="0"/>
              <a:t>) cada  prova </a:t>
            </a:r>
            <a:r>
              <a:rPr lang="pt-BR" dirty="0"/>
              <a:t>admite dois resultados – Sucesso ou Fracasso;</a:t>
            </a:r>
          </a:p>
          <a:p>
            <a:pPr lvl="0"/>
            <a:r>
              <a:rPr lang="pt-BR" dirty="0" err="1" smtClean="0"/>
              <a:t>iii</a:t>
            </a:r>
            <a:r>
              <a:rPr lang="pt-BR" dirty="0" smtClean="0"/>
              <a:t>) a </a:t>
            </a:r>
            <a:r>
              <a:rPr lang="pt-BR" dirty="0"/>
              <a:t>probabilidade de sucesso em cada prova é </a:t>
            </a:r>
            <a:r>
              <a:rPr lang="pt-BR" i="1" dirty="0"/>
              <a:t>p</a:t>
            </a:r>
            <a:r>
              <a:rPr lang="pt-BR" dirty="0"/>
              <a:t> e de fracasso  1- </a:t>
            </a:r>
            <a:r>
              <a:rPr lang="pt-BR" i="1" dirty="0"/>
              <a:t>p</a:t>
            </a:r>
            <a:r>
              <a:rPr lang="pt-BR" dirty="0"/>
              <a:t> = </a:t>
            </a:r>
            <a:r>
              <a:rPr lang="pt-BR" i="1" dirty="0"/>
              <a:t>q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Exemplo</a:t>
            </a:r>
            <a:r>
              <a:rPr lang="pt-BR" dirty="0" smtClean="0"/>
              <a:t>:  Suponha que um vendedor consiga efetivar uma compra para 25% dos clientes que visita. Estude o número de vendas realizadas num dia que ele visita 3 clientes, supondo que as vendas são independentes e ocorrem sempre nas mesmas condições.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3850" y="628650"/>
            <a:ext cx="279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19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4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imes New Roman" pitchFamily="18" charset="0"/>
                <a:cs typeface="Tahoma" pitchFamily="34" charset="0"/>
              </a:rPr>
              <a:t>A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3250" y="4313421"/>
            <a:ext cx="223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t-B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2"/>
              <p:cNvSpPr txBox="1">
                <a:spLocks/>
              </p:cNvSpPr>
              <p:nvPr/>
            </p:nvSpPr>
            <p:spPr>
              <a:xfrm>
                <a:off x="386680" y="864096"/>
                <a:ext cx="8793832" cy="5589240"/>
              </a:xfrm>
              <a:prstGeom prst="rect">
                <a:avLst/>
              </a:prstGeom>
            </p:spPr>
            <p:txBody>
              <a:bodyPr vert="horz" anchor="b">
                <a:noAutofit/>
              </a:bodyPr>
              <a:lstStyle>
                <a:lvl1pPr marL="0" indent="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/>
                  <a:buNone/>
                  <a:defRPr kumimoji="0" sz="2400" kern="1200">
                    <a:solidFill>
                      <a:schemeClr val="tx2">
                        <a:shade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/>
                  <a:buNone/>
                  <a:defRPr kumimoji="0"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/>
                  <a:buNone/>
                  <a:defRPr kumimoji="0"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None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None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None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None/>
                  <a:defRPr kumimoji="0"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None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sz="1800" b="1" i="1" dirty="0" smtClean="0">
                  <a:solidFill>
                    <a:srgbClr val="FF0000"/>
                  </a:solidFill>
                </a:endParaRPr>
              </a:p>
              <a:p>
                <a:endParaRPr lang="pt-BR" sz="1800" b="1" i="1" dirty="0">
                  <a:solidFill>
                    <a:srgbClr val="FF0000"/>
                  </a:solidFill>
                </a:endParaRPr>
              </a:p>
              <a:p>
                <a:endParaRPr lang="pt-BR" sz="1800" b="1" i="1" dirty="0" smtClean="0">
                  <a:solidFill>
                    <a:srgbClr val="FF0000"/>
                  </a:solidFill>
                </a:endParaRPr>
              </a:p>
              <a:p>
                <a:endParaRPr lang="pt-BR" sz="1800" b="1" i="1" dirty="0">
                  <a:solidFill>
                    <a:srgbClr val="FF0000"/>
                  </a:solidFill>
                </a:endParaRPr>
              </a:p>
              <a:p>
                <a:endParaRPr lang="pt-BR" sz="1800" b="1" i="1" dirty="0" smtClean="0">
                  <a:solidFill>
                    <a:srgbClr val="FF0000"/>
                  </a:solidFill>
                </a:endParaRPr>
              </a:p>
              <a:p>
                <a:endParaRPr lang="pt-BR" sz="1800" b="1" i="1" dirty="0">
                  <a:solidFill>
                    <a:srgbClr val="FF0000"/>
                  </a:solidFill>
                </a:endParaRPr>
              </a:p>
              <a:p>
                <a:endParaRPr lang="pt-BR" sz="1800" b="1" i="1" dirty="0" smtClean="0">
                  <a:solidFill>
                    <a:srgbClr val="FF0000"/>
                  </a:solidFill>
                </a:endParaRPr>
              </a:p>
              <a:p>
                <a:endParaRPr lang="pt-BR" sz="1800" b="1" i="1" dirty="0">
                  <a:solidFill>
                    <a:srgbClr val="FF0000"/>
                  </a:solidFill>
                </a:endParaRPr>
              </a:p>
              <a:p>
                <a:r>
                  <a:rPr lang="pt-BR" sz="1800" b="1" i="1" dirty="0" smtClean="0">
                    <a:solidFill>
                      <a:srgbClr val="FF0000"/>
                    </a:solidFill>
                  </a:rPr>
                  <a:t>Distribuição de Poisson</a:t>
                </a:r>
                <a:endParaRPr lang="pt-BR" sz="1800" b="1" i="1" dirty="0">
                  <a:solidFill>
                    <a:srgbClr val="FF0000"/>
                  </a:solidFill>
                </a:endParaRPr>
              </a:p>
              <a:p>
                <a:r>
                  <a:rPr lang="pt-BR" sz="1800" dirty="0" smtClean="0"/>
                  <a:t> </a:t>
                </a:r>
                <a:r>
                  <a:rPr lang="pt-BR" sz="1800" dirty="0"/>
                  <a:t>Existem muitos casos na prática nos quais, considerando-se um pequeno intervalo (de tempo, por exemplo), a probabilidade de ocorrer um evento é muito pequena, aproximadamente nula. Entretanto, considerando-se um número muito grande desses intervalos (n→∞), a probabilidade passa a ser considerável. Normalmente esses casos são caracterizados por uma média dada em ocorrências por unidade. Admitimos como uma das hipóteses que esta média se mantenha constante por intervalo.</a:t>
                </a:r>
              </a:p>
              <a:p>
                <a:r>
                  <a:rPr lang="pt-BR" sz="1800" dirty="0" smtClean="0"/>
                  <a:t>Exemplos</a:t>
                </a:r>
                <a:r>
                  <a:rPr lang="pt-BR" sz="1800" dirty="0"/>
                  <a:t>:</a:t>
                </a:r>
              </a:p>
              <a:p>
                <a:r>
                  <a:rPr lang="pt-BR" sz="1800" dirty="0"/>
                  <a:t>- número de chamadas diárias para o corpo de bombeiros para combater incêndios;</a:t>
                </a:r>
              </a:p>
              <a:p>
                <a:r>
                  <a:rPr lang="pt-BR" sz="1800" dirty="0"/>
                  <a:t>- número de peças com defeito num processo de fabricação;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/>
                            </a:rPr>
                            <m:t>𝑋</m:t>
                          </m:r>
                          <m:r>
                            <a:rPr lang="pt-BR" sz="1800" i="1">
                              <a:latin typeface="Cambria Math"/>
                            </a:rPr>
                            <m:t>=</m:t>
                          </m:r>
                          <m:r>
                            <a:rPr lang="pt-BR" sz="18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pt-BR" sz="1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sz="1800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sz="1800" i="1">
                                  <a:latin typeface="Cambria Math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pt-BR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latin typeface="Cambria Math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pt-BR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pt-BR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pt-BR" sz="1800" i="1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pt-BR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8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pt-BR" sz="18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pt-BR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800" i="1">
                              <a:latin typeface="Cambria Math"/>
                            </a:rPr>
                            <m:t>(1−</m:t>
                          </m:r>
                          <m:r>
                            <a:rPr lang="pt-BR" sz="1800" i="1">
                              <a:latin typeface="Cambria Math"/>
                            </a:rPr>
                            <m:t>𝑝</m:t>
                          </m:r>
                          <m:r>
                            <a:rPr lang="pt-BR" sz="1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sz="1800" i="1">
                              <a:latin typeface="Cambria Math"/>
                            </a:rPr>
                            <m:t>𝑛</m:t>
                          </m:r>
                          <m:r>
                            <a:rPr lang="pt-BR" sz="1800" i="1">
                              <a:latin typeface="Cambria Math"/>
                            </a:rPr>
                            <m:t>−</m:t>
                          </m:r>
                          <m:r>
                            <a:rPr lang="pt-BR" sz="18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pt-BR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800" i="1"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pt-BR" sz="18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pt-BR" sz="1800" i="1"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pt-BR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sz="1800" i="1">
                              <a:latin typeface="Cambria Math"/>
                            </a:rPr>
                            <m:t>−</m:t>
                          </m:r>
                          <m:r>
                            <a:rPr lang="pt-BR" sz="1800" i="1">
                              <a:latin typeface="Cambria Math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pt-BR" sz="1800" dirty="0"/>
              </a:p>
              <a:p>
                <a:r>
                  <a:rPr lang="pt-BR" sz="1800" dirty="0" smtClean="0"/>
                  <a:t>Além </a:t>
                </a:r>
                <a:r>
                  <a:rPr lang="pt-BR" sz="1800" dirty="0"/>
                  <a:t>disso, </a:t>
                </a:r>
                <a:r>
                  <a:rPr lang="pt-BR" sz="1800" dirty="0" smtClean="0"/>
                  <a:t>que </a:t>
                </a:r>
                <a:r>
                  <a:rPr lang="pt-BR" sz="1800" dirty="0"/>
                  <a:t>vale a seguinte fórmula de recorrência: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/>
                            </a:rPr>
                            <m:t>𝑥</m:t>
                          </m:r>
                          <m:r>
                            <a:rPr lang="pt-BR" sz="18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800" i="1">
                          <a:latin typeface="Cambria Math"/>
                        </a:rPr>
                        <m:t>=</m:t>
                      </m:r>
                      <m:r>
                        <a:rPr lang="pt-BR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pt-BR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800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pt-BR" sz="1800" i="1">
                              <a:latin typeface="Cambria Math"/>
                            </a:rPr>
                            <m:t>𝑥</m:t>
                          </m:r>
                          <m:r>
                            <a:rPr lang="pt-BR" sz="1800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1800" dirty="0"/>
              </a:p>
              <a:p>
                <a:r>
                  <a:rPr lang="pt-BR" sz="1800" dirty="0" smtClean="0"/>
                  <a:t>Exemplo: Num certo estabelecimento comercial entram, em média, 5 clientes por hora. Qual a probabilidade de que entrem:</a:t>
                </a:r>
              </a:p>
              <a:p>
                <a:pPr marL="342900" indent="-342900">
                  <a:buAutoNum type="alphaLcParenR"/>
                </a:pPr>
                <a:r>
                  <a:rPr lang="pt-BR" sz="1800" dirty="0" smtClean="0"/>
                  <a:t>6 clientes em 1 hora?</a:t>
                </a:r>
              </a:p>
              <a:p>
                <a:pPr marL="342900" indent="-342900">
                  <a:buAutoNum type="alphaLcParenR"/>
                </a:pPr>
                <a:r>
                  <a:rPr lang="pt-BR" sz="1800" dirty="0"/>
                  <a:t> </a:t>
                </a:r>
                <a:r>
                  <a:rPr lang="pt-BR" sz="1800" dirty="0" smtClean="0"/>
                  <a:t>8 clientes em 2 horas?</a:t>
                </a:r>
                <a:endParaRPr lang="pt-BR" sz="1800" dirty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8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0" y="864096"/>
                <a:ext cx="8793832" cy="5589240"/>
              </a:xfrm>
              <a:prstGeom prst="rect">
                <a:avLst/>
              </a:prstGeom>
              <a:blipFill rotWithShape="1">
                <a:blip r:embed="rId2"/>
                <a:stretch>
                  <a:fillRect l="-554" t="-13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Se X pode assumir qualquer valor em um intervalo específico em vez de restringir-se a inteiros, então X é uma variável aleatória contínua</a:t>
            </a:r>
          </a:p>
          <a:p>
            <a:pPr marL="0" indent="0">
              <a:buNone/>
            </a:pPr>
            <a:endParaRPr lang="pt-BR" sz="2000" dirty="0" smtClean="0"/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A distribuição de probabilidade contínua mais comum é a distribuição normal, definida por dois parâmetros: a média </a:t>
            </a:r>
            <a:r>
              <a:rPr lang="pt-BR" sz="2000" dirty="0" smtClean="0">
                <a:sym typeface="Symbol" pitchFamily="18" charset="2"/>
              </a:rPr>
              <a:t> e o desvio-padrão </a:t>
            </a:r>
          </a:p>
          <a:p>
            <a:endParaRPr lang="pt-BR" sz="2000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§"/>
            </a:pPr>
            <a:r>
              <a:rPr lang="pt-BR" sz="2000" dirty="0" smtClean="0">
                <a:sym typeface="Symbol" pitchFamily="18" charset="2"/>
              </a:rPr>
              <a:t>A média mede o centro da distribuição e o desvio-padrão quantifica o espalhamento ou dispersão ao redor da média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3568" y="1268760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Distribuição </a:t>
            </a:r>
            <a:r>
              <a:rPr lang="pt-BR" b="1" i="1" dirty="0" smtClean="0">
                <a:solidFill>
                  <a:srgbClr val="FF0000"/>
                </a:solidFill>
              </a:rPr>
              <a:t>Normal </a:t>
            </a:r>
          </a:p>
          <a:p>
            <a:endParaRPr lang="pt-B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667</TotalTime>
  <Words>1748</Words>
  <Application>Microsoft Office PowerPoint</Application>
  <PresentationFormat>Apresentação na tela (4:3)</PresentationFormat>
  <Paragraphs>213</Paragraphs>
  <Slides>28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0" baseType="lpstr">
      <vt:lpstr>Viagem</vt:lpstr>
      <vt:lpstr>Equação</vt:lpstr>
      <vt:lpstr> PROBabilidade  E ESTATÍSTICA  PROFª Bia leite   2018 </vt:lpstr>
      <vt:lpstr>DISTRIBUIÇÕES DE  PROBABILIDADE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Distribuição Normal</vt:lpstr>
      <vt:lpstr>Distribuição Normal - Características</vt:lpstr>
      <vt:lpstr>Distribuição Normal - Características</vt:lpstr>
      <vt:lpstr>Distribuição Normal - Características</vt:lpstr>
      <vt:lpstr>Distribuição Normal - Características</vt:lpstr>
      <vt:lpstr>Distribuição Normal</vt:lpstr>
      <vt:lpstr>Distribuição Normal Padrão</vt:lpstr>
      <vt:lpstr>Curva Normal Padronizada</vt:lpstr>
      <vt:lpstr>A Tabela da distribuição Normal</vt:lpstr>
      <vt:lpstr>Curva Normal Padrão</vt:lpstr>
      <vt:lpstr>Curva Normal Padrão</vt:lpstr>
      <vt:lpstr>Apresentação do PowerPoint</vt:lpstr>
      <vt:lpstr>ExemploS</vt:lpstr>
      <vt:lpstr>Exemplo</vt:lpstr>
      <vt:lpstr>Exemplo</vt:lpstr>
      <vt:lpstr>Exemplo</vt:lpstr>
      <vt:lpstr>Apresentação do PowerPoint</vt:lpstr>
      <vt:lpstr>Apresentação do PowerPoint</vt:lpstr>
    </vt:vector>
  </TitlesOfParts>
  <Company>PUC-CAMPINAS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GERAL PIBID 06/02/2013</dc:title>
  <dc:creator>Maria Beatriz Leite</dc:creator>
  <cp:lastModifiedBy>asus</cp:lastModifiedBy>
  <cp:revision>64</cp:revision>
  <dcterms:created xsi:type="dcterms:W3CDTF">2013-02-06T10:32:10Z</dcterms:created>
  <dcterms:modified xsi:type="dcterms:W3CDTF">2018-10-03T17:51:29Z</dcterms:modified>
</cp:coreProperties>
</file>