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MBfNSSnif7yg5ketuMdu/IGIZ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ctrTitle"/>
          </p:nvPr>
        </p:nvSpPr>
        <p:spPr>
          <a:xfrm>
            <a:off x="1774423" y="802298"/>
            <a:ext cx="8637073" cy="29207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subTitle"/>
          </p:nvPr>
        </p:nvSpPr>
        <p:spPr>
          <a:xfrm>
            <a:off x="1774424" y="372407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47683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4371880" y="-904569"/>
            <a:ext cx="3450613" cy="929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 rot="5400000">
            <a:off x="7604979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 rot="5400000">
            <a:off x="2874055" y="-630409"/>
            <a:ext cx="4659889" cy="751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1449217" y="804889"/>
            <a:ext cx="929357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1447331" y="2010878"/>
            <a:ext cx="4488654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6254140" y="2017343"/>
            <a:ext cx="4488654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447191" y="804163"/>
            <a:ext cx="9295603" cy="105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1447191" y="2019549"/>
            <a:ext cx="4488794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1447191" y="2824269"/>
            <a:ext cx="4488794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3" type="body"/>
          </p:nvPr>
        </p:nvSpPr>
        <p:spPr>
          <a:xfrm>
            <a:off x="6256025" y="2023003"/>
            <a:ext cx="4488794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4" type="body"/>
          </p:nvPr>
        </p:nvSpPr>
        <p:spPr>
          <a:xfrm>
            <a:off x="6256025" y="2821491"/>
            <a:ext cx="4488794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1444671" y="798973"/>
            <a:ext cx="2961967" cy="2406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473032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1444671" y="3205491"/>
            <a:ext cx="2961967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9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66" name="Google Shape;66;p19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rotWithShape="1">
              <a:blip r:embed="rId2">
                <a:alphaModFix amt="30000"/>
              </a:blip>
              <a:tile algn="ctr" flip="none" tx="0" sx="100000" ty="0" sy="100000"/>
            </a:blip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38100">
              <a:solidFill>
                <a:srgbClr val="3D35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9"/>
          <p:cNvSpPr txBox="1"/>
          <p:nvPr>
            <p:ph type="title"/>
          </p:nvPr>
        </p:nvSpPr>
        <p:spPr>
          <a:xfrm>
            <a:off x="1451206" y="1129512"/>
            <a:ext cx="5532328" cy="1922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1450329" y="3059600"/>
            <a:ext cx="5524404" cy="20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10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0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2071528" y="816951"/>
            <a:ext cx="8185132" cy="7686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b="1" lang="pt-BR" sz="6000"/>
              <a:t>SISTEMA ACADÊMICO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003434" y="2660343"/>
            <a:ext cx="8185132" cy="7686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Rockwell"/>
              <a:buNone/>
            </a:pPr>
            <a:r>
              <a:rPr b="1" i="0" lang="pt-BR" sz="60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PROJETO CRUD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403335"/>
            <a:ext cx="10058400" cy="702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b="1" lang="pt-BR" sz="4400"/>
              <a:t>INTRODUÇÃO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361000"/>
            <a:ext cx="11459183" cy="4621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pt-BR" sz="3600"/>
              <a:t>Criação de um </a:t>
            </a:r>
            <a:r>
              <a:rPr b="1" lang="pt-BR" sz="3600">
                <a:solidFill>
                  <a:srgbClr val="00B0F0"/>
                </a:solidFill>
              </a:rPr>
              <a:t>Sistema Acadêmico </a:t>
            </a:r>
            <a:r>
              <a:rPr lang="pt-BR" sz="3600"/>
              <a:t>trabalhando as principais </a:t>
            </a:r>
            <a:r>
              <a:rPr lang="pt-BR" sz="3600">
                <a:solidFill>
                  <a:srgbClr val="FFC000"/>
                </a:solidFill>
              </a:rPr>
              <a:t>operações</a:t>
            </a:r>
            <a:r>
              <a:rPr lang="pt-BR" sz="3600"/>
              <a:t> de um </a:t>
            </a:r>
            <a:r>
              <a:rPr lang="pt-BR" sz="3600">
                <a:solidFill>
                  <a:srgbClr val="00B0F0"/>
                </a:solidFill>
              </a:rPr>
              <a:t>sistema web </a:t>
            </a:r>
            <a:r>
              <a:rPr lang="pt-BR" sz="3600"/>
              <a:t>como, </a:t>
            </a:r>
            <a:r>
              <a:rPr lang="pt-BR" sz="3600">
                <a:solidFill>
                  <a:srgbClr val="92D050"/>
                </a:solidFill>
              </a:rPr>
              <a:t>Página de login</a:t>
            </a:r>
            <a:r>
              <a:rPr lang="pt-BR" sz="3600"/>
              <a:t>, </a:t>
            </a:r>
            <a:r>
              <a:rPr lang="pt-BR" sz="3600">
                <a:solidFill>
                  <a:srgbClr val="92D050"/>
                </a:solidFill>
              </a:rPr>
              <a:t>painel do administrador</a:t>
            </a:r>
            <a:r>
              <a:rPr lang="pt-BR" sz="3600"/>
              <a:t>, </a:t>
            </a:r>
            <a:r>
              <a:rPr lang="pt-BR" sz="3600">
                <a:solidFill>
                  <a:srgbClr val="92D050"/>
                </a:solidFill>
              </a:rPr>
              <a:t>painel de usuários</a:t>
            </a:r>
            <a:r>
              <a:rPr lang="pt-BR" sz="3600"/>
              <a:t>. Formulários de cadastros, consultas, relatórios e validação.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8FA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207523" y="126461"/>
            <a:ext cx="11776954" cy="1538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b="1" lang="pt-BR" sz="3600">
                <a:solidFill>
                  <a:schemeClr val="lt1"/>
                </a:solidFill>
              </a:rPr>
              <a:t>PREPARANDO A ESTRUTURA DE PASTAS DO</a:t>
            </a:r>
            <a:br>
              <a:rPr b="1" lang="pt-BR" sz="3600">
                <a:solidFill>
                  <a:schemeClr val="lt1"/>
                </a:solidFill>
              </a:rPr>
            </a:br>
            <a:r>
              <a:rPr b="1" lang="pt-BR" sz="3600">
                <a:solidFill>
                  <a:schemeClr val="lt1"/>
                </a:solidFill>
              </a:rPr>
              <a:t> </a:t>
            </a:r>
            <a:r>
              <a:rPr b="1" lang="pt-BR" sz="3600">
                <a:solidFill>
                  <a:srgbClr val="FFC000"/>
                </a:solidFill>
              </a:rPr>
              <a:t>PROJETO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172299" y="1752335"/>
            <a:ext cx="11812178" cy="4435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Rockwell"/>
              <a:buAutoNum type="arabicParenR"/>
            </a:pP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Criar a pasta “</a:t>
            </a:r>
            <a:r>
              <a:rPr b="0" i="0" lang="pt-BR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projetoacademico</a:t>
            </a: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” no servidor local.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Rockwell"/>
              <a:buAutoNum type="arabicParenR"/>
            </a:pP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Criar as subpasta “</a:t>
            </a:r>
            <a:r>
              <a:rPr b="0" i="0" lang="pt-BR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assets</a:t>
            </a: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” e dentro as pastas “</a:t>
            </a:r>
            <a:r>
              <a:rPr b="0" i="0" lang="pt-BR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img</a:t>
            </a: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b="0" i="0" lang="pt-BR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css</a:t>
            </a: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 e </a:t>
            </a:r>
            <a:r>
              <a:rPr b="0" i="0" lang="pt-BR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js</a:t>
            </a: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”. 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Rockwell"/>
              <a:buAutoNum type="arabicParenR"/>
            </a:pP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Inicializar o servidor </a:t>
            </a:r>
            <a:r>
              <a:rPr b="0" i="0" lang="pt-BR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Apache</a:t>
            </a: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 e o SGDB </a:t>
            </a:r>
            <a:r>
              <a:rPr b="0" i="0" lang="pt-BR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MySQL</a:t>
            </a: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 no </a:t>
            </a:r>
            <a:r>
              <a:rPr b="1" i="0" lang="pt-BR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XAMPP.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Rockwell"/>
              <a:buAutoNum type="arabicParenR"/>
            </a:pP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Abrir a pasta “</a:t>
            </a:r>
            <a:r>
              <a:rPr b="0" i="0" lang="pt-BR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projetoacademico</a:t>
            </a: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” no </a:t>
            </a:r>
            <a:r>
              <a:rPr b="1" i="0" lang="pt-BR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VSCode</a:t>
            </a: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Rockwell"/>
              <a:buAutoNum type="arabicParenR"/>
            </a:pP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Abrir o </a:t>
            </a:r>
            <a:r>
              <a:rPr b="0" i="0" lang="pt-BR" sz="3200" u="none" cap="none" strike="noStrik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pt-BR" sz="3200" u="none" cap="none" strike="noStrike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MySQL Workbanch </a:t>
            </a: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e</a:t>
            </a:r>
            <a:r>
              <a:rPr b="0" i="0" lang="pt-BR" sz="3200" u="none" cap="none" strike="noStrike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pt-BR" sz="32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criar um Banco de Dados </a:t>
            </a:r>
            <a:r>
              <a:rPr b="0" i="0" lang="pt-BR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academico</a:t>
            </a:r>
            <a:endParaRPr b="0" i="0" sz="3200" u="none" cap="none" strike="noStrike">
              <a:solidFill>
                <a:srgbClr val="FFFF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8FA6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327956" y="174729"/>
            <a:ext cx="11222539" cy="702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b="1" lang="pt-BR" sz="3600">
                <a:solidFill>
                  <a:schemeClr val="lt1"/>
                </a:solidFill>
              </a:rPr>
              <a:t>CRIANDO O BANCO DE DADOS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97" y="1723227"/>
            <a:ext cx="12077405" cy="26235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162586" y="5564221"/>
            <a:ext cx="95503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Obs: </a:t>
            </a:r>
            <a:r>
              <a:rPr b="0" i="0" lang="pt-BR" sz="2000" u="none" cap="none" strike="noStrike">
                <a:solidFill>
                  <a:srgbClr val="FFC000"/>
                </a:solidFill>
                <a:latin typeface="Rockwell"/>
                <a:ea typeface="Rockwell"/>
                <a:cs typeface="Rockwell"/>
                <a:sym typeface="Rockwell"/>
              </a:rPr>
              <a:t>Antes de manipular dados no Banco de Dados, devemos colocá-lo em uso.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8FA6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338007" y="875067"/>
            <a:ext cx="65791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Workbench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, digite o código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abaixo:</a:t>
            </a:r>
            <a:endParaRPr b="1" i="0" sz="2800" u="none" cap="none" strike="noStrike">
              <a:solidFill>
                <a:srgbClr val="FFC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/>
              <a:buNone/>
            </a:pPr>
            <a:r>
              <a:rPr b="1" i="0" lang="pt-BR" sz="3600" u="none" cap="none" strike="noStrike">
                <a:solidFill>
                  <a:srgbClr val="FB8C29"/>
                </a:solidFill>
                <a:latin typeface="Arial"/>
                <a:ea typeface="Arial"/>
                <a:cs typeface="Arial"/>
                <a:sym typeface="Arial"/>
              </a:rPr>
              <a:t>CRIANDO A TABELA USUARIOS NO </a:t>
            </a:r>
            <a:r>
              <a:rPr b="1" i="0" lang="pt-BR" sz="3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556" y="1522515"/>
            <a:ext cx="10222779" cy="509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/>
        </p:nvSpPr>
        <p:spPr>
          <a:xfrm>
            <a:off x="396842" y="1225599"/>
            <a:ext cx="86295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1 - Insira os seguintes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abaixo na tabela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800" u="none" cap="none" strike="noStrike">
              <a:solidFill>
                <a:srgbClr val="FFC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297737" y="331680"/>
            <a:ext cx="11299371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/>
              <a:buNone/>
            </a:pPr>
            <a:r>
              <a:rPr b="1" i="0" lang="pt-BR" sz="3600" u="none" cap="none" strike="noStrike">
                <a:solidFill>
                  <a:srgbClr val="FB8C29"/>
                </a:solidFill>
                <a:latin typeface="Arial"/>
                <a:ea typeface="Arial"/>
                <a:cs typeface="Arial"/>
                <a:sym typeface="Arial"/>
              </a:rPr>
              <a:t>INSERINDO </a:t>
            </a:r>
            <a:r>
              <a:rPr b="1" i="0" lang="pt-BR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r>
              <a:rPr b="1" i="0" lang="pt-BR" sz="3600" u="none" cap="none" strike="noStrike">
                <a:solidFill>
                  <a:srgbClr val="FB8C29"/>
                </a:solidFill>
                <a:latin typeface="Arial"/>
                <a:ea typeface="Arial"/>
                <a:cs typeface="Arial"/>
                <a:sym typeface="Arial"/>
              </a:rPr>
              <a:t> TABELA </a:t>
            </a:r>
            <a:r>
              <a:rPr b="1" i="0" lang="pt-BR" sz="3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USUARIOS</a:t>
            </a:r>
            <a:endParaRPr b="1" i="0" sz="3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75" y="4635751"/>
            <a:ext cx="5811319" cy="115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535770" y="3912993"/>
            <a:ext cx="62445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 – Listando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da tabela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800" u="none" cap="none" strike="noStrike">
              <a:solidFill>
                <a:srgbClr val="FFC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940435"/>
            <a:ext cx="12192000" cy="148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/>
        </p:nvSpPr>
        <p:spPr>
          <a:xfrm>
            <a:off x="219560" y="1278717"/>
            <a:ext cx="85710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3 – Inserindo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na tabela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com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800" u="none" cap="none" strike="noStrike">
              <a:solidFill>
                <a:srgbClr val="FFC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297737" y="331680"/>
            <a:ext cx="11299371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/>
              <a:buNone/>
            </a:pPr>
            <a:r>
              <a:rPr b="1" i="0" lang="pt-BR" sz="3600" u="none" cap="none" strike="noStrike">
                <a:solidFill>
                  <a:srgbClr val="FB8C29"/>
                </a:solidFill>
                <a:latin typeface="Arial"/>
                <a:ea typeface="Arial"/>
                <a:cs typeface="Arial"/>
                <a:sym typeface="Arial"/>
              </a:rPr>
              <a:t>INSERINDO </a:t>
            </a:r>
            <a:r>
              <a:rPr b="1" i="0" lang="pt-BR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r>
              <a:rPr b="1" i="0" lang="pt-BR" sz="3600" u="none" cap="none" strike="noStrike">
                <a:solidFill>
                  <a:srgbClr val="FB8C29"/>
                </a:solidFill>
                <a:latin typeface="Arial"/>
                <a:ea typeface="Arial"/>
                <a:cs typeface="Arial"/>
                <a:sym typeface="Arial"/>
              </a:rPr>
              <a:t> TABELA </a:t>
            </a:r>
            <a:r>
              <a:rPr b="1" i="0" lang="pt-BR" sz="3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USUARIOS</a:t>
            </a:r>
            <a:endParaRPr b="1" i="0" sz="3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265" y="4645082"/>
            <a:ext cx="5811319" cy="115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309660" y="3945990"/>
            <a:ext cx="62445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4 – Listando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da tabela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800" u="none" cap="none" strike="noStrike">
              <a:solidFill>
                <a:srgbClr val="FFC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0" y="2121019"/>
            <a:ext cx="12192000" cy="105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/>
        </p:nvSpPr>
        <p:spPr>
          <a:xfrm>
            <a:off x="219560" y="1278717"/>
            <a:ext cx="94975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4 – Inserindo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na tabela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com a função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MD5()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800" u="none" cap="none" strike="noStrike">
              <a:solidFill>
                <a:srgbClr val="FFC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297737" y="331680"/>
            <a:ext cx="11299371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/>
              <a:buNone/>
            </a:pPr>
            <a:r>
              <a:rPr b="1" i="0" lang="pt-BR" sz="3600" u="none" cap="none" strike="noStrike">
                <a:solidFill>
                  <a:srgbClr val="FB8C29"/>
                </a:solidFill>
                <a:latin typeface="Arial"/>
                <a:ea typeface="Arial"/>
                <a:cs typeface="Arial"/>
                <a:sym typeface="Arial"/>
              </a:rPr>
              <a:t>INSERINDO </a:t>
            </a:r>
            <a:r>
              <a:rPr b="1" i="0" lang="pt-BR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r>
              <a:rPr b="1" i="0" lang="pt-BR" sz="3600" u="none" cap="none" strike="noStrike">
                <a:solidFill>
                  <a:srgbClr val="FB8C29"/>
                </a:solidFill>
                <a:latin typeface="Arial"/>
                <a:ea typeface="Arial"/>
                <a:cs typeface="Arial"/>
                <a:sym typeface="Arial"/>
              </a:rPr>
              <a:t> TABELA </a:t>
            </a:r>
            <a:r>
              <a:rPr b="1" i="0" lang="pt-BR" sz="3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USUARIOS</a:t>
            </a:r>
            <a:endParaRPr b="1" i="0" sz="3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265" y="4645082"/>
            <a:ext cx="5811319" cy="115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309660" y="3945990"/>
            <a:ext cx="62445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4 – Listando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da tabela </a:t>
            </a:r>
            <a:r>
              <a:rPr b="1" i="0" lang="pt-BR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r>
              <a:rPr b="1" i="0" lang="pt-BR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800" u="none" cap="none" strike="noStrike">
              <a:solidFill>
                <a:srgbClr val="FFC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006234"/>
            <a:ext cx="12192000" cy="1355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0" y="165213"/>
            <a:ext cx="12192000" cy="7023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8C29"/>
              </a:buClr>
              <a:buSzPct val="100000"/>
              <a:buFont typeface="Arial"/>
              <a:buNone/>
            </a:pPr>
            <a:r>
              <a:rPr b="1" i="0" lang="pt-BR" sz="3600" u="none" cap="none" strike="noStrike">
                <a:solidFill>
                  <a:srgbClr val="FB8C29"/>
                </a:solidFill>
                <a:latin typeface="Arial"/>
                <a:ea typeface="Arial"/>
                <a:cs typeface="Arial"/>
                <a:sym typeface="Arial"/>
              </a:rPr>
              <a:t>LISTANDO OS </a:t>
            </a:r>
            <a:r>
              <a:rPr b="1" i="0" lang="pt-BR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r>
              <a:rPr b="1" i="0" lang="pt-BR" sz="3600" u="none" cap="none" strike="noStrike">
                <a:solidFill>
                  <a:srgbClr val="FB8C29"/>
                </a:solidFill>
                <a:latin typeface="Arial"/>
                <a:ea typeface="Arial"/>
                <a:cs typeface="Arial"/>
                <a:sym typeface="Arial"/>
              </a:rPr>
              <a:t> TABELA </a:t>
            </a:r>
            <a:r>
              <a:rPr b="1" i="0" lang="pt-BR" sz="3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CADASTRADOS</a:t>
            </a:r>
            <a:endParaRPr b="1" i="0" sz="3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6120"/>
            <a:ext cx="5811319" cy="115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459" y="2686074"/>
            <a:ext cx="11964560" cy="1976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2021-01-15T21:11:28Z</dcterms:created>
  <dc:creator>Raimundo Martins</dc:creator>
</cp:coreProperties>
</file>