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64SjPC5vxKbW5z9F7nighe0+B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4371880" y="-904569"/>
            <a:ext cx="3450613" cy="929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 rot="5400000">
            <a:off x="7604979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 rot="5400000">
            <a:off x="2874055" y="-630409"/>
            <a:ext cx="4659889" cy="75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ctrTitle"/>
          </p:nvPr>
        </p:nvSpPr>
        <p:spPr>
          <a:xfrm>
            <a:off x="1774423" y="802298"/>
            <a:ext cx="8637073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1774424" y="372407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47683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1447331" y="2010878"/>
            <a:ext cx="4488654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254140" y="2017343"/>
            <a:ext cx="4488654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447191" y="804163"/>
            <a:ext cx="92956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447191" y="2019549"/>
            <a:ext cx="448879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1447191" y="2824269"/>
            <a:ext cx="4488794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3" type="body"/>
          </p:nvPr>
        </p:nvSpPr>
        <p:spPr>
          <a:xfrm>
            <a:off x="6256025" y="2023003"/>
            <a:ext cx="4488794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4" type="body"/>
          </p:nvPr>
        </p:nvSpPr>
        <p:spPr>
          <a:xfrm>
            <a:off x="6256025" y="2821491"/>
            <a:ext cx="4488794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1444671" y="798973"/>
            <a:ext cx="2961967" cy="240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73032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1444671" y="3205491"/>
            <a:ext cx="2961967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9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66" name="Google Shape;66;p1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9"/>
          <p:cNvSpPr txBox="1"/>
          <p:nvPr>
            <p:ph type="title"/>
          </p:nvPr>
        </p:nvSpPr>
        <p:spPr>
          <a:xfrm>
            <a:off x="1451206" y="1129512"/>
            <a:ext cx="5532328" cy="1922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1450329" y="3059600"/>
            <a:ext cx="5524404" cy="20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10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0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53545" y="1270237"/>
            <a:ext cx="1167665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Você pode acessar </a:t>
            </a:r>
            <a:r>
              <a:rPr b="0" i="0" lang="pt-BR" sz="2400" u="none" cap="none" strike="noStrike">
                <a:solidFill>
                  <a:srgbClr val="58E3FB"/>
                </a:solidFill>
                <a:latin typeface="Rockwell"/>
                <a:ea typeface="Rockwell"/>
                <a:cs typeface="Rockwell"/>
                <a:sym typeface="Rockwell"/>
              </a:rPr>
              <a:t>bancos de dados MySQL </a:t>
            </a:r>
            <a:r>
              <a:rPr b="0" i="0" lang="pt-BR" sz="24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diretamente por </a:t>
            </a:r>
            <a:r>
              <a:rPr b="0" i="0" lang="pt-BR" sz="2400" u="none" cap="none" strike="noStrike">
                <a:solidFill>
                  <a:srgbClr val="58E3FB"/>
                </a:solidFill>
                <a:latin typeface="Rockwell"/>
                <a:ea typeface="Rockwell"/>
                <a:cs typeface="Rockwell"/>
                <a:sym typeface="Rockwell"/>
              </a:rPr>
              <a:t>scripts PHP.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Isso permite </a:t>
            </a:r>
            <a:r>
              <a:rPr lang="pt-BR" sz="2400">
                <a:solidFill>
                  <a:srgbClr val="58E3FB"/>
                </a:solidFill>
                <a:latin typeface="Rockwell"/>
                <a:ea typeface="Rockwell"/>
                <a:cs typeface="Rockwell"/>
                <a:sym typeface="Rockwell"/>
              </a:rPr>
              <a:t>ler</a:t>
            </a:r>
            <a:r>
              <a:rPr lang="pt-BR" sz="24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 e </a:t>
            </a:r>
            <a:r>
              <a:rPr lang="pt-BR" sz="2400">
                <a:solidFill>
                  <a:srgbClr val="58E3FB"/>
                </a:solidFill>
                <a:latin typeface="Rockwell"/>
                <a:ea typeface="Rockwell"/>
                <a:cs typeface="Rockwell"/>
                <a:sym typeface="Rockwell"/>
              </a:rPr>
              <a:t>gravar</a:t>
            </a:r>
            <a:r>
              <a:rPr lang="pt-BR" sz="24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 dados no seu banco de dados diretamente pelo seu site.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Existem três API’s de conexão com o banco de dados em PHP, são elas:</a:t>
            </a:r>
            <a:endParaRPr b="1" sz="2800">
              <a:solidFill>
                <a:srgbClr val="FFC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i="0" lang="pt-BR" sz="36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1" i="0" lang="pt-BR" sz="3600" u="non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CONECTAR</a:t>
            </a:r>
            <a:r>
              <a:rPr b="1" i="0" lang="pt-BR" sz="36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AO </a:t>
            </a:r>
            <a:r>
              <a:rPr b="1" i="0" lang="pt-BR" sz="3600" u="non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b="1" i="0" lang="pt-BR" sz="36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USANDO </a:t>
            </a:r>
            <a:r>
              <a:rPr b="1" i="0" lang="pt-BR" sz="3600" u="non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25556" y="3296623"/>
            <a:ext cx="11532637" cy="2239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Pacote de funções para acesso ao MySQL, </a:t>
            </a:r>
            <a:r>
              <a:rPr lang="pt-BR" sz="2400">
                <a:solidFill>
                  <a:srgbClr val="58E3FB"/>
                </a:solidFill>
                <a:latin typeface="Arial"/>
                <a:ea typeface="Arial"/>
                <a:cs typeface="Arial"/>
                <a:sym typeface="Arial"/>
              </a:rPr>
              <a:t>foi descontinuado no </a:t>
            </a:r>
            <a:r>
              <a:rPr b="1" lang="pt-BR" sz="2400">
                <a:solidFill>
                  <a:srgbClr val="58E3FB"/>
                </a:solidFill>
                <a:latin typeface="Arial"/>
                <a:ea typeface="Arial"/>
                <a:cs typeface="Arial"/>
                <a:sym typeface="Arial"/>
              </a:rPr>
              <a:t>PHP7</a:t>
            </a:r>
            <a:r>
              <a:rPr lang="pt-BR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mysqli</a:t>
            </a:r>
            <a:r>
              <a:rPr b="1"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pt-BR" sz="2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Extensão da API mysql com suporte a funcionalidades adicionadas a versões posteriores ao MySQL 4.1 - http://www.mysql.com/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PDO - PHP Data Objects</a:t>
            </a:r>
            <a:r>
              <a:rPr b="1"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pt-BR" sz="2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 para acesso a dados do PHP.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pt-BR" sz="3600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CONECTAR</a:t>
            </a:r>
            <a:r>
              <a:rPr b="1" i="0" lang="pt-BR" sz="3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 BANCO COM </a:t>
            </a:r>
            <a:r>
              <a:rPr b="1" i="0" lang="pt-BR" sz="3600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PDO</a:t>
            </a:r>
            <a:endParaRPr b="1" i="0" sz="3600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62339" y="3701375"/>
            <a:ext cx="11685380" cy="23083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1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//Conectando o Banco de Dados com PDO</a:t>
            </a:r>
            <a:endParaRPr b="0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pt-BR" sz="2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$conn</a:t>
            </a:r>
            <a:r>
              <a:rPr b="0" lang="pt-BR" sz="2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pt-BR" sz="2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pt-BR" sz="2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pt-BR" sz="2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0" lang="pt-BR" sz="2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pt-BR" sz="2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"mysql:host=localhost; dbname=</a:t>
            </a:r>
            <a:r>
              <a:rPr lang="pt-BR" sz="2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academico</a:t>
            </a:r>
            <a:r>
              <a:rPr b="0" lang="pt-BR" sz="2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pt-BR" sz="2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pt-BR" sz="2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b="0" lang="pt-BR" sz="2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pt-BR" sz="2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pt-BR" sz="2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1"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62339" y="1120676"/>
            <a:ext cx="11467321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Conectando o Banco de Dados com PDO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No </a:t>
            </a:r>
            <a:r>
              <a:rPr lang="pt-BR" sz="24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Visual Studio</a:t>
            </a: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na pasta do projeto criar o arquivo </a:t>
            </a:r>
            <a:r>
              <a:rPr lang="pt-BR" sz="24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conexao.php</a:t>
            </a:r>
            <a:endParaRPr sz="2400">
              <a:solidFill>
                <a:srgbClr val="00B0F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arquivo criar uma  instância de classe e especificar do SGBD que vamos usar, no caso o </a:t>
            </a:r>
            <a:r>
              <a:rPr b="1" i="0" lang="pt-BR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b="0" i="0"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o nome do </a:t>
            </a:r>
            <a:r>
              <a:rPr b="1" i="0" lang="pt-BR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r>
              <a:rPr b="0" i="0"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nome de </a:t>
            </a:r>
            <a:r>
              <a:rPr b="1" i="0" lang="pt-BR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b="0" i="0"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senha</a:t>
            </a:r>
            <a:r>
              <a:rPr b="0" i="0" lang="pt-BR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FFFF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pt-BR" sz="3600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CONECTAR</a:t>
            </a:r>
            <a:r>
              <a:rPr b="1" i="0" lang="pt-BR" sz="3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 BANCO COM </a:t>
            </a:r>
            <a:r>
              <a:rPr b="1" i="0" lang="pt-BR" sz="3600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PDO</a:t>
            </a:r>
            <a:endParaRPr b="1" i="0" sz="3600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62339" y="1120676"/>
            <a:ext cx="1146732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Testando a conexão com o Banco de Dados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No </a:t>
            </a:r>
            <a:r>
              <a:rPr lang="pt-BR" sz="24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Browser</a:t>
            </a: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executar o script de </a:t>
            </a:r>
            <a:r>
              <a:rPr lang="pt-BR" sz="24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conexao.php </a:t>
            </a: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no servidor.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425556" y="2490608"/>
            <a:ext cx="102772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http://localhost/fullstack/projetoacademico/conexao.php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425556" y="3198167"/>
            <a:ext cx="111892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 o retorno for uma página em branco, significa que a conexão foi realizada com sucesso.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4288" y="4213503"/>
            <a:ext cx="6320443" cy="212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pt-BR" sz="3600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CONECTAR</a:t>
            </a:r>
            <a:r>
              <a:rPr b="1" i="0" lang="pt-BR" sz="3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 BANCO COM </a:t>
            </a:r>
            <a:r>
              <a:rPr b="1" i="0" lang="pt-BR" sz="3600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PDO</a:t>
            </a:r>
            <a:endParaRPr b="1" i="0" sz="3600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425556" y="1471892"/>
            <a:ext cx="1158647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Podemos provocar uma </a:t>
            </a:r>
            <a:r>
              <a:rPr lang="pt-BR" sz="280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erro</a:t>
            </a:r>
            <a:r>
              <a:rPr lang="pt-BR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Alterando o </a:t>
            </a:r>
            <a:r>
              <a:rPr b="1" lang="pt-BR" sz="280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nome</a:t>
            </a:r>
            <a:r>
              <a:rPr lang="pt-BR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do Banco de Dados no script.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18" y="2775755"/>
            <a:ext cx="11988145" cy="187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425556" y="172764"/>
            <a:ext cx="11650825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pt-BR" sz="3600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CONECTAR</a:t>
            </a:r>
            <a:r>
              <a:rPr b="1" i="0" lang="pt-BR" sz="3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 BANCO COM </a:t>
            </a:r>
            <a:r>
              <a:rPr b="1" i="0" lang="pt-BR" sz="3600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PDO</a:t>
            </a:r>
            <a:endParaRPr b="1" i="0" sz="3600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362338" y="875067"/>
            <a:ext cx="11650825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Tratando Erro de Conexão com </a:t>
            </a:r>
            <a:r>
              <a:rPr lang="pt-BR" sz="24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Try/Catch </a:t>
            </a:r>
            <a:r>
              <a:rPr lang="pt-BR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utilizando a </a:t>
            </a:r>
            <a:r>
              <a:rPr lang="pt-BR" sz="24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classe  Exception</a:t>
            </a:r>
            <a:endParaRPr sz="2400">
              <a:solidFill>
                <a:srgbClr val="FFF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>
                <a:solidFill>
                  <a:srgbClr val="C7F6FD"/>
                </a:solidFill>
                <a:latin typeface="arial"/>
                <a:ea typeface="arial"/>
                <a:cs typeface="arial"/>
                <a:sym typeface="arial"/>
              </a:rPr>
              <a:t>O bloco PHP </a:t>
            </a:r>
            <a:r>
              <a:rPr b="1" i="0"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try catch </a:t>
            </a:r>
            <a:r>
              <a:rPr b="1" i="0" lang="pt-BR" sz="2000">
                <a:solidFill>
                  <a:srgbClr val="C7F6FD"/>
                </a:solidFill>
                <a:latin typeface="arial"/>
                <a:ea typeface="arial"/>
                <a:cs typeface="arial"/>
                <a:sym typeface="arial"/>
              </a:rPr>
              <a:t>serve</a:t>
            </a:r>
            <a:r>
              <a:rPr b="0" i="0" lang="pt-BR" sz="2000">
                <a:solidFill>
                  <a:srgbClr val="C7F6FD"/>
                </a:solidFill>
                <a:latin typeface="arial"/>
                <a:ea typeface="arial"/>
                <a:cs typeface="arial"/>
                <a:sym typeface="arial"/>
              </a:rPr>
              <a:t> para que, em um dado momento em que um código possa gerar um </a:t>
            </a:r>
            <a:r>
              <a:rPr b="0" i="0"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erro inesperado</a:t>
            </a:r>
            <a:r>
              <a:rPr b="0" i="0" lang="pt-BR" sz="2000">
                <a:solidFill>
                  <a:srgbClr val="C7F6FD"/>
                </a:solidFill>
                <a:latin typeface="arial"/>
                <a:ea typeface="arial"/>
                <a:cs typeface="arial"/>
                <a:sym typeface="arial"/>
              </a:rPr>
              <a:t>, o programador consiga manipular as possibilidades e exceções. Dessa forma, através do </a:t>
            </a:r>
            <a:r>
              <a:rPr b="1" i="0" lang="pt-BR" sz="2000">
                <a:solidFill>
                  <a:srgbClr val="C7F6FD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i="0" lang="pt-BR" sz="2000">
                <a:solidFill>
                  <a:srgbClr val="C7F6FD"/>
                </a:solidFill>
                <a:latin typeface="arial"/>
                <a:ea typeface="arial"/>
                <a:cs typeface="arial"/>
                <a:sym typeface="arial"/>
              </a:rPr>
              <a:t> ele irá tentar executar o código, caso não ocorra nenhum erro, o programa seguirá o seu fluxo normal.</a:t>
            </a:r>
            <a:endParaRPr sz="2000">
              <a:solidFill>
                <a:srgbClr val="C7F6FD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538420" y="2764572"/>
            <a:ext cx="10823330" cy="40934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b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20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//Conectando o Banco de Dados com PDO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//Tratando Exceções com Try/catch</a:t>
            </a:r>
            <a:endParaRPr b="1"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$conn=</a:t>
            </a: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PDO(</a:t>
            </a:r>
            <a:r>
              <a:rPr b="1" lang="pt-BR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"mysql:host=localhost; dbname=academico1"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pt-BR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pt-BR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(PDOException $e){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echo $e-&gt;getMessage();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echo $e-&gt;getCode();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1"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pt-BR" sz="3600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CONECTAR</a:t>
            </a:r>
            <a:r>
              <a:rPr b="1" i="0" lang="pt-BR" sz="3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 BANCO COM </a:t>
            </a:r>
            <a:r>
              <a:rPr b="1" i="0" lang="pt-BR" sz="3600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PDO</a:t>
            </a:r>
            <a:endParaRPr b="1" i="0" sz="3600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362339" y="1120676"/>
            <a:ext cx="1146732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Testando a conexão após o tratamento de erro.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Observe que a mensagem é mais exata no erro.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56" y="2822734"/>
            <a:ext cx="10176323" cy="2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/>
        </p:nvSpPr>
        <p:spPr>
          <a:xfrm>
            <a:off x="214010" y="172764"/>
            <a:ext cx="11510917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pt-BR" sz="3600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CONECTAR</a:t>
            </a:r>
            <a:r>
              <a:rPr b="1" i="0" lang="pt-BR" sz="3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 BANCO COM </a:t>
            </a:r>
            <a:r>
              <a:rPr b="1" i="0" lang="pt-BR" sz="3600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PDO</a:t>
            </a:r>
            <a:endParaRPr b="1" i="0" sz="3600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164814" y="875067"/>
            <a:ext cx="118623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Agora vamos colocar o nosso </a:t>
            </a:r>
            <a:r>
              <a:rPr lang="pt-BR" sz="28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script</a:t>
            </a:r>
            <a:r>
              <a:rPr lang="pt-BR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de conexão dentro de uma </a:t>
            </a:r>
            <a:r>
              <a:rPr lang="pt-BR" sz="28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função</a:t>
            </a:r>
            <a:r>
              <a:rPr lang="pt-BR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 sz="2800">
              <a:solidFill>
                <a:srgbClr val="FFFF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252922" y="1428797"/>
            <a:ext cx="11653735" cy="53245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1"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//Conectando o Banco de Dados com PDO</a:t>
            </a:r>
            <a:endParaRPr b="1"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20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//Criando uma função para utilizar o script em outros arquivos</a:t>
            </a:r>
            <a:endParaRPr b="1"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conectar(){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pt-BR" sz="20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//Tratando Exceções com Try/catch</a:t>
            </a:r>
            <a:endParaRPr b="1"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$conn=</a:t>
            </a: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PDO(</a:t>
            </a:r>
            <a:r>
              <a:rPr b="1" lang="pt-BR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"mysql:host=localhost; dbname=academico"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pt-BR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pt-BR" sz="2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(PDOException $e){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echo $e-&gt;getMessage();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echo $e-&gt;getCode();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$conn;</a:t>
            </a:r>
            <a:r>
              <a:rPr b="1" lang="pt-BR" sz="20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//Retorna a variável de conexão</a:t>
            </a:r>
            <a:endParaRPr b="1"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1" sz="2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pt-BR" sz="3600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CONECTAR</a:t>
            </a:r>
            <a:r>
              <a:rPr b="1" i="0" lang="pt-BR" sz="3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 BANCO COM </a:t>
            </a:r>
            <a:r>
              <a:rPr b="1" i="0" lang="pt-BR" sz="3600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PDO</a:t>
            </a:r>
            <a:endParaRPr b="1" i="0" sz="3600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362339" y="1120676"/>
            <a:ext cx="11467321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Testando a conexão após a criação da função.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Agora não deve ter mensagem de erro.  Significa que a </a:t>
            </a:r>
            <a:r>
              <a:rPr lang="pt-BR" sz="24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conexão</a:t>
            </a:r>
            <a:r>
              <a:rPr lang="pt-BR" sz="24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 ocorreu corretamente.</a:t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221" y="3059056"/>
            <a:ext cx="6330596" cy="242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"/>
              <a:buNone/>
            </a:pPr>
            <a:r>
              <a:rPr b="1" i="0" lang="pt-BR" sz="3600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425556" y="1878795"/>
            <a:ext cx="11467321" cy="2958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Nesta aula aprendemos como realizar uma </a:t>
            </a:r>
            <a:r>
              <a:rPr lang="pt-BR" sz="32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conexão</a:t>
            </a:r>
            <a:r>
              <a:rPr lang="pt-BR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com banco de dados, utilizando </a:t>
            </a:r>
            <a:r>
              <a:rPr lang="pt-BR" sz="32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PDO</a:t>
            </a:r>
            <a:r>
              <a:rPr lang="pt-BR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na linguagem de programação </a:t>
            </a:r>
            <a:r>
              <a:rPr lang="pt-BR" sz="32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PHP.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Na próxima aula vamos  criar o </a:t>
            </a:r>
            <a:r>
              <a:rPr lang="pt-BR" sz="320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script</a:t>
            </a:r>
            <a:r>
              <a:rPr lang="pt-BR" sz="3200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pt-BR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 tela de </a:t>
            </a:r>
            <a:r>
              <a:rPr lang="pt-BR" sz="3200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login</a:t>
            </a:r>
            <a:r>
              <a:rPr lang="pt-BR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2021-01-15T21:11:28Z</dcterms:created>
  <dc:creator>Raimundo Martins</dc:creator>
</cp:coreProperties>
</file>