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9" r:id="rId4"/>
    <p:sldId id="258" r:id="rId5"/>
    <p:sldId id="260" r:id="rId6"/>
    <p:sldId id="261" r:id="rId7"/>
    <p:sldId id="263" r:id="rId8"/>
    <p:sldId id="265" r:id="rId9"/>
    <p:sldId id="264" r:id="rId10"/>
    <p:sldId id="266" r:id="rId11"/>
    <p:sldId id="267" r:id="rId12"/>
    <p:sldId id="268" r:id="rId13"/>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4" autoAdjust="0"/>
    <p:restoredTop sz="94660"/>
  </p:normalViewPr>
  <p:slideViewPr>
    <p:cSldViewPr snapToGrid="0">
      <p:cViewPr>
        <p:scale>
          <a:sx n="107" d="100"/>
          <a:sy n="107" d="100"/>
        </p:scale>
        <p:origin x="47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B8EDF76-BCF3-4E5F-A57E-815C3462598A}"/>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p>
        </p:txBody>
      </p:sp>
      <p:sp>
        <p:nvSpPr>
          <p:cNvPr id="3" name="Alaotsikko 2">
            <a:extLst>
              <a:ext uri="{FF2B5EF4-FFF2-40B4-BE49-F238E27FC236}">
                <a16:creationId xmlns:a16="http://schemas.microsoft.com/office/drawing/2014/main" id="{760511F3-C24E-4522-9C41-200B2A1D83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p>
        </p:txBody>
      </p:sp>
      <p:sp>
        <p:nvSpPr>
          <p:cNvPr id="4" name="Päivämäärän paikkamerkki 3">
            <a:extLst>
              <a:ext uri="{FF2B5EF4-FFF2-40B4-BE49-F238E27FC236}">
                <a16:creationId xmlns:a16="http://schemas.microsoft.com/office/drawing/2014/main" id="{F6FBAC83-9BD1-4386-8F9A-ED2CFB8CD338}"/>
              </a:ext>
            </a:extLst>
          </p:cNvPr>
          <p:cNvSpPr>
            <a:spLocks noGrp="1"/>
          </p:cNvSpPr>
          <p:nvPr>
            <p:ph type="dt" sz="half" idx="10"/>
          </p:nvPr>
        </p:nvSpPr>
        <p:spPr/>
        <p:txBody>
          <a:bodyPr/>
          <a:lstStyle/>
          <a:p>
            <a:fld id="{6C8833FB-338E-4F45-A577-D87A3F40D64A}" type="datetimeFigureOut">
              <a:rPr lang="fi-FI" smtClean="0"/>
              <a:t>28.2.2018</a:t>
            </a:fld>
            <a:endParaRPr lang="fi-FI"/>
          </a:p>
        </p:txBody>
      </p:sp>
      <p:sp>
        <p:nvSpPr>
          <p:cNvPr id="5" name="Alatunnisteen paikkamerkki 4">
            <a:extLst>
              <a:ext uri="{FF2B5EF4-FFF2-40B4-BE49-F238E27FC236}">
                <a16:creationId xmlns:a16="http://schemas.microsoft.com/office/drawing/2014/main" id="{90497338-7233-46E9-A0F3-9E2663BC8189}"/>
              </a:ext>
            </a:extLst>
          </p:cNvPr>
          <p:cNvSpPr>
            <a:spLocks noGrp="1"/>
          </p:cNvSpPr>
          <p:nvPr>
            <p:ph type="ftr" sz="quarter" idx="11"/>
          </p:nvPr>
        </p:nvSpPr>
        <p:spPr/>
        <p:txBody>
          <a:bodyPr/>
          <a:lstStyle/>
          <a:p>
            <a:endParaRPr lang="fi-FI"/>
          </a:p>
        </p:txBody>
      </p:sp>
      <p:sp>
        <p:nvSpPr>
          <p:cNvPr id="6" name="Dian numeron paikkamerkki 5">
            <a:extLst>
              <a:ext uri="{FF2B5EF4-FFF2-40B4-BE49-F238E27FC236}">
                <a16:creationId xmlns:a16="http://schemas.microsoft.com/office/drawing/2014/main" id="{8C35D4CD-0DBB-4020-9860-818015BDF13F}"/>
              </a:ext>
            </a:extLst>
          </p:cNvPr>
          <p:cNvSpPr>
            <a:spLocks noGrp="1"/>
          </p:cNvSpPr>
          <p:nvPr>
            <p:ph type="sldNum" sz="quarter" idx="12"/>
          </p:nvPr>
        </p:nvSpPr>
        <p:spPr/>
        <p:txBody>
          <a:bodyPr/>
          <a:lstStyle/>
          <a:p>
            <a:fld id="{9B0A9F7D-F995-48C3-9ED5-8D427AC6F84E}" type="slidenum">
              <a:rPr lang="fi-FI" smtClean="0"/>
              <a:t>‹#›</a:t>
            </a:fld>
            <a:endParaRPr lang="fi-FI"/>
          </a:p>
        </p:txBody>
      </p:sp>
    </p:spTree>
    <p:extLst>
      <p:ext uri="{BB962C8B-B14F-4D97-AF65-F5344CB8AC3E}">
        <p14:creationId xmlns:p14="http://schemas.microsoft.com/office/powerpoint/2010/main" val="229240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3F519DE-D26A-44E9-A0F4-90016C50C4AC}"/>
              </a:ext>
            </a:extLst>
          </p:cNvPr>
          <p:cNvSpPr>
            <a:spLocks noGrp="1"/>
          </p:cNvSpPr>
          <p:nvPr>
            <p:ph type="title"/>
          </p:nvPr>
        </p:nvSpPr>
        <p:spPr/>
        <p:txBody>
          <a:bodyPr/>
          <a:lstStyle/>
          <a:p>
            <a:r>
              <a:rPr lang="fi-FI"/>
              <a:t>Muokkaa ots. perustyyl. napsautt.</a:t>
            </a:r>
          </a:p>
        </p:txBody>
      </p:sp>
      <p:sp>
        <p:nvSpPr>
          <p:cNvPr id="3" name="Pystysuoran tekstin paikkamerkki 2">
            <a:extLst>
              <a:ext uri="{FF2B5EF4-FFF2-40B4-BE49-F238E27FC236}">
                <a16:creationId xmlns:a16="http://schemas.microsoft.com/office/drawing/2014/main" id="{C2361238-C66D-4FBE-9758-5A8B89A9DBD2}"/>
              </a:ext>
            </a:extLst>
          </p:cNvPr>
          <p:cNvSpPr>
            <a:spLocks noGrp="1"/>
          </p:cNvSpPr>
          <p:nvPr>
            <p:ph type="body" orient="vert" idx="1"/>
          </p:nvPr>
        </p:nvSpPr>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a:extLst>
              <a:ext uri="{FF2B5EF4-FFF2-40B4-BE49-F238E27FC236}">
                <a16:creationId xmlns:a16="http://schemas.microsoft.com/office/drawing/2014/main" id="{216AFC29-7077-4F0E-ACBE-1E01B9437BFD}"/>
              </a:ext>
            </a:extLst>
          </p:cNvPr>
          <p:cNvSpPr>
            <a:spLocks noGrp="1"/>
          </p:cNvSpPr>
          <p:nvPr>
            <p:ph type="dt" sz="half" idx="10"/>
          </p:nvPr>
        </p:nvSpPr>
        <p:spPr/>
        <p:txBody>
          <a:bodyPr/>
          <a:lstStyle/>
          <a:p>
            <a:fld id="{6C8833FB-338E-4F45-A577-D87A3F40D64A}" type="datetimeFigureOut">
              <a:rPr lang="fi-FI" smtClean="0"/>
              <a:t>28.2.2018</a:t>
            </a:fld>
            <a:endParaRPr lang="fi-FI"/>
          </a:p>
        </p:txBody>
      </p:sp>
      <p:sp>
        <p:nvSpPr>
          <p:cNvPr id="5" name="Alatunnisteen paikkamerkki 4">
            <a:extLst>
              <a:ext uri="{FF2B5EF4-FFF2-40B4-BE49-F238E27FC236}">
                <a16:creationId xmlns:a16="http://schemas.microsoft.com/office/drawing/2014/main" id="{204EAC76-27BA-4ECB-BA8C-EA01561E5782}"/>
              </a:ext>
            </a:extLst>
          </p:cNvPr>
          <p:cNvSpPr>
            <a:spLocks noGrp="1"/>
          </p:cNvSpPr>
          <p:nvPr>
            <p:ph type="ftr" sz="quarter" idx="11"/>
          </p:nvPr>
        </p:nvSpPr>
        <p:spPr/>
        <p:txBody>
          <a:bodyPr/>
          <a:lstStyle/>
          <a:p>
            <a:endParaRPr lang="fi-FI"/>
          </a:p>
        </p:txBody>
      </p:sp>
      <p:sp>
        <p:nvSpPr>
          <p:cNvPr id="6" name="Dian numeron paikkamerkki 5">
            <a:extLst>
              <a:ext uri="{FF2B5EF4-FFF2-40B4-BE49-F238E27FC236}">
                <a16:creationId xmlns:a16="http://schemas.microsoft.com/office/drawing/2014/main" id="{E4FF6B78-EC22-426B-A2C7-44014A636B62}"/>
              </a:ext>
            </a:extLst>
          </p:cNvPr>
          <p:cNvSpPr>
            <a:spLocks noGrp="1"/>
          </p:cNvSpPr>
          <p:nvPr>
            <p:ph type="sldNum" sz="quarter" idx="12"/>
          </p:nvPr>
        </p:nvSpPr>
        <p:spPr/>
        <p:txBody>
          <a:bodyPr/>
          <a:lstStyle/>
          <a:p>
            <a:fld id="{9B0A9F7D-F995-48C3-9ED5-8D427AC6F84E}" type="slidenum">
              <a:rPr lang="fi-FI" smtClean="0"/>
              <a:t>‹#›</a:t>
            </a:fld>
            <a:endParaRPr lang="fi-FI"/>
          </a:p>
        </p:txBody>
      </p:sp>
    </p:spTree>
    <p:extLst>
      <p:ext uri="{BB962C8B-B14F-4D97-AF65-F5344CB8AC3E}">
        <p14:creationId xmlns:p14="http://schemas.microsoft.com/office/powerpoint/2010/main" val="271586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6108ADFE-7D37-4A1A-B32C-550B197F0981}"/>
              </a:ext>
            </a:extLst>
          </p:cNvPr>
          <p:cNvSpPr>
            <a:spLocks noGrp="1"/>
          </p:cNvSpPr>
          <p:nvPr>
            <p:ph type="title" orient="vert"/>
          </p:nvPr>
        </p:nvSpPr>
        <p:spPr>
          <a:xfrm>
            <a:off x="8724900" y="365125"/>
            <a:ext cx="2628900" cy="5811838"/>
          </a:xfrm>
        </p:spPr>
        <p:txBody>
          <a:bodyPr vert="eaVert"/>
          <a:lstStyle/>
          <a:p>
            <a:r>
              <a:rPr lang="fi-FI"/>
              <a:t>Muokkaa ots. perustyyl. napsautt.</a:t>
            </a:r>
          </a:p>
        </p:txBody>
      </p:sp>
      <p:sp>
        <p:nvSpPr>
          <p:cNvPr id="3" name="Pystysuoran tekstin paikkamerkki 2">
            <a:extLst>
              <a:ext uri="{FF2B5EF4-FFF2-40B4-BE49-F238E27FC236}">
                <a16:creationId xmlns:a16="http://schemas.microsoft.com/office/drawing/2014/main" id="{9F63F7D8-8D54-44E8-A7EC-E5D6208E6C50}"/>
              </a:ext>
            </a:extLst>
          </p:cNvPr>
          <p:cNvSpPr>
            <a:spLocks noGrp="1"/>
          </p:cNvSpPr>
          <p:nvPr>
            <p:ph type="body" orient="vert" idx="1"/>
          </p:nvPr>
        </p:nvSpPr>
        <p:spPr>
          <a:xfrm>
            <a:off x="838200" y="365125"/>
            <a:ext cx="7734300" cy="5811838"/>
          </a:xfrm>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a:extLst>
              <a:ext uri="{FF2B5EF4-FFF2-40B4-BE49-F238E27FC236}">
                <a16:creationId xmlns:a16="http://schemas.microsoft.com/office/drawing/2014/main" id="{854BF67F-C147-4473-B850-F0FDC0B293A5}"/>
              </a:ext>
            </a:extLst>
          </p:cNvPr>
          <p:cNvSpPr>
            <a:spLocks noGrp="1"/>
          </p:cNvSpPr>
          <p:nvPr>
            <p:ph type="dt" sz="half" idx="10"/>
          </p:nvPr>
        </p:nvSpPr>
        <p:spPr/>
        <p:txBody>
          <a:bodyPr/>
          <a:lstStyle/>
          <a:p>
            <a:fld id="{6C8833FB-338E-4F45-A577-D87A3F40D64A}" type="datetimeFigureOut">
              <a:rPr lang="fi-FI" smtClean="0"/>
              <a:t>28.2.2018</a:t>
            </a:fld>
            <a:endParaRPr lang="fi-FI"/>
          </a:p>
        </p:txBody>
      </p:sp>
      <p:sp>
        <p:nvSpPr>
          <p:cNvPr id="5" name="Alatunnisteen paikkamerkki 4">
            <a:extLst>
              <a:ext uri="{FF2B5EF4-FFF2-40B4-BE49-F238E27FC236}">
                <a16:creationId xmlns:a16="http://schemas.microsoft.com/office/drawing/2014/main" id="{A6EBF8F6-F6C7-48A6-9589-25992041EEB3}"/>
              </a:ext>
            </a:extLst>
          </p:cNvPr>
          <p:cNvSpPr>
            <a:spLocks noGrp="1"/>
          </p:cNvSpPr>
          <p:nvPr>
            <p:ph type="ftr" sz="quarter" idx="11"/>
          </p:nvPr>
        </p:nvSpPr>
        <p:spPr/>
        <p:txBody>
          <a:bodyPr/>
          <a:lstStyle/>
          <a:p>
            <a:endParaRPr lang="fi-FI"/>
          </a:p>
        </p:txBody>
      </p:sp>
      <p:sp>
        <p:nvSpPr>
          <p:cNvPr id="6" name="Dian numeron paikkamerkki 5">
            <a:extLst>
              <a:ext uri="{FF2B5EF4-FFF2-40B4-BE49-F238E27FC236}">
                <a16:creationId xmlns:a16="http://schemas.microsoft.com/office/drawing/2014/main" id="{0FD9ACB3-ACF4-45C4-AC99-1D064E7F9167}"/>
              </a:ext>
            </a:extLst>
          </p:cNvPr>
          <p:cNvSpPr>
            <a:spLocks noGrp="1"/>
          </p:cNvSpPr>
          <p:nvPr>
            <p:ph type="sldNum" sz="quarter" idx="12"/>
          </p:nvPr>
        </p:nvSpPr>
        <p:spPr/>
        <p:txBody>
          <a:bodyPr/>
          <a:lstStyle/>
          <a:p>
            <a:fld id="{9B0A9F7D-F995-48C3-9ED5-8D427AC6F84E}" type="slidenum">
              <a:rPr lang="fi-FI" smtClean="0"/>
              <a:t>‹#›</a:t>
            </a:fld>
            <a:endParaRPr lang="fi-FI"/>
          </a:p>
        </p:txBody>
      </p:sp>
    </p:spTree>
    <p:extLst>
      <p:ext uri="{BB962C8B-B14F-4D97-AF65-F5344CB8AC3E}">
        <p14:creationId xmlns:p14="http://schemas.microsoft.com/office/powerpoint/2010/main" val="1179272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81FDA94-9E55-4BDD-9B96-555B3575180E}"/>
              </a:ext>
            </a:extLst>
          </p:cNvPr>
          <p:cNvSpPr>
            <a:spLocks noGrp="1"/>
          </p:cNvSpPr>
          <p:nvPr>
            <p:ph type="title"/>
          </p:nvPr>
        </p:nvSpPr>
        <p:spPr/>
        <p:txBody>
          <a:bodyPr/>
          <a:lstStyle/>
          <a:p>
            <a:r>
              <a:rPr lang="fi-FI"/>
              <a:t>Muokkaa ots. perustyyl. napsautt.</a:t>
            </a:r>
          </a:p>
        </p:txBody>
      </p:sp>
      <p:sp>
        <p:nvSpPr>
          <p:cNvPr id="3" name="Sisällön paikkamerkki 2">
            <a:extLst>
              <a:ext uri="{FF2B5EF4-FFF2-40B4-BE49-F238E27FC236}">
                <a16:creationId xmlns:a16="http://schemas.microsoft.com/office/drawing/2014/main" id="{52D82CF1-2DCE-4DA7-AFA3-7E999A27F950}"/>
              </a:ext>
            </a:extLst>
          </p:cNvPr>
          <p:cNvSpPr>
            <a:spLocks noGrp="1"/>
          </p:cNvSpPr>
          <p:nvPr>
            <p:ph idx="1"/>
          </p:nvPr>
        </p:nvSpPr>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a:extLst>
              <a:ext uri="{FF2B5EF4-FFF2-40B4-BE49-F238E27FC236}">
                <a16:creationId xmlns:a16="http://schemas.microsoft.com/office/drawing/2014/main" id="{77B3F4CE-1790-454A-AC75-2370D6F5642D}"/>
              </a:ext>
            </a:extLst>
          </p:cNvPr>
          <p:cNvSpPr>
            <a:spLocks noGrp="1"/>
          </p:cNvSpPr>
          <p:nvPr>
            <p:ph type="dt" sz="half" idx="10"/>
          </p:nvPr>
        </p:nvSpPr>
        <p:spPr/>
        <p:txBody>
          <a:bodyPr/>
          <a:lstStyle/>
          <a:p>
            <a:fld id="{6C8833FB-338E-4F45-A577-D87A3F40D64A}" type="datetimeFigureOut">
              <a:rPr lang="fi-FI" smtClean="0"/>
              <a:t>28.2.2018</a:t>
            </a:fld>
            <a:endParaRPr lang="fi-FI"/>
          </a:p>
        </p:txBody>
      </p:sp>
      <p:sp>
        <p:nvSpPr>
          <p:cNvPr id="5" name="Alatunnisteen paikkamerkki 4">
            <a:extLst>
              <a:ext uri="{FF2B5EF4-FFF2-40B4-BE49-F238E27FC236}">
                <a16:creationId xmlns:a16="http://schemas.microsoft.com/office/drawing/2014/main" id="{6E988F71-F2B0-4AE3-885D-2BC8A9A4DFFD}"/>
              </a:ext>
            </a:extLst>
          </p:cNvPr>
          <p:cNvSpPr>
            <a:spLocks noGrp="1"/>
          </p:cNvSpPr>
          <p:nvPr>
            <p:ph type="ftr" sz="quarter" idx="11"/>
          </p:nvPr>
        </p:nvSpPr>
        <p:spPr/>
        <p:txBody>
          <a:bodyPr/>
          <a:lstStyle/>
          <a:p>
            <a:endParaRPr lang="fi-FI"/>
          </a:p>
        </p:txBody>
      </p:sp>
      <p:sp>
        <p:nvSpPr>
          <p:cNvPr id="6" name="Dian numeron paikkamerkki 5">
            <a:extLst>
              <a:ext uri="{FF2B5EF4-FFF2-40B4-BE49-F238E27FC236}">
                <a16:creationId xmlns:a16="http://schemas.microsoft.com/office/drawing/2014/main" id="{E9EB7F95-AA3F-40C7-AE58-0112623AE136}"/>
              </a:ext>
            </a:extLst>
          </p:cNvPr>
          <p:cNvSpPr>
            <a:spLocks noGrp="1"/>
          </p:cNvSpPr>
          <p:nvPr>
            <p:ph type="sldNum" sz="quarter" idx="12"/>
          </p:nvPr>
        </p:nvSpPr>
        <p:spPr/>
        <p:txBody>
          <a:bodyPr/>
          <a:lstStyle/>
          <a:p>
            <a:fld id="{9B0A9F7D-F995-48C3-9ED5-8D427AC6F84E}" type="slidenum">
              <a:rPr lang="fi-FI" smtClean="0"/>
              <a:t>‹#›</a:t>
            </a:fld>
            <a:endParaRPr lang="fi-FI"/>
          </a:p>
        </p:txBody>
      </p:sp>
    </p:spTree>
    <p:extLst>
      <p:ext uri="{BB962C8B-B14F-4D97-AF65-F5344CB8AC3E}">
        <p14:creationId xmlns:p14="http://schemas.microsoft.com/office/powerpoint/2010/main" val="959626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59AE435-4696-44AE-A021-ACD01A61E4C0}"/>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p>
        </p:txBody>
      </p:sp>
      <p:sp>
        <p:nvSpPr>
          <p:cNvPr id="3" name="Tekstin paikkamerkki 2">
            <a:extLst>
              <a:ext uri="{FF2B5EF4-FFF2-40B4-BE49-F238E27FC236}">
                <a16:creationId xmlns:a16="http://schemas.microsoft.com/office/drawing/2014/main" id="{AA7CA8BA-4A53-4DFD-AD1F-11D982FF1C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a:t>
            </a:r>
          </a:p>
        </p:txBody>
      </p:sp>
      <p:sp>
        <p:nvSpPr>
          <p:cNvPr id="4" name="Päivämäärän paikkamerkki 3">
            <a:extLst>
              <a:ext uri="{FF2B5EF4-FFF2-40B4-BE49-F238E27FC236}">
                <a16:creationId xmlns:a16="http://schemas.microsoft.com/office/drawing/2014/main" id="{03AF9396-E3B3-4C50-A0FD-BD9C4CB5E243}"/>
              </a:ext>
            </a:extLst>
          </p:cNvPr>
          <p:cNvSpPr>
            <a:spLocks noGrp="1"/>
          </p:cNvSpPr>
          <p:nvPr>
            <p:ph type="dt" sz="half" idx="10"/>
          </p:nvPr>
        </p:nvSpPr>
        <p:spPr/>
        <p:txBody>
          <a:bodyPr/>
          <a:lstStyle/>
          <a:p>
            <a:fld id="{6C8833FB-338E-4F45-A577-D87A3F40D64A}" type="datetimeFigureOut">
              <a:rPr lang="fi-FI" smtClean="0"/>
              <a:t>28.2.2018</a:t>
            </a:fld>
            <a:endParaRPr lang="fi-FI"/>
          </a:p>
        </p:txBody>
      </p:sp>
      <p:sp>
        <p:nvSpPr>
          <p:cNvPr id="5" name="Alatunnisteen paikkamerkki 4">
            <a:extLst>
              <a:ext uri="{FF2B5EF4-FFF2-40B4-BE49-F238E27FC236}">
                <a16:creationId xmlns:a16="http://schemas.microsoft.com/office/drawing/2014/main" id="{37E210F8-73D2-457D-91D3-7C5E84F22E5E}"/>
              </a:ext>
            </a:extLst>
          </p:cNvPr>
          <p:cNvSpPr>
            <a:spLocks noGrp="1"/>
          </p:cNvSpPr>
          <p:nvPr>
            <p:ph type="ftr" sz="quarter" idx="11"/>
          </p:nvPr>
        </p:nvSpPr>
        <p:spPr/>
        <p:txBody>
          <a:bodyPr/>
          <a:lstStyle/>
          <a:p>
            <a:endParaRPr lang="fi-FI"/>
          </a:p>
        </p:txBody>
      </p:sp>
      <p:sp>
        <p:nvSpPr>
          <p:cNvPr id="6" name="Dian numeron paikkamerkki 5">
            <a:extLst>
              <a:ext uri="{FF2B5EF4-FFF2-40B4-BE49-F238E27FC236}">
                <a16:creationId xmlns:a16="http://schemas.microsoft.com/office/drawing/2014/main" id="{DFF0AFA2-0AC1-474D-881B-5B97A3F57B17}"/>
              </a:ext>
            </a:extLst>
          </p:cNvPr>
          <p:cNvSpPr>
            <a:spLocks noGrp="1"/>
          </p:cNvSpPr>
          <p:nvPr>
            <p:ph type="sldNum" sz="quarter" idx="12"/>
          </p:nvPr>
        </p:nvSpPr>
        <p:spPr/>
        <p:txBody>
          <a:bodyPr/>
          <a:lstStyle/>
          <a:p>
            <a:fld id="{9B0A9F7D-F995-48C3-9ED5-8D427AC6F84E}" type="slidenum">
              <a:rPr lang="fi-FI" smtClean="0"/>
              <a:t>‹#›</a:t>
            </a:fld>
            <a:endParaRPr lang="fi-FI"/>
          </a:p>
        </p:txBody>
      </p:sp>
    </p:spTree>
    <p:extLst>
      <p:ext uri="{BB962C8B-B14F-4D97-AF65-F5344CB8AC3E}">
        <p14:creationId xmlns:p14="http://schemas.microsoft.com/office/powerpoint/2010/main" val="140213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64002F2-EF46-49DD-94EC-17F2EB217C1C}"/>
              </a:ext>
            </a:extLst>
          </p:cNvPr>
          <p:cNvSpPr>
            <a:spLocks noGrp="1"/>
          </p:cNvSpPr>
          <p:nvPr>
            <p:ph type="title"/>
          </p:nvPr>
        </p:nvSpPr>
        <p:spPr/>
        <p:txBody>
          <a:bodyPr/>
          <a:lstStyle/>
          <a:p>
            <a:r>
              <a:rPr lang="fi-FI"/>
              <a:t>Muokkaa ots. perustyyl. napsautt.</a:t>
            </a:r>
          </a:p>
        </p:txBody>
      </p:sp>
      <p:sp>
        <p:nvSpPr>
          <p:cNvPr id="3" name="Sisällön paikkamerkki 2">
            <a:extLst>
              <a:ext uri="{FF2B5EF4-FFF2-40B4-BE49-F238E27FC236}">
                <a16:creationId xmlns:a16="http://schemas.microsoft.com/office/drawing/2014/main" id="{19CC0F82-F28B-4758-9784-72BED9474D9F}"/>
              </a:ext>
            </a:extLst>
          </p:cNvPr>
          <p:cNvSpPr>
            <a:spLocks noGrp="1"/>
          </p:cNvSpPr>
          <p:nvPr>
            <p:ph sz="half" idx="1"/>
          </p:nvPr>
        </p:nvSpPr>
        <p:spPr>
          <a:xfrm>
            <a:off x="838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4" name="Sisällön paikkamerkki 3">
            <a:extLst>
              <a:ext uri="{FF2B5EF4-FFF2-40B4-BE49-F238E27FC236}">
                <a16:creationId xmlns:a16="http://schemas.microsoft.com/office/drawing/2014/main" id="{C9E09728-5C6C-4402-99E1-20EB4D04597C}"/>
              </a:ext>
            </a:extLst>
          </p:cNvPr>
          <p:cNvSpPr>
            <a:spLocks noGrp="1"/>
          </p:cNvSpPr>
          <p:nvPr>
            <p:ph sz="half" idx="2"/>
          </p:nvPr>
        </p:nvSpPr>
        <p:spPr>
          <a:xfrm>
            <a:off x="6172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5" name="Päivämäärän paikkamerkki 4">
            <a:extLst>
              <a:ext uri="{FF2B5EF4-FFF2-40B4-BE49-F238E27FC236}">
                <a16:creationId xmlns:a16="http://schemas.microsoft.com/office/drawing/2014/main" id="{8B27F1F6-1992-4DA5-97D1-A16396E19C00}"/>
              </a:ext>
            </a:extLst>
          </p:cNvPr>
          <p:cNvSpPr>
            <a:spLocks noGrp="1"/>
          </p:cNvSpPr>
          <p:nvPr>
            <p:ph type="dt" sz="half" idx="10"/>
          </p:nvPr>
        </p:nvSpPr>
        <p:spPr/>
        <p:txBody>
          <a:bodyPr/>
          <a:lstStyle/>
          <a:p>
            <a:fld id="{6C8833FB-338E-4F45-A577-D87A3F40D64A}" type="datetimeFigureOut">
              <a:rPr lang="fi-FI" smtClean="0"/>
              <a:t>28.2.2018</a:t>
            </a:fld>
            <a:endParaRPr lang="fi-FI"/>
          </a:p>
        </p:txBody>
      </p:sp>
      <p:sp>
        <p:nvSpPr>
          <p:cNvPr id="6" name="Alatunnisteen paikkamerkki 5">
            <a:extLst>
              <a:ext uri="{FF2B5EF4-FFF2-40B4-BE49-F238E27FC236}">
                <a16:creationId xmlns:a16="http://schemas.microsoft.com/office/drawing/2014/main" id="{2B10EA14-49B9-48C5-BDE8-DB5E012A8D13}"/>
              </a:ext>
            </a:extLst>
          </p:cNvPr>
          <p:cNvSpPr>
            <a:spLocks noGrp="1"/>
          </p:cNvSpPr>
          <p:nvPr>
            <p:ph type="ftr" sz="quarter" idx="11"/>
          </p:nvPr>
        </p:nvSpPr>
        <p:spPr/>
        <p:txBody>
          <a:bodyPr/>
          <a:lstStyle/>
          <a:p>
            <a:endParaRPr lang="fi-FI"/>
          </a:p>
        </p:txBody>
      </p:sp>
      <p:sp>
        <p:nvSpPr>
          <p:cNvPr id="7" name="Dian numeron paikkamerkki 6">
            <a:extLst>
              <a:ext uri="{FF2B5EF4-FFF2-40B4-BE49-F238E27FC236}">
                <a16:creationId xmlns:a16="http://schemas.microsoft.com/office/drawing/2014/main" id="{63ECE22B-8B3D-4709-8CC3-628A11D05E04}"/>
              </a:ext>
            </a:extLst>
          </p:cNvPr>
          <p:cNvSpPr>
            <a:spLocks noGrp="1"/>
          </p:cNvSpPr>
          <p:nvPr>
            <p:ph type="sldNum" sz="quarter" idx="12"/>
          </p:nvPr>
        </p:nvSpPr>
        <p:spPr/>
        <p:txBody>
          <a:bodyPr/>
          <a:lstStyle/>
          <a:p>
            <a:fld id="{9B0A9F7D-F995-48C3-9ED5-8D427AC6F84E}" type="slidenum">
              <a:rPr lang="fi-FI" smtClean="0"/>
              <a:t>‹#›</a:t>
            </a:fld>
            <a:endParaRPr lang="fi-FI"/>
          </a:p>
        </p:txBody>
      </p:sp>
    </p:spTree>
    <p:extLst>
      <p:ext uri="{BB962C8B-B14F-4D97-AF65-F5344CB8AC3E}">
        <p14:creationId xmlns:p14="http://schemas.microsoft.com/office/powerpoint/2010/main" val="1756012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D8DF745-604D-434E-BB87-1BB7E4A98A06}"/>
              </a:ext>
            </a:extLst>
          </p:cNvPr>
          <p:cNvSpPr>
            <a:spLocks noGrp="1"/>
          </p:cNvSpPr>
          <p:nvPr>
            <p:ph type="title"/>
          </p:nvPr>
        </p:nvSpPr>
        <p:spPr>
          <a:xfrm>
            <a:off x="839788" y="365125"/>
            <a:ext cx="10515600" cy="1325563"/>
          </a:xfrm>
        </p:spPr>
        <p:txBody>
          <a:bodyPr/>
          <a:lstStyle/>
          <a:p>
            <a:r>
              <a:rPr lang="fi-FI"/>
              <a:t>Muokkaa ots. perustyyl. napsautt.</a:t>
            </a:r>
          </a:p>
        </p:txBody>
      </p:sp>
      <p:sp>
        <p:nvSpPr>
          <p:cNvPr id="3" name="Tekstin paikkamerkki 2">
            <a:extLst>
              <a:ext uri="{FF2B5EF4-FFF2-40B4-BE49-F238E27FC236}">
                <a16:creationId xmlns:a16="http://schemas.microsoft.com/office/drawing/2014/main" id="{4B590654-29C9-42E4-A4F1-CAD2BC787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4" name="Sisällön paikkamerkki 3">
            <a:extLst>
              <a:ext uri="{FF2B5EF4-FFF2-40B4-BE49-F238E27FC236}">
                <a16:creationId xmlns:a16="http://schemas.microsoft.com/office/drawing/2014/main" id="{53A3E5F5-1BD0-48F6-AAC3-9893215B1669}"/>
              </a:ext>
            </a:extLst>
          </p:cNvPr>
          <p:cNvSpPr>
            <a:spLocks noGrp="1"/>
          </p:cNvSpPr>
          <p:nvPr>
            <p:ph sz="half" idx="2"/>
          </p:nvPr>
        </p:nvSpPr>
        <p:spPr>
          <a:xfrm>
            <a:off x="839788" y="2505075"/>
            <a:ext cx="5157787"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5" name="Tekstin paikkamerkki 4">
            <a:extLst>
              <a:ext uri="{FF2B5EF4-FFF2-40B4-BE49-F238E27FC236}">
                <a16:creationId xmlns:a16="http://schemas.microsoft.com/office/drawing/2014/main" id="{D5FF4619-9D8F-4744-92D3-B067611277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6" name="Sisällön paikkamerkki 5">
            <a:extLst>
              <a:ext uri="{FF2B5EF4-FFF2-40B4-BE49-F238E27FC236}">
                <a16:creationId xmlns:a16="http://schemas.microsoft.com/office/drawing/2014/main" id="{64922097-BB93-4B4B-B5A4-283DA502CA4D}"/>
              </a:ext>
            </a:extLst>
          </p:cNvPr>
          <p:cNvSpPr>
            <a:spLocks noGrp="1"/>
          </p:cNvSpPr>
          <p:nvPr>
            <p:ph sz="quarter" idx="4"/>
          </p:nvPr>
        </p:nvSpPr>
        <p:spPr>
          <a:xfrm>
            <a:off x="6172200" y="2505075"/>
            <a:ext cx="5183188"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7" name="Päivämäärän paikkamerkki 6">
            <a:extLst>
              <a:ext uri="{FF2B5EF4-FFF2-40B4-BE49-F238E27FC236}">
                <a16:creationId xmlns:a16="http://schemas.microsoft.com/office/drawing/2014/main" id="{0724120D-022A-4BE1-9DE5-4DD1ED7CDCD3}"/>
              </a:ext>
            </a:extLst>
          </p:cNvPr>
          <p:cNvSpPr>
            <a:spLocks noGrp="1"/>
          </p:cNvSpPr>
          <p:nvPr>
            <p:ph type="dt" sz="half" idx="10"/>
          </p:nvPr>
        </p:nvSpPr>
        <p:spPr/>
        <p:txBody>
          <a:bodyPr/>
          <a:lstStyle/>
          <a:p>
            <a:fld id="{6C8833FB-338E-4F45-A577-D87A3F40D64A}" type="datetimeFigureOut">
              <a:rPr lang="fi-FI" smtClean="0"/>
              <a:t>28.2.2018</a:t>
            </a:fld>
            <a:endParaRPr lang="fi-FI"/>
          </a:p>
        </p:txBody>
      </p:sp>
      <p:sp>
        <p:nvSpPr>
          <p:cNvPr id="8" name="Alatunnisteen paikkamerkki 7">
            <a:extLst>
              <a:ext uri="{FF2B5EF4-FFF2-40B4-BE49-F238E27FC236}">
                <a16:creationId xmlns:a16="http://schemas.microsoft.com/office/drawing/2014/main" id="{87A7D823-899E-4FBC-83EF-0A38A91AB882}"/>
              </a:ext>
            </a:extLst>
          </p:cNvPr>
          <p:cNvSpPr>
            <a:spLocks noGrp="1"/>
          </p:cNvSpPr>
          <p:nvPr>
            <p:ph type="ftr" sz="quarter" idx="11"/>
          </p:nvPr>
        </p:nvSpPr>
        <p:spPr/>
        <p:txBody>
          <a:bodyPr/>
          <a:lstStyle/>
          <a:p>
            <a:endParaRPr lang="fi-FI"/>
          </a:p>
        </p:txBody>
      </p:sp>
      <p:sp>
        <p:nvSpPr>
          <p:cNvPr id="9" name="Dian numeron paikkamerkki 8">
            <a:extLst>
              <a:ext uri="{FF2B5EF4-FFF2-40B4-BE49-F238E27FC236}">
                <a16:creationId xmlns:a16="http://schemas.microsoft.com/office/drawing/2014/main" id="{FC25967C-9CBF-47BA-93DB-7B6FB24BA02C}"/>
              </a:ext>
            </a:extLst>
          </p:cNvPr>
          <p:cNvSpPr>
            <a:spLocks noGrp="1"/>
          </p:cNvSpPr>
          <p:nvPr>
            <p:ph type="sldNum" sz="quarter" idx="12"/>
          </p:nvPr>
        </p:nvSpPr>
        <p:spPr/>
        <p:txBody>
          <a:bodyPr/>
          <a:lstStyle/>
          <a:p>
            <a:fld id="{9B0A9F7D-F995-48C3-9ED5-8D427AC6F84E}" type="slidenum">
              <a:rPr lang="fi-FI" smtClean="0"/>
              <a:t>‹#›</a:t>
            </a:fld>
            <a:endParaRPr lang="fi-FI"/>
          </a:p>
        </p:txBody>
      </p:sp>
    </p:spTree>
    <p:extLst>
      <p:ext uri="{BB962C8B-B14F-4D97-AF65-F5344CB8AC3E}">
        <p14:creationId xmlns:p14="http://schemas.microsoft.com/office/powerpoint/2010/main" val="2829626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F03B1D6-0F2B-4F5D-849D-4148756F7499}"/>
              </a:ext>
            </a:extLst>
          </p:cNvPr>
          <p:cNvSpPr>
            <a:spLocks noGrp="1"/>
          </p:cNvSpPr>
          <p:nvPr>
            <p:ph type="title"/>
          </p:nvPr>
        </p:nvSpPr>
        <p:spPr/>
        <p:txBody>
          <a:bodyPr/>
          <a:lstStyle/>
          <a:p>
            <a:r>
              <a:rPr lang="fi-FI"/>
              <a:t>Muokkaa ots. perustyyl. napsautt.</a:t>
            </a:r>
          </a:p>
        </p:txBody>
      </p:sp>
      <p:sp>
        <p:nvSpPr>
          <p:cNvPr id="3" name="Päivämäärän paikkamerkki 2">
            <a:extLst>
              <a:ext uri="{FF2B5EF4-FFF2-40B4-BE49-F238E27FC236}">
                <a16:creationId xmlns:a16="http://schemas.microsoft.com/office/drawing/2014/main" id="{C64CCAD6-7EB1-4704-A967-66562A0A809F}"/>
              </a:ext>
            </a:extLst>
          </p:cNvPr>
          <p:cNvSpPr>
            <a:spLocks noGrp="1"/>
          </p:cNvSpPr>
          <p:nvPr>
            <p:ph type="dt" sz="half" idx="10"/>
          </p:nvPr>
        </p:nvSpPr>
        <p:spPr/>
        <p:txBody>
          <a:bodyPr/>
          <a:lstStyle/>
          <a:p>
            <a:fld id="{6C8833FB-338E-4F45-A577-D87A3F40D64A}" type="datetimeFigureOut">
              <a:rPr lang="fi-FI" smtClean="0"/>
              <a:t>28.2.2018</a:t>
            </a:fld>
            <a:endParaRPr lang="fi-FI"/>
          </a:p>
        </p:txBody>
      </p:sp>
      <p:sp>
        <p:nvSpPr>
          <p:cNvPr id="4" name="Alatunnisteen paikkamerkki 3">
            <a:extLst>
              <a:ext uri="{FF2B5EF4-FFF2-40B4-BE49-F238E27FC236}">
                <a16:creationId xmlns:a16="http://schemas.microsoft.com/office/drawing/2014/main" id="{5EF746C9-C46F-4708-8DA3-92CE8FFA9032}"/>
              </a:ext>
            </a:extLst>
          </p:cNvPr>
          <p:cNvSpPr>
            <a:spLocks noGrp="1"/>
          </p:cNvSpPr>
          <p:nvPr>
            <p:ph type="ftr" sz="quarter" idx="11"/>
          </p:nvPr>
        </p:nvSpPr>
        <p:spPr/>
        <p:txBody>
          <a:bodyPr/>
          <a:lstStyle/>
          <a:p>
            <a:endParaRPr lang="fi-FI"/>
          </a:p>
        </p:txBody>
      </p:sp>
      <p:sp>
        <p:nvSpPr>
          <p:cNvPr id="5" name="Dian numeron paikkamerkki 4">
            <a:extLst>
              <a:ext uri="{FF2B5EF4-FFF2-40B4-BE49-F238E27FC236}">
                <a16:creationId xmlns:a16="http://schemas.microsoft.com/office/drawing/2014/main" id="{1ED00744-B87B-4A1B-A8E8-51DCF561D770}"/>
              </a:ext>
            </a:extLst>
          </p:cNvPr>
          <p:cNvSpPr>
            <a:spLocks noGrp="1"/>
          </p:cNvSpPr>
          <p:nvPr>
            <p:ph type="sldNum" sz="quarter" idx="12"/>
          </p:nvPr>
        </p:nvSpPr>
        <p:spPr/>
        <p:txBody>
          <a:bodyPr/>
          <a:lstStyle/>
          <a:p>
            <a:fld id="{9B0A9F7D-F995-48C3-9ED5-8D427AC6F84E}" type="slidenum">
              <a:rPr lang="fi-FI" smtClean="0"/>
              <a:t>‹#›</a:t>
            </a:fld>
            <a:endParaRPr lang="fi-FI"/>
          </a:p>
        </p:txBody>
      </p:sp>
    </p:spTree>
    <p:extLst>
      <p:ext uri="{BB962C8B-B14F-4D97-AF65-F5344CB8AC3E}">
        <p14:creationId xmlns:p14="http://schemas.microsoft.com/office/powerpoint/2010/main" val="22617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4F18BF6C-B8A8-4C9B-B3D8-A198AFB1E3FF}"/>
              </a:ext>
            </a:extLst>
          </p:cNvPr>
          <p:cNvSpPr>
            <a:spLocks noGrp="1"/>
          </p:cNvSpPr>
          <p:nvPr>
            <p:ph type="dt" sz="half" idx="10"/>
          </p:nvPr>
        </p:nvSpPr>
        <p:spPr/>
        <p:txBody>
          <a:bodyPr/>
          <a:lstStyle/>
          <a:p>
            <a:fld id="{6C8833FB-338E-4F45-A577-D87A3F40D64A}" type="datetimeFigureOut">
              <a:rPr lang="fi-FI" smtClean="0"/>
              <a:t>28.2.2018</a:t>
            </a:fld>
            <a:endParaRPr lang="fi-FI"/>
          </a:p>
        </p:txBody>
      </p:sp>
      <p:sp>
        <p:nvSpPr>
          <p:cNvPr id="3" name="Alatunnisteen paikkamerkki 2">
            <a:extLst>
              <a:ext uri="{FF2B5EF4-FFF2-40B4-BE49-F238E27FC236}">
                <a16:creationId xmlns:a16="http://schemas.microsoft.com/office/drawing/2014/main" id="{FB8EBC37-5E58-451E-AC74-860D16DE812E}"/>
              </a:ext>
            </a:extLst>
          </p:cNvPr>
          <p:cNvSpPr>
            <a:spLocks noGrp="1"/>
          </p:cNvSpPr>
          <p:nvPr>
            <p:ph type="ftr" sz="quarter" idx="11"/>
          </p:nvPr>
        </p:nvSpPr>
        <p:spPr/>
        <p:txBody>
          <a:bodyPr/>
          <a:lstStyle/>
          <a:p>
            <a:endParaRPr lang="fi-FI"/>
          </a:p>
        </p:txBody>
      </p:sp>
      <p:sp>
        <p:nvSpPr>
          <p:cNvPr id="4" name="Dian numeron paikkamerkki 3">
            <a:extLst>
              <a:ext uri="{FF2B5EF4-FFF2-40B4-BE49-F238E27FC236}">
                <a16:creationId xmlns:a16="http://schemas.microsoft.com/office/drawing/2014/main" id="{C2894C04-F224-473B-A7CE-3DF0ABD89C03}"/>
              </a:ext>
            </a:extLst>
          </p:cNvPr>
          <p:cNvSpPr>
            <a:spLocks noGrp="1"/>
          </p:cNvSpPr>
          <p:nvPr>
            <p:ph type="sldNum" sz="quarter" idx="12"/>
          </p:nvPr>
        </p:nvSpPr>
        <p:spPr/>
        <p:txBody>
          <a:bodyPr/>
          <a:lstStyle/>
          <a:p>
            <a:fld id="{9B0A9F7D-F995-48C3-9ED5-8D427AC6F84E}" type="slidenum">
              <a:rPr lang="fi-FI" smtClean="0"/>
              <a:t>‹#›</a:t>
            </a:fld>
            <a:endParaRPr lang="fi-FI"/>
          </a:p>
        </p:txBody>
      </p:sp>
    </p:spTree>
    <p:extLst>
      <p:ext uri="{BB962C8B-B14F-4D97-AF65-F5344CB8AC3E}">
        <p14:creationId xmlns:p14="http://schemas.microsoft.com/office/powerpoint/2010/main" val="344775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7815762-39F7-4469-98ED-448B479DB942}"/>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p>
        </p:txBody>
      </p:sp>
      <p:sp>
        <p:nvSpPr>
          <p:cNvPr id="3" name="Sisällön paikkamerkki 2">
            <a:extLst>
              <a:ext uri="{FF2B5EF4-FFF2-40B4-BE49-F238E27FC236}">
                <a16:creationId xmlns:a16="http://schemas.microsoft.com/office/drawing/2014/main" id="{7498747F-2C98-490C-8CB6-8641D3C03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4" name="Tekstin paikkamerkki 3">
            <a:extLst>
              <a:ext uri="{FF2B5EF4-FFF2-40B4-BE49-F238E27FC236}">
                <a16:creationId xmlns:a16="http://schemas.microsoft.com/office/drawing/2014/main" id="{EB052680-0BF2-4F43-B5A0-3DA079C05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4768D598-CA4C-40BF-B705-964AF431746B}"/>
              </a:ext>
            </a:extLst>
          </p:cNvPr>
          <p:cNvSpPr>
            <a:spLocks noGrp="1"/>
          </p:cNvSpPr>
          <p:nvPr>
            <p:ph type="dt" sz="half" idx="10"/>
          </p:nvPr>
        </p:nvSpPr>
        <p:spPr/>
        <p:txBody>
          <a:bodyPr/>
          <a:lstStyle/>
          <a:p>
            <a:fld id="{6C8833FB-338E-4F45-A577-D87A3F40D64A}" type="datetimeFigureOut">
              <a:rPr lang="fi-FI" smtClean="0"/>
              <a:t>28.2.2018</a:t>
            </a:fld>
            <a:endParaRPr lang="fi-FI"/>
          </a:p>
        </p:txBody>
      </p:sp>
      <p:sp>
        <p:nvSpPr>
          <p:cNvPr id="6" name="Alatunnisteen paikkamerkki 5">
            <a:extLst>
              <a:ext uri="{FF2B5EF4-FFF2-40B4-BE49-F238E27FC236}">
                <a16:creationId xmlns:a16="http://schemas.microsoft.com/office/drawing/2014/main" id="{045285C1-A730-4D8D-B30C-09FBF8D5543B}"/>
              </a:ext>
            </a:extLst>
          </p:cNvPr>
          <p:cNvSpPr>
            <a:spLocks noGrp="1"/>
          </p:cNvSpPr>
          <p:nvPr>
            <p:ph type="ftr" sz="quarter" idx="11"/>
          </p:nvPr>
        </p:nvSpPr>
        <p:spPr/>
        <p:txBody>
          <a:bodyPr/>
          <a:lstStyle/>
          <a:p>
            <a:endParaRPr lang="fi-FI"/>
          </a:p>
        </p:txBody>
      </p:sp>
      <p:sp>
        <p:nvSpPr>
          <p:cNvPr id="7" name="Dian numeron paikkamerkki 6">
            <a:extLst>
              <a:ext uri="{FF2B5EF4-FFF2-40B4-BE49-F238E27FC236}">
                <a16:creationId xmlns:a16="http://schemas.microsoft.com/office/drawing/2014/main" id="{4172D2B9-CE3D-425F-91A6-66462F9917E6}"/>
              </a:ext>
            </a:extLst>
          </p:cNvPr>
          <p:cNvSpPr>
            <a:spLocks noGrp="1"/>
          </p:cNvSpPr>
          <p:nvPr>
            <p:ph type="sldNum" sz="quarter" idx="12"/>
          </p:nvPr>
        </p:nvSpPr>
        <p:spPr/>
        <p:txBody>
          <a:bodyPr/>
          <a:lstStyle/>
          <a:p>
            <a:fld id="{9B0A9F7D-F995-48C3-9ED5-8D427AC6F84E}" type="slidenum">
              <a:rPr lang="fi-FI" smtClean="0"/>
              <a:t>‹#›</a:t>
            </a:fld>
            <a:endParaRPr lang="fi-FI"/>
          </a:p>
        </p:txBody>
      </p:sp>
    </p:spTree>
    <p:extLst>
      <p:ext uri="{BB962C8B-B14F-4D97-AF65-F5344CB8AC3E}">
        <p14:creationId xmlns:p14="http://schemas.microsoft.com/office/powerpoint/2010/main" val="1452417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BAC3428-3EF4-4FF0-81B1-343ADB15B755}"/>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p>
        </p:txBody>
      </p:sp>
      <p:sp>
        <p:nvSpPr>
          <p:cNvPr id="3" name="Kuvan paikkamerkki 2">
            <a:extLst>
              <a:ext uri="{FF2B5EF4-FFF2-40B4-BE49-F238E27FC236}">
                <a16:creationId xmlns:a16="http://schemas.microsoft.com/office/drawing/2014/main" id="{0699CDF5-3C9E-468C-8108-305EA4EAB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kstin paikkamerkki 3">
            <a:extLst>
              <a:ext uri="{FF2B5EF4-FFF2-40B4-BE49-F238E27FC236}">
                <a16:creationId xmlns:a16="http://schemas.microsoft.com/office/drawing/2014/main" id="{9334BB84-9684-48A5-A0F8-1EDEB7B20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1D423652-C0C9-4F4B-9395-C01622A8B203}"/>
              </a:ext>
            </a:extLst>
          </p:cNvPr>
          <p:cNvSpPr>
            <a:spLocks noGrp="1"/>
          </p:cNvSpPr>
          <p:nvPr>
            <p:ph type="dt" sz="half" idx="10"/>
          </p:nvPr>
        </p:nvSpPr>
        <p:spPr/>
        <p:txBody>
          <a:bodyPr/>
          <a:lstStyle/>
          <a:p>
            <a:fld id="{6C8833FB-338E-4F45-A577-D87A3F40D64A}" type="datetimeFigureOut">
              <a:rPr lang="fi-FI" smtClean="0"/>
              <a:t>28.2.2018</a:t>
            </a:fld>
            <a:endParaRPr lang="fi-FI"/>
          </a:p>
        </p:txBody>
      </p:sp>
      <p:sp>
        <p:nvSpPr>
          <p:cNvPr id="6" name="Alatunnisteen paikkamerkki 5">
            <a:extLst>
              <a:ext uri="{FF2B5EF4-FFF2-40B4-BE49-F238E27FC236}">
                <a16:creationId xmlns:a16="http://schemas.microsoft.com/office/drawing/2014/main" id="{F51AD9D2-9776-4677-87A5-9D8801D4A8FD}"/>
              </a:ext>
            </a:extLst>
          </p:cNvPr>
          <p:cNvSpPr>
            <a:spLocks noGrp="1"/>
          </p:cNvSpPr>
          <p:nvPr>
            <p:ph type="ftr" sz="quarter" idx="11"/>
          </p:nvPr>
        </p:nvSpPr>
        <p:spPr/>
        <p:txBody>
          <a:bodyPr/>
          <a:lstStyle/>
          <a:p>
            <a:endParaRPr lang="fi-FI"/>
          </a:p>
        </p:txBody>
      </p:sp>
      <p:sp>
        <p:nvSpPr>
          <p:cNvPr id="7" name="Dian numeron paikkamerkki 6">
            <a:extLst>
              <a:ext uri="{FF2B5EF4-FFF2-40B4-BE49-F238E27FC236}">
                <a16:creationId xmlns:a16="http://schemas.microsoft.com/office/drawing/2014/main" id="{2814D225-FC85-4F1D-AAE4-C1775FF424E3}"/>
              </a:ext>
            </a:extLst>
          </p:cNvPr>
          <p:cNvSpPr>
            <a:spLocks noGrp="1"/>
          </p:cNvSpPr>
          <p:nvPr>
            <p:ph type="sldNum" sz="quarter" idx="12"/>
          </p:nvPr>
        </p:nvSpPr>
        <p:spPr/>
        <p:txBody>
          <a:bodyPr/>
          <a:lstStyle/>
          <a:p>
            <a:fld id="{9B0A9F7D-F995-48C3-9ED5-8D427AC6F84E}" type="slidenum">
              <a:rPr lang="fi-FI" smtClean="0"/>
              <a:t>‹#›</a:t>
            </a:fld>
            <a:endParaRPr lang="fi-FI"/>
          </a:p>
        </p:txBody>
      </p:sp>
    </p:spTree>
    <p:extLst>
      <p:ext uri="{BB962C8B-B14F-4D97-AF65-F5344CB8AC3E}">
        <p14:creationId xmlns:p14="http://schemas.microsoft.com/office/powerpoint/2010/main" val="3208895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D216690B-45D9-47D0-A12B-93651AFE7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p>
        </p:txBody>
      </p:sp>
      <p:sp>
        <p:nvSpPr>
          <p:cNvPr id="3" name="Tekstin paikkamerkki 2">
            <a:extLst>
              <a:ext uri="{FF2B5EF4-FFF2-40B4-BE49-F238E27FC236}">
                <a16:creationId xmlns:a16="http://schemas.microsoft.com/office/drawing/2014/main" id="{7459B5D0-4765-4999-9A99-26462D85A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a:extLst>
              <a:ext uri="{FF2B5EF4-FFF2-40B4-BE49-F238E27FC236}">
                <a16:creationId xmlns:a16="http://schemas.microsoft.com/office/drawing/2014/main" id="{1D5F7137-9280-4881-BF65-55E8219D0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833FB-338E-4F45-A577-D87A3F40D64A}" type="datetimeFigureOut">
              <a:rPr lang="fi-FI" smtClean="0"/>
              <a:t>28.2.2018</a:t>
            </a:fld>
            <a:endParaRPr lang="fi-FI"/>
          </a:p>
        </p:txBody>
      </p:sp>
      <p:sp>
        <p:nvSpPr>
          <p:cNvPr id="5" name="Alatunnisteen paikkamerkki 4">
            <a:extLst>
              <a:ext uri="{FF2B5EF4-FFF2-40B4-BE49-F238E27FC236}">
                <a16:creationId xmlns:a16="http://schemas.microsoft.com/office/drawing/2014/main" id="{662416D1-E527-424D-9C69-28CDE5E62D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Dian numeron paikkamerkki 5">
            <a:extLst>
              <a:ext uri="{FF2B5EF4-FFF2-40B4-BE49-F238E27FC236}">
                <a16:creationId xmlns:a16="http://schemas.microsoft.com/office/drawing/2014/main" id="{5CD78B04-1257-446E-BD1D-31FB23BAAE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A9F7D-F995-48C3-9ED5-8D427AC6F84E}" type="slidenum">
              <a:rPr lang="fi-FI" smtClean="0"/>
              <a:t>‹#›</a:t>
            </a:fld>
            <a:endParaRPr lang="fi-FI"/>
          </a:p>
        </p:txBody>
      </p:sp>
    </p:spTree>
    <p:extLst>
      <p:ext uri="{BB962C8B-B14F-4D97-AF65-F5344CB8AC3E}">
        <p14:creationId xmlns:p14="http://schemas.microsoft.com/office/powerpoint/2010/main" val="2316117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0Bwnz7lD4I74iLWk4NDlJZkV5akE/vie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ADBBC69-78D9-467B-8172-34EF84F69F5E}"/>
              </a:ext>
            </a:extLst>
          </p:cNvPr>
          <p:cNvSpPr>
            <a:spLocks noGrp="1"/>
          </p:cNvSpPr>
          <p:nvPr>
            <p:ph type="ctrTitle"/>
          </p:nvPr>
        </p:nvSpPr>
        <p:spPr>
          <a:xfrm>
            <a:off x="463826" y="586130"/>
            <a:ext cx="7321827" cy="1510748"/>
          </a:xfrm>
        </p:spPr>
        <p:txBody>
          <a:bodyPr>
            <a:normAutofit/>
          </a:bodyPr>
          <a:lstStyle/>
          <a:p>
            <a:pPr algn="l"/>
            <a:r>
              <a:rPr lang="en-US" sz="9600" dirty="0"/>
              <a:t>Project Auntie</a:t>
            </a:r>
            <a:endParaRPr lang="fi-FI" sz="9600" dirty="0"/>
          </a:p>
        </p:txBody>
      </p:sp>
      <p:sp>
        <p:nvSpPr>
          <p:cNvPr id="3" name="Alaotsikko 2">
            <a:extLst>
              <a:ext uri="{FF2B5EF4-FFF2-40B4-BE49-F238E27FC236}">
                <a16:creationId xmlns:a16="http://schemas.microsoft.com/office/drawing/2014/main" id="{AF55D704-11F0-4E9F-BC71-82D53C6906EA}"/>
              </a:ext>
            </a:extLst>
          </p:cNvPr>
          <p:cNvSpPr>
            <a:spLocks noGrp="1"/>
          </p:cNvSpPr>
          <p:nvPr>
            <p:ph type="subTitle" idx="1"/>
          </p:nvPr>
        </p:nvSpPr>
        <p:spPr>
          <a:xfrm>
            <a:off x="8256104" y="2549527"/>
            <a:ext cx="3571462" cy="3119370"/>
          </a:xfrm>
        </p:spPr>
        <p:txBody>
          <a:bodyPr>
            <a:normAutofit/>
          </a:bodyPr>
          <a:lstStyle/>
          <a:p>
            <a:pPr algn="l"/>
            <a:r>
              <a:rPr lang="en-US" sz="1800" b="1" dirty="0"/>
              <a:t>Role in group work:</a:t>
            </a:r>
            <a:endParaRPr lang="fi-FI" sz="1800" dirty="0"/>
          </a:p>
          <a:p>
            <a:pPr algn="l"/>
            <a:r>
              <a:rPr lang="en-US" sz="1800" dirty="0"/>
              <a:t>Ideation, Innovation, service design</a:t>
            </a:r>
            <a:endParaRPr lang="fi-FI" sz="1800" dirty="0"/>
          </a:p>
          <a:p>
            <a:pPr algn="l"/>
            <a:r>
              <a:rPr lang="en-US" sz="1800" dirty="0"/>
              <a:t> </a:t>
            </a:r>
            <a:endParaRPr lang="fi-FI" sz="1800" dirty="0"/>
          </a:p>
          <a:p>
            <a:pPr algn="l"/>
            <a:r>
              <a:rPr lang="en-US" sz="1800" b="1" dirty="0"/>
              <a:t>Individual role:</a:t>
            </a:r>
            <a:endParaRPr lang="fi-FI" sz="1800" dirty="0"/>
          </a:p>
          <a:p>
            <a:pPr algn="l"/>
            <a:r>
              <a:rPr lang="en-US" sz="1800" dirty="0"/>
              <a:t>UI/UX design </a:t>
            </a:r>
          </a:p>
          <a:p>
            <a:pPr algn="l"/>
            <a:r>
              <a:rPr lang="en-US" sz="1800" dirty="0"/>
              <a:t>defining business model and value proposition</a:t>
            </a:r>
            <a:endParaRPr lang="fi-FI" sz="1800" dirty="0"/>
          </a:p>
          <a:p>
            <a:pPr algn="l"/>
            <a:endParaRPr lang="fi-FI" sz="1800" dirty="0"/>
          </a:p>
        </p:txBody>
      </p:sp>
      <p:sp>
        <p:nvSpPr>
          <p:cNvPr id="4" name="Alaotsikko 2">
            <a:extLst>
              <a:ext uri="{FF2B5EF4-FFF2-40B4-BE49-F238E27FC236}">
                <a16:creationId xmlns:a16="http://schemas.microsoft.com/office/drawing/2014/main" id="{A2EB6FAF-FCFE-4788-BE06-E422E53D5823}"/>
              </a:ext>
            </a:extLst>
          </p:cNvPr>
          <p:cNvSpPr txBox="1">
            <a:spLocks/>
          </p:cNvSpPr>
          <p:nvPr/>
        </p:nvSpPr>
        <p:spPr>
          <a:xfrm>
            <a:off x="463826" y="2549527"/>
            <a:ext cx="7043532" cy="41753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t>Project was part of Metropolia’s Innovation project -course. In short, the teams were asked to create a concept for Auntie’s  mobile service, including visuals, functionality and business model.</a:t>
            </a:r>
          </a:p>
          <a:p>
            <a:pPr algn="l">
              <a:lnSpc>
                <a:spcPct val="100000"/>
              </a:lnSpc>
            </a:pPr>
            <a:endParaRPr lang="en-US" sz="1800" dirty="0"/>
          </a:p>
          <a:p>
            <a:pPr algn="l">
              <a:lnSpc>
                <a:spcPct val="100000"/>
              </a:lnSpc>
            </a:pPr>
            <a:r>
              <a:rPr lang="en-US" sz="1800" dirty="0"/>
              <a:t>Auntie gave us a brief presentation what Auntie is all about, and what it is that they expect from this project. After the presentation me and others asked a bunch of questions, relating to their customers, their brand and image and the psychotherapy packages they provide.</a:t>
            </a:r>
          </a:p>
          <a:p>
            <a:pPr algn="l">
              <a:lnSpc>
                <a:spcPct val="100000"/>
              </a:lnSpc>
            </a:pPr>
            <a:endParaRPr lang="en-US" sz="1800" dirty="0"/>
          </a:p>
          <a:p>
            <a:pPr algn="l">
              <a:lnSpc>
                <a:spcPct val="100000"/>
              </a:lnSpc>
            </a:pPr>
            <a:r>
              <a:rPr lang="en-US" sz="1800" dirty="0"/>
              <a:t>Read the whole report from: </a:t>
            </a:r>
            <a:r>
              <a:rPr lang="en-US" sz="1800" u="sng" dirty="0">
                <a:hlinkClick r:id="rId2"/>
              </a:rPr>
              <a:t>https://drive.google.com/file/d/0Bwnz7lD4I74iLWk4NDlJZkV5akE/view</a:t>
            </a:r>
            <a:r>
              <a:rPr lang="en-US" sz="1800" dirty="0"/>
              <a:t> </a:t>
            </a:r>
            <a:endParaRPr lang="fi-FI" sz="1800" dirty="0"/>
          </a:p>
          <a:p>
            <a:pPr algn="l">
              <a:lnSpc>
                <a:spcPct val="100000"/>
              </a:lnSpc>
            </a:pPr>
            <a:endParaRPr lang="fi-FI" sz="1800" dirty="0"/>
          </a:p>
        </p:txBody>
      </p:sp>
    </p:spTree>
    <p:extLst>
      <p:ext uri="{BB962C8B-B14F-4D97-AF65-F5344CB8AC3E}">
        <p14:creationId xmlns:p14="http://schemas.microsoft.com/office/powerpoint/2010/main" val="247337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1">
            <a:extLst>
              <a:ext uri="{FF2B5EF4-FFF2-40B4-BE49-F238E27FC236}">
                <a16:creationId xmlns:a16="http://schemas.microsoft.com/office/drawing/2014/main" id="{CFC65282-12AD-034B-87F7-4C8EF6E74719}"/>
              </a:ext>
            </a:extLst>
          </p:cNvPr>
          <p:cNvSpPr txBox="1">
            <a:spLocks/>
          </p:cNvSpPr>
          <p:nvPr/>
        </p:nvSpPr>
        <p:spPr>
          <a:xfrm>
            <a:off x="463826" y="381735"/>
            <a:ext cx="11369586" cy="9776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i-FI" dirty="0" err="1"/>
              <a:t>Solution</a:t>
            </a:r>
            <a:r>
              <a:rPr lang="fi-FI" dirty="0"/>
              <a:t> </a:t>
            </a:r>
            <a:r>
              <a:rPr lang="en-US" sz="3200" dirty="0"/>
              <a:t>Value proposition</a:t>
            </a:r>
            <a:endParaRPr lang="fi-FI" sz="3200" dirty="0"/>
          </a:p>
        </p:txBody>
      </p:sp>
      <p:pic>
        <p:nvPicPr>
          <p:cNvPr id="5" name="Picture 4">
            <a:extLst>
              <a:ext uri="{FF2B5EF4-FFF2-40B4-BE49-F238E27FC236}">
                <a16:creationId xmlns:a16="http://schemas.microsoft.com/office/drawing/2014/main" id="{AEA7530E-C18B-FB43-ABA3-27078925D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657" y="1709435"/>
            <a:ext cx="6504386" cy="3140357"/>
          </a:xfrm>
          <a:prstGeom prst="rect">
            <a:avLst/>
          </a:prstGeom>
        </p:spPr>
      </p:pic>
      <p:sp>
        <p:nvSpPr>
          <p:cNvPr id="9" name="Sisällön paikkamerkki 2">
            <a:extLst>
              <a:ext uri="{FF2B5EF4-FFF2-40B4-BE49-F238E27FC236}">
                <a16:creationId xmlns:a16="http://schemas.microsoft.com/office/drawing/2014/main" id="{08079354-1CFA-AF4C-8E84-404AAD959A00}"/>
              </a:ext>
            </a:extLst>
          </p:cNvPr>
          <p:cNvSpPr>
            <a:spLocks noGrp="1"/>
          </p:cNvSpPr>
          <p:nvPr>
            <p:ph idx="1"/>
          </p:nvPr>
        </p:nvSpPr>
        <p:spPr>
          <a:xfrm>
            <a:off x="463826" y="1687471"/>
            <a:ext cx="4220716" cy="4164689"/>
          </a:xfrm>
        </p:spPr>
        <p:txBody>
          <a:bodyPr numCol="1" spcCol="360000">
            <a:noAutofit/>
          </a:bodyPr>
          <a:lstStyle/>
          <a:p>
            <a:pPr marL="0" indent="0">
              <a:buNone/>
            </a:pPr>
            <a:r>
              <a:rPr lang="fi-FI" sz="1800" b="1" dirty="0"/>
              <a:t>Value proposition </a:t>
            </a:r>
            <a:r>
              <a:rPr lang="fi-FI" sz="1800" b="1" dirty="0" err="1"/>
              <a:t>canvas</a:t>
            </a:r>
            <a:r>
              <a:rPr lang="fi-FI" sz="1800" b="1" dirty="0"/>
              <a:t> </a:t>
            </a:r>
            <a:r>
              <a:rPr lang="fi-FI" sz="1800" dirty="0"/>
              <a:t>is </a:t>
            </a:r>
            <a:r>
              <a:rPr lang="fi-FI" sz="1800" dirty="0" err="1"/>
              <a:t>put</a:t>
            </a:r>
            <a:r>
              <a:rPr lang="fi-FI" sz="1800" dirty="0"/>
              <a:t> </a:t>
            </a:r>
            <a:r>
              <a:rPr lang="fi-FI" sz="1800" dirty="0" err="1"/>
              <a:t>together</a:t>
            </a:r>
            <a:r>
              <a:rPr lang="fi-FI" sz="1800" dirty="0"/>
              <a:t> </a:t>
            </a:r>
            <a:r>
              <a:rPr lang="fi-FI" sz="1800" dirty="0" err="1"/>
              <a:t>with</a:t>
            </a:r>
            <a:r>
              <a:rPr lang="fi-FI" sz="1800" dirty="0"/>
              <a:t> </a:t>
            </a:r>
            <a:r>
              <a:rPr lang="fi-FI" sz="1800" dirty="0" err="1"/>
              <a:t>both</a:t>
            </a:r>
            <a:r>
              <a:rPr lang="fi-FI" sz="1800" dirty="0"/>
              <a:t> </a:t>
            </a:r>
            <a:r>
              <a:rPr lang="fi-FI" sz="1800" dirty="0" err="1"/>
              <a:t>the</a:t>
            </a:r>
            <a:r>
              <a:rPr lang="fi-FI" sz="1800" dirty="0"/>
              <a:t> </a:t>
            </a:r>
            <a:r>
              <a:rPr lang="fi-FI" sz="1800" dirty="0" err="1"/>
              <a:t>employers</a:t>
            </a:r>
            <a:r>
              <a:rPr lang="fi-FI" sz="1800" dirty="0"/>
              <a:t> and </a:t>
            </a:r>
            <a:r>
              <a:rPr lang="fi-FI" sz="1800" dirty="0" err="1"/>
              <a:t>employees</a:t>
            </a:r>
            <a:r>
              <a:rPr lang="fi-FI" sz="1800" dirty="0"/>
              <a:t> in </a:t>
            </a:r>
            <a:r>
              <a:rPr lang="fi-FI" sz="1800" dirty="0" err="1"/>
              <a:t>mind</a:t>
            </a:r>
            <a:r>
              <a:rPr lang="fi-FI" sz="1800" dirty="0"/>
              <a:t>, as </a:t>
            </a:r>
            <a:r>
              <a:rPr lang="fi-FI" sz="1800" dirty="0" err="1"/>
              <a:t>both</a:t>
            </a:r>
            <a:r>
              <a:rPr lang="fi-FI" sz="1800" dirty="0"/>
              <a:t> </a:t>
            </a:r>
            <a:r>
              <a:rPr lang="fi-FI" sz="1800" dirty="0" err="1"/>
              <a:t>sides</a:t>
            </a:r>
            <a:r>
              <a:rPr lang="fi-FI" sz="1800" dirty="0"/>
              <a:t> </a:t>
            </a:r>
            <a:r>
              <a:rPr lang="fi-FI" sz="1800" dirty="0" err="1"/>
              <a:t>benefit</a:t>
            </a:r>
            <a:r>
              <a:rPr lang="fi-FI" sz="1800" dirty="0"/>
              <a:t> </a:t>
            </a:r>
            <a:r>
              <a:rPr lang="fi-FI" sz="1800" dirty="0" err="1"/>
              <a:t>from</a:t>
            </a:r>
            <a:r>
              <a:rPr lang="fi-FI" sz="1800" dirty="0"/>
              <a:t> </a:t>
            </a:r>
            <a:r>
              <a:rPr lang="fi-FI" sz="1800" dirty="0" err="1"/>
              <a:t>Auntie’s</a:t>
            </a:r>
            <a:r>
              <a:rPr lang="fi-FI" sz="1800" dirty="0"/>
              <a:t> </a:t>
            </a:r>
            <a:r>
              <a:rPr lang="fi-FI" sz="1800" dirty="0" err="1"/>
              <a:t>service</a:t>
            </a:r>
            <a:r>
              <a:rPr lang="fi-FI" sz="1800" dirty="0"/>
              <a:t>. It </a:t>
            </a:r>
            <a:r>
              <a:rPr lang="fi-FI" sz="1800" dirty="0" err="1"/>
              <a:t>shows</a:t>
            </a:r>
            <a:r>
              <a:rPr lang="fi-FI" sz="1800" dirty="0"/>
              <a:t> </a:t>
            </a:r>
            <a:r>
              <a:rPr lang="fi-FI" sz="1800" dirty="0" err="1"/>
              <a:t>what</a:t>
            </a:r>
            <a:r>
              <a:rPr lang="fi-FI" sz="1800" dirty="0"/>
              <a:t> </a:t>
            </a:r>
            <a:r>
              <a:rPr lang="fi-FI" sz="1800" dirty="0" err="1"/>
              <a:t>value</a:t>
            </a:r>
            <a:r>
              <a:rPr lang="fi-FI" sz="1800" dirty="0"/>
              <a:t> </a:t>
            </a:r>
            <a:r>
              <a:rPr lang="fi-FI" sz="1800" dirty="0" err="1"/>
              <a:t>Auntie’s</a:t>
            </a:r>
            <a:r>
              <a:rPr lang="fi-FI" sz="1800" dirty="0"/>
              <a:t> </a:t>
            </a:r>
            <a:r>
              <a:rPr lang="fi-FI" sz="1800" dirty="0" err="1"/>
              <a:t>future</a:t>
            </a:r>
            <a:r>
              <a:rPr lang="fi-FI" sz="1800" dirty="0"/>
              <a:t> </a:t>
            </a:r>
            <a:r>
              <a:rPr lang="fi-FI" sz="1800" dirty="0" err="1"/>
              <a:t>servicegives</a:t>
            </a:r>
            <a:r>
              <a:rPr lang="fi-FI" sz="1800" dirty="0"/>
              <a:t> to </a:t>
            </a:r>
            <a:r>
              <a:rPr lang="fi-FI" sz="1800" dirty="0" err="1"/>
              <a:t>their</a:t>
            </a:r>
            <a:r>
              <a:rPr lang="fi-FI" sz="1800" dirty="0"/>
              <a:t> </a:t>
            </a:r>
            <a:r>
              <a:rPr lang="fi-FI" sz="1800" dirty="0" err="1"/>
              <a:t>customers</a:t>
            </a:r>
            <a:r>
              <a:rPr lang="fi-FI" sz="1800" dirty="0"/>
              <a:t>, and </a:t>
            </a:r>
            <a:r>
              <a:rPr lang="fi-FI" sz="1800" dirty="0" err="1"/>
              <a:t>also</a:t>
            </a:r>
            <a:r>
              <a:rPr lang="fi-FI" sz="1800" dirty="0"/>
              <a:t> </a:t>
            </a:r>
            <a:r>
              <a:rPr lang="fi-FI" sz="1800" dirty="0" err="1"/>
              <a:t>what</a:t>
            </a:r>
            <a:r>
              <a:rPr lang="fi-FI" sz="1800" dirty="0"/>
              <a:t> </a:t>
            </a:r>
            <a:r>
              <a:rPr lang="fi-FI" sz="1800" dirty="0" err="1"/>
              <a:t>are</a:t>
            </a:r>
            <a:r>
              <a:rPr lang="fi-FI" sz="1800" dirty="0"/>
              <a:t> </a:t>
            </a:r>
            <a:r>
              <a:rPr lang="fi-FI" sz="1800" dirty="0" err="1"/>
              <a:t>problems</a:t>
            </a:r>
            <a:r>
              <a:rPr lang="fi-FI" sz="1800" dirty="0"/>
              <a:t> it </a:t>
            </a:r>
            <a:r>
              <a:rPr lang="fi-FI" sz="1800" dirty="0" err="1"/>
              <a:t>solves</a:t>
            </a:r>
            <a:r>
              <a:rPr lang="fi-FI" sz="1800" dirty="0"/>
              <a:t> and </a:t>
            </a:r>
            <a:r>
              <a:rPr lang="fi-FI" sz="1800" dirty="0" err="1"/>
              <a:t>how</a:t>
            </a:r>
            <a:r>
              <a:rPr lang="fi-FI" sz="1800" dirty="0"/>
              <a:t> </a:t>
            </a:r>
            <a:r>
              <a:rPr lang="fi-FI" sz="1800" dirty="0" err="1"/>
              <a:t>are</a:t>
            </a:r>
            <a:r>
              <a:rPr lang="fi-FI" sz="1800" dirty="0"/>
              <a:t> </a:t>
            </a:r>
            <a:r>
              <a:rPr lang="fi-FI" sz="1800" dirty="0" err="1"/>
              <a:t>they</a:t>
            </a:r>
            <a:r>
              <a:rPr lang="fi-FI" sz="1800" dirty="0"/>
              <a:t> </a:t>
            </a:r>
            <a:r>
              <a:rPr lang="fi-FI" sz="1800" dirty="0" err="1"/>
              <a:t>beingsolved</a:t>
            </a:r>
            <a:r>
              <a:rPr lang="fi-FI" sz="1800" dirty="0"/>
              <a:t>. </a:t>
            </a:r>
          </a:p>
          <a:p>
            <a:pPr marL="0" indent="0">
              <a:buNone/>
            </a:pPr>
            <a:endParaRPr lang="fi-FI" sz="1800" dirty="0"/>
          </a:p>
          <a:p>
            <a:pPr marL="0" indent="0">
              <a:buNone/>
            </a:pPr>
            <a:r>
              <a:rPr lang="fi-FI" sz="1800" dirty="0"/>
              <a:t>On </a:t>
            </a:r>
            <a:r>
              <a:rPr lang="fi-FI" sz="1800" dirty="0" err="1"/>
              <a:t>the</a:t>
            </a:r>
            <a:r>
              <a:rPr lang="fi-FI" sz="1800" dirty="0"/>
              <a:t> </a:t>
            </a:r>
            <a:r>
              <a:rPr lang="fi-FI" sz="1800" dirty="0" err="1"/>
              <a:t>left</a:t>
            </a:r>
            <a:r>
              <a:rPr lang="fi-FI" sz="1800" dirty="0"/>
              <a:t> side is </a:t>
            </a:r>
            <a:r>
              <a:rPr lang="fi-FI" sz="1800" dirty="0" err="1"/>
              <a:t>Auntie</a:t>
            </a:r>
            <a:r>
              <a:rPr lang="fi-FI" sz="1800" dirty="0"/>
              <a:t> </a:t>
            </a:r>
            <a:r>
              <a:rPr lang="fi-FI" sz="1800" dirty="0" err="1"/>
              <a:t>service</a:t>
            </a:r>
            <a:r>
              <a:rPr lang="fi-FI" sz="1800" dirty="0"/>
              <a:t> </a:t>
            </a:r>
            <a:r>
              <a:rPr lang="fi-FI" sz="1800" dirty="0" err="1"/>
              <a:t>that</a:t>
            </a:r>
            <a:r>
              <a:rPr lang="fi-FI" sz="1800" dirty="0"/>
              <a:t> </a:t>
            </a:r>
            <a:r>
              <a:rPr lang="fi-FI" sz="1800" dirty="0" err="1"/>
              <a:t>answers</a:t>
            </a:r>
            <a:r>
              <a:rPr lang="fi-FI" sz="1800" dirty="0"/>
              <a:t> </a:t>
            </a:r>
            <a:r>
              <a:rPr lang="fi-FI" sz="1800" dirty="0" err="1"/>
              <a:t>the</a:t>
            </a:r>
            <a:r>
              <a:rPr lang="fi-FI" sz="1800" dirty="0"/>
              <a:t> </a:t>
            </a:r>
            <a:r>
              <a:rPr lang="fi-FI" sz="1800" dirty="0" err="1"/>
              <a:t>pains</a:t>
            </a:r>
            <a:r>
              <a:rPr lang="fi-FI" sz="1800" dirty="0"/>
              <a:t>, </a:t>
            </a:r>
            <a:r>
              <a:rPr lang="fi-FI" sz="1800" dirty="0" err="1"/>
              <a:t>gains</a:t>
            </a:r>
            <a:r>
              <a:rPr lang="fi-FI" sz="1800" dirty="0"/>
              <a:t> and </a:t>
            </a:r>
            <a:r>
              <a:rPr lang="fi-FI" sz="1800" dirty="0" err="1"/>
              <a:t>tasks</a:t>
            </a:r>
            <a:r>
              <a:rPr lang="fi-FI" sz="1800" dirty="0"/>
              <a:t>, set </a:t>
            </a:r>
            <a:r>
              <a:rPr lang="fi-FI" sz="1800" dirty="0" err="1"/>
              <a:t>bythe</a:t>
            </a:r>
            <a:r>
              <a:rPr lang="fi-FI" sz="1800" dirty="0"/>
              <a:t> </a:t>
            </a:r>
            <a:r>
              <a:rPr lang="fi-FI" sz="1800" dirty="0" err="1"/>
              <a:t>customer</a:t>
            </a:r>
            <a:r>
              <a:rPr lang="fi-FI" sz="1800" dirty="0"/>
              <a:t> on </a:t>
            </a:r>
            <a:r>
              <a:rPr lang="fi-FI" sz="1800" dirty="0" err="1"/>
              <a:t>the</a:t>
            </a:r>
            <a:r>
              <a:rPr lang="fi-FI" sz="1800" dirty="0"/>
              <a:t> </a:t>
            </a:r>
            <a:r>
              <a:rPr lang="fi-FI" sz="1800" dirty="0" err="1"/>
              <a:t>right</a:t>
            </a:r>
            <a:r>
              <a:rPr lang="fi-FI" sz="1800" dirty="0"/>
              <a:t>. On </a:t>
            </a:r>
            <a:r>
              <a:rPr lang="fi-FI" sz="1800" dirty="0" err="1"/>
              <a:t>customers</a:t>
            </a:r>
            <a:r>
              <a:rPr lang="fi-FI" sz="1800" dirty="0"/>
              <a:t> side, </a:t>
            </a:r>
            <a:r>
              <a:rPr lang="fi-FI" sz="1800" dirty="0" err="1"/>
              <a:t>blue</a:t>
            </a:r>
            <a:r>
              <a:rPr lang="fi-FI" sz="1800" dirty="0"/>
              <a:t> </a:t>
            </a:r>
            <a:r>
              <a:rPr lang="fi-FI" sz="1800" dirty="0" err="1"/>
              <a:t>colored</a:t>
            </a:r>
            <a:r>
              <a:rPr lang="fi-FI" sz="1800" dirty="0"/>
              <a:t> </a:t>
            </a:r>
            <a:r>
              <a:rPr lang="fi-FI" sz="1800" dirty="0" err="1"/>
              <a:t>boxes</a:t>
            </a:r>
            <a:r>
              <a:rPr lang="fi-FI" sz="1800" dirty="0"/>
              <a:t> </a:t>
            </a:r>
            <a:r>
              <a:rPr lang="fi-FI" sz="1800" dirty="0" err="1"/>
              <a:t>represent</a:t>
            </a:r>
            <a:r>
              <a:rPr lang="fi-FI" sz="1800" dirty="0"/>
              <a:t> </a:t>
            </a:r>
            <a:r>
              <a:rPr lang="fi-FI" sz="1800" dirty="0" err="1"/>
              <a:t>employer,while</a:t>
            </a:r>
            <a:r>
              <a:rPr lang="fi-FI" sz="1800" dirty="0"/>
              <a:t> </a:t>
            </a:r>
            <a:r>
              <a:rPr lang="fi-FI" sz="1800" dirty="0" err="1"/>
              <a:t>yellow</a:t>
            </a:r>
            <a:r>
              <a:rPr lang="fi-FI" sz="1800" dirty="0"/>
              <a:t> </a:t>
            </a:r>
            <a:r>
              <a:rPr lang="fi-FI" sz="1800" dirty="0" err="1"/>
              <a:t>ones</a:t>
            </a:r>
            <a:r>
              <a:rPr lang="fi-FI" sz="1800" dirty="0"/>
              <a:t> </a:t>
            </a:r>
            <a:r>
              <a:rPr lang="fi-FI" sz="1800" dirty="0" err="1"/>
              <a:t>represent</a:t>
            </a:r>
            <a:r>
              <a:rPr lang="fi-FI" sz="1800" dirty="0"/>
              <a:t> </a:t>
            </a:r>
            <a:r>
              <a:rPr lang="fi-FI" sz="1800" dirty="0" err="1"/>
              <a:t>the</a:t>
            </a:r>
            <a:r>
              <a:rPr lang="fi-FI" sz="1800" dirty="0"/>
              <a:t> </a:t>
            </a:r>
            <a:r>
              <a:rPr lang="fi-FI" sz="1800" dirty="0" err="1"/>
              <a:t>employee</a:t>
            </a:r>
            <a:r>
              <a:rPr lang="fi-FI" sz="1800" dirty="0"/>
              <a:t>.</a:t>
            </a:r>
          </a:p>
        </p:txBody>
      </p:sp>
    </p:spTree>
    <p:extLst>
      <p:ext uri="{BB962C8B-B14F-4D97-AF65-F5344CB8AC3E}">
        <p14:creationId xmlns:p14="http://schemas.microsoft.com/office/powerpoint/2010/main" val="275322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1">
            <a:extLst>
              <a:ext uri="{FF2B5EF4-FFF2-40B4-BE49-F238E27FC236}">
                <a16:creationId xmlns:a16="http://schemas.microsoft.com/office/drawing/2014/main" id="{CFC65282-12AD-034B-87F7-4C8EF6E74719}"/>
              </a:ext>
            </a:extLst>
          </p:cNvPr>
          <p:cNvSpPr txBox="1">
            <a:spLocks/>
          </p:cNvSpPr>
          <p:nvPr/>
        </p:nvSpPr>
        <p:spPr>
          <a:xfrm>
            <a:off x="463826" y="381735"/>
            <a:ext cx="11369586" cy="9776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i-FI" dirty="0" err="1"/>
              <a:t>Solution</a:t>
            </a:r>
            <a:r>
              <a:rPr lang="fi-FI" dirty="0"/>
              <a:t> </a:t>
            </a:r>
            <a:r>
              <a:rPr lang="en-US" sz="3200" dirty="0"/>
              <a:t>Mockups</a:t>
            </a:r>
            <a:endParaRPr lang="fi-FI" sz="3200" dirty="0"/>
          </a:p>
        </p:txBody>
      </p:sp>
      <p:pic>
        <p:nvPicPr>
          <p:cNvPr id="9" name="Kuva 5">
            <a:extLst>
              <a:ext uri="{FF2B5EF4-FFF2-40B4-BE49-F238E27FC236}">
                <a16:creationId xmlns:a16="http://schemas.microsoft.com/office/drawing/2014/main" id="{D1D52685-076F-DA45-AF21-0E29AAA4DD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65650" y="1563120"/>
            <a:ext cx="1728433" cy="4673450"/>
          </a:xfrm>
          <a:prstGeom prst="rect">
            <a:avLst/>
          </a:prstGeom>
          <a:noFill/>
          <a:ln>
            <a:noFill/>
          </a:ln>
        </p:spPr>
      </p:pic>
      <p:pic>
        <p:nvPicPr>
          <p:cNvPr id="10" name="Kuva 6">
            <a:extLst>
              <a:ext uri="{FF2B5EF4-FFF2-40B4-BE49-F238E27FC236}">
                <a16:creationId xmlns:a16="http://schemas.microsoft.com/office/drawing/2014/main" id="{A37FCBD4-FD44-AF46-875F-7B18A1CD3A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29806" y="1563286"/>
            <a:ext cx="1728433" cy="3042352"/>
          </a:xfrm>
          <a:prstGeom prst="rect">
            <a:avLst/>
          </a:prstGeom>
          <a:noFill/>
          <a:ln>
            <a:noFill/>
          </a:ln>
        </p:spPr>
      </p:pic>
      <p:pic>
        <p:nvPicPr>
          <p:cNvPr id="8" name="Kuva 8">
            <a:extLst>
              <a:ext uri="{FF2B5EF4-FFF2-40B4-BE49-F238E27FC236}">
                <a16:creationId xmlns:a16="http://schemas.microsoft.com/office/drawing/2014/main" id="{97A5E906-7398-424E-B7C4-9910270AFD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1494" y="1563175"/>
            <a:ext cx="1728433" cy="3042463"/>
          </a:xfrm>
          <a:prstGeom prst="rect">
            <a:avLst/>
          </a:prstGeom>
          <a:noFill/>
          <a:ln>
            <a:noFill/>
          </a:ln>
        </p:spPr>
      </p:pic>
      <p:sp>
        <p:nvSpPr>
          <p:cNvPr id="12" name="Sisällön paikkamerkki 2">
            <a:extLst>
              <a:ext uri="{FF2B5EF4-FFF2-40B4-BE49-F238E27FC236}">
                <a16:creationId xmlns:a16="http://schemas.microsoft.com/office/drawing/2014/main" id="{0C58EE90-61CC-3643-A57C-D99F3B1A634F}"/>
              </a:ext>
            </a:extLst>
          </p:cNvPr>
          <p:cNvSpPr txBox="1">
            <a:spLocks/>
          </p:cNvSpPr>
          <p:nvPr/>
        </p:nvSpPr>
        <p:spPr>
          <a:xfrm>
            <a:off x="463826" y="1563120"/>
            <a:ext cx="3253151" cy="3626397"/>
          </a:xfrm>
          <a:prstGeom prst="rect">
            <a:avLst/>
          </a:prstGeom>
        </p:spPr>
        <p:txBody>
          <a:bodyPr vert="horz" lIns="91440" tIns="45720" rIns="91440" bIns="45720" numCol="1" spcCol="3600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800" b="1" dirty="0" err="1"/>
              <a:t>Start</a:t>
            </a:r>
            <a:r>
              <a:rPr lang="fi-FI" sz="1800" b="1" dirty="0"/>
              <a:t> of </a:t>
            </a:r>
            <a:r>
              <a:rPr lang="fi-FI" sz="1800" b="1" dirty="0" err="1"/>
              <a:t>the</a:t>
            </a:r>
            <a:r>
              <a:rPr lang="fi-FI" sz="1800" b="1" dirty="0"/>
              <a:t> </a:t>
            </a:r>
            <a:r>
              <a:rPr lang="fi-FI" sz="1800" b="1" dirty="0" err="1"/>
              <a:t>journey</a:t>
            </a:r>
            <a:endParaRPr lang="fi-FI" sz="1800" b="1" dirty="0"/>
          </a:p>
          <a:p>
            <a:pPr marL="0" indent="0">
              <a:buNone/>
            </a:pPr>
            <a:endParaRPr lang="fi-FI" sz="1800" b="1" dirty="0"/>
          </a:p>
          <a:p>
            <a:pPr marL="0" indent="0">
              <a:buNone/>
            </a:pPr>
            <a:r>
              <a:rPr lang="fi-FI" sz="1800" dirty="0"/>
              <a:t>User </a:t>
            </a:r>
            <a:r>
              <a:rPr lang="fi-FI" sz="1800" dirty="0" err="1"/>
              <a:t>starts</a:t>
            </a:r>
            <a:r>
              <a:rPr lang="fi-FI" sz="1800" dirty="0"/>
              <a:t> </a:t>
            </a:r>
            <a:r>
              <a:rPr lang="fi-FI" sz="1800" dirty="0" err="1"/>
              <a:t>the</a:t>
            </a:r>
            <a:r>
              <a:rPr lang="fi-FI" sz="1800" dirty="0"/>
              <a:t> </a:t>
            </a:r>
            <a:r>
              <a:rPr lang="fi-FI" sz="1800" dirty="0" err="1"/>
              <a:t>journey</a:t>
            </a:r>
            <a:r>
              <a:rPr lang="fi-FI" sz="1800" dirty="0"/>
              <a:t> on </a:t>
            </a:r>
            <a:r>
              <a:rPr lang="fi-FI" sz="1800" dirty="0" err="1"/>
              <a:t>activating</a:t>
            </a:r>
            <a:r>
              <a:rPr lang="fi-FI" sz="1800" dirty="0"/>
              <a:t> </a:t>
            </a:r>
            <a:r>
              <a:rPr lang="fi-FI" sz="1800" dirty="0" err="1"/>
              <a:t>their</a:t>
            </a:r>
            <a:r>
              <a:rPr lang="fi-FI" sz="1800" dirty="0"/>
              <a:t> </a:t>
            </a:r>
            <a:r>
              <a:rPr lang="fi-FI" sz="1800" dirty="0" err="1"/>
              <a:t>account</a:t>
            </a:r>
            <a:r>
              <a:rPr lang="fi-FI" sz="1800" dirty="0"/>
              <a:t> on </a:t>
            </a:r>
            <a:r>
              <a:rPr lang="fi-FI" sz="1800" dirty="0" err="1"/>
              <a:t>the</a:t>
            </a:r>
            <a:r>
              <a:rPr lang="fi-FI" sz="1800" dirty="0"/>
              <a:t> online </a:t>
            </a:r>
            <a:r>
              <a:rPr lang="fi-FI" sz="1800" dirty="0" err="1"/>
              <a:t>service</a:t>
            </a:r>
            <a:endParaRPr lang="fi-FI" sz="1800" dirty="0"/>
          </a:p>
          <a:p>
            <a:pPr marL="0" indent="0">
              <a:buNone/>
            </a:pPr>
            <a:endParaRPr lang="fi-FI" sz="1800" dirty="0"/>
          </a:p>
          <a:p>
            <a:pPr marL="0" indent="0">
              <a:buNone/>
            </a:pPr>
            <a:r>
              <a:rPr lang="fi-FI" sz="1800" dirty="0" err="1"/>
              <a:t>Identification</a:t>
            </a:r>
            <a:r>
              <a:rPr lang="fi-FI" sz="1800" dirty="0"/>
              <a:t> is </a:t>
            </a:r>
            <a:r>
              <a:rPr lang="fi-FI" sz="1800" dirty="0" err="1"/>
              <a:t>done</a:t>
            </a:r>
            <a:r>
              <a:rPr lang="fi-FI" sz="1800" dirty="0"/>
              <a:t> </a:t>
            </a:r>
            <a:r>
              <a:rPr lang="fi-FI" sz="1800" dirty="0" err="1"/>
              <a:t>with</a:t>
            </a:r>
            <a:r>
              <a:rPr lang="fi-FI" sz="1800" dirty="0"/>
              <a:t> </a:t>
            </a:r>
            <a:r>
              <a:rPr lang="fi-FI" sz="1800" dirty="0" err="1"/>
              <a:t>company</a:t>
            </a:r>
            <a:r>
              <a:rPr lang="fi-FI" sz="1800" dirty="0"/>
              <a:t> </a:t>
            </a:r>
            <a:r>
              <a:rPr lang="fi-FI" sz="1800" dirty="0" err="1"/>
              <a:t>name</a:t>
            </a:r>
            <a:r>
              <a:rPr lang="fi-FI" sz="1800" dirty="0"/>
              <a:t> and </a:t>
            </a:r>
            <a:r>
              <a:rPr lang="fi-FI" sz="1800" dirty="0" err="1"/>
              <a:t>email</a:t>
            </a:r>
            <a:r>
              <a:rPr lang="fi-FI" sz="1800" dirty="0"/>
              <a:t>, and ”</a:t>
            </a:r>
            <a:r>
              <a:rPr lang="fi-FI" sz="1800" dirty="0" err="1"/>
              <a:t>Auntie</a:t>
            </a:r>
            <a:r>
              <a:rPr lang="fi-FI" sz="1800" dirty="0"/>
              <a:t> Key” </a:t>
            </a:r>
            <a:r>
              <a:rPr lang="fi-FI" sz="1800" dirty="0" err="1"/>
              <a:t>that</a:t>
            </a:r>
            <a:r>
              <a:rPr lang="fi-FI" sz="1800" dirty="0"/>
              <a:t> </a:t>
            </a:r>
            <a:r>
              <a:rPr lang="fi-FI" sz="1800" dirty="0" err="1"/>
              <a:t>are</a:t>
            </a:r>
            <a:r>
              <a:rPr lang="fi-FI" sz="1800" dirty="0"/>
              <a:t> </a:t>
            </a:r>
            <a:r>
              <a:rPr lang="fi-FI" sz="1800" dirty="0" err="1"/>
              <a:t>submitted</a:t>
            </a:r>
            <a:endParaRPr lang="fi-FI" sz="1800" dirty="0"/>
          </a:p>
          <a:p>
            <a:pPr marL="0" indent="0">
              <a:buNone/>
            </a:pPr>
            <a:endParaRPr lang="fi-FI" sz="1800" dirty="0"/>
          </a:p>
          <a:p>
            <a:pPr marL="0" indent="0">
              <a:buNone/>
            </a:pPr>
            <a:r>
              <a:rPr lang="fi-FI" sz="1800" dirty="0" err="1"/>
              <a:t>Password</a:t>
            </a:r>
            <a:r>
              <a:rPr lang="fi-FI" sz="1800" dirty="0"/>
              <a:t> is </a:t>
            </a:r>
            <a:r>
              <a:rPr lang="fi-FI" sz="1800" dirty="0" err="1"/>
              <a:t>chosen</a:t>
            </a:r>
            <a:r>
              <a:rPr lang="fi-FI" sz="1800" dirty="0"/>
              <a:t> </a:t>
            </a:r>
            <a:r>
              <a:rPr lang="fi-FI" sz="1800" dirty="0" err="1"/>
              <a:t>by</a:t>
            </a:r>
            <a:r>
              <a:rPr lang="fi-FI" sz="1800" dirty="0"/>
              <a:t> </a:t>
            </a:r>
            <a:r>
              <a:rPr lang="fi-FI" sz="1800" dirty="0" err="1"/>
              <a:t>the</a:t>
            </a:r>
            <a:r>
              <a:rPr lang="fi-FI" sz="1800" dirty="0"/>
              <a:t> </a:t>
            </a:r>
            <a:r>
              <a:rPr lang="fi-FI" sz="1800" dirty="0" err="1"/>
              <a:t>user</a:t>
            </a:r>
            <a:r>
              <a:rPr lang="en-US" sz="1600" i="1" dirty="0"/>
              <a:t>.</a:t>
            </a:r>
            <a:endParaRPr lang="fi-FI" sz="1600" i="1" dirty="0"/>
          </a:p>
        </p:txBody>
      </p:sp>
      <p:sp>
        <p:nvSpPr>
          <p:cNvPr id="15" name="Sisällön paikkamerkki 2">
            <a:extLst>
              <a:ext uri="{FF2B5EF4-FFF2-40B4-BE49-F238E27FC236}">
                <a16:creationId xmlns:a16="http://schemas.microsoft.com/office/drawing/2014/main" id="{DCC9375D-26BE-2144-8154-73518BBA7797}"/>
              </a:ext>
            </a:extLst>
          </p:cNvPr>
          <p:cNvSpPr txBox="1">
            <a:spLocks/>
          </p:cNvSpPr>
          <p:nvPr/>
        </p:nvSpPr>
        <p:spPr>
          <a:xfrm>
            <a:off x="8690980" y="507990"/>
            <a:ext cx="3142432" cy="851373"/>
          </a:xfrm>
          <a:prstGeom prst="rect">
            <a:avLst/>
          </a:prstGeom>
        </p:spPr>
        <p:txBody>
          <a:bodyPr vert="horz" lIns="91440" tIns="45720" rIns="91440" bIns="45720" numCol="1" spcCol="3600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i="1" dirty="0"/>
              <a:t>Visual references (Character and colors) were provided by Auntie and based on their existing brand.</a:t>
            </a:r>
            <a:endParaRPr lang="fi-FI" sz="1400" i="1" dirty="0"/>
          </a:p>
        </p:txBody>
      </p:sp>
    </p:spTree>
    <p:extLst>
      <p:ext uri="{BB962C8B-B14F-4D97-AF65-F5344CB8AC3E}">
        <p14:creationId xmlns:p14="http://schemas.microsoft.com/office/powerpoint/2010/main" val="1215828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1">
            <a:extLst>
              <a:ext uri="{FF2B5EF4-FFF2-40B4-BE49-F238E27FC236}">
                <a16:creationId xmlns:a16="http://schemas.microsoft.com/office/drawing/2014/main" id="{CFC65282-12AD-034B-87F7-4C8EF6E74719}"/>
              </a:ext>
            </a:extLst>
          </p:cNvPr>
          <p:cNvSpPr txBox="1">
            <a:spLocks/>
          </p:cNvSpPr>
          <p:nvPr/>
        </p:nvSpPr>
        <p:spPr>
          <a:xfrm>
            <a:off x="463826" y="381735"/>
            <a:ext cx="11369586" cy="9776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i-FI" dirty="0" err="1"/>
              <a:t>Solution</a:t>
            </a:r>
            <a:r>
              <a:rPr lang="fi-FI" dirty="0"/>
              <a:t> </a:t>
            </a:r>
            <a:r>
              <a:rPr lang="en-US" sz="3200" dirty="0"/>
              <a:t>Mockups</a:t>
            </a:r>
            <a:endParaRPr lang="fi-FI" sz="3200" dirty="0"/>
          </a:p>
        </p:txBody>
      </p:sp>
      <p:sp>
        <p:nvSpPr>
          <p:cNvPr id="11" name="Sisällön paikkamerkki 2">
            <a:extLst>
              <a:ext uri="{FF2B5EF4-FFF2-40B4-BE49-F238E27FC236}">
                <a16:creationId xmlns:a16="http://schemas.microsoft.com/office/drawing/2014/main" id="{D977A1AE-7A61-4640-9DC7-CF939C302625}"/>
              </a:ext>
            </a:extLst>
          </p:cNvPr>
          <p:cNvSpPr>
            <a:spLocks noGrp="1"/>
          </p:cNvSpPr>
          <p:nvPr>
            <p:ph idx="1"/>
          </p:nvPr>
        </p:nvSpPr>
        <p:spPr>
          <a:xfrm>
            <a:off x="463825" y="1563229"/>
            <a:ext cx="3181899" cy="5051327"/>
          </a:xfrm>
        </p:spPr>
        <p:txBody>
          <a:bodyPr numCol="1" spcCol="360000">
            <a:noAutofit/>
          </a:bodyPr>
          <a:lstStyle/>
          <a:p>
            <a:pPr marL="0" indent="0">
              <a:buNone/>
            </a:pPr>
            <a:r>
              <a:rPr lang="fi-FI" sz="1800" b="1" dirty="0" err="1"/>
              <a:t>Choose</a:t>
            </a:r>
            <a:r>
              <a:rPr lang="fi-FI" sz="1800" b="1" dirty="0"/>
              <a:t> an </a:t>
            </a:r>
            <a:r>
              <a:rPr lang="fi-FI" sz="1800" b="1" dirty="0" err="1"/>
              <a:t>exercise</a:t>
            </a:r>
            <a:endParaRPr lang="fi-FI" sz="1800" b="1" dirty="0"/>
          </a:p>
          <a:p>
            <a:pPr marL="0" indent="0">
              <a:buNone/>
            </a:pPr>
            <a:endParaRPr lang="en-US" sz="1800" dirty="0"/>
          </a:p>
          <a:p>
            <a:pPr marL="0" indent="0">
              <a:buNone/>
            </a:pPr>
            <a:r>
              <a:rPr lang="en-US" sz="1800" dirty="0"/>
              <a:t>On this design, exercises  are accessed from main navigation</a:t>
            </a:r>
          </a:p>
          <a:p>
            <a:pPr marL="0" indent="0">
              <a:buNone/>
            </a:pPr>
            <a:endParaRPr lang="en-US" sz="1800" dirty="0"/>
          </a:p>
          <a:p>
            <a:pPr marL="0" indent="0">
              <a:buNone/>
            </a:pPr>
            <a:r>
              <a:rPr lang="fi-FI" sz="1800" dirty="0" err="1"/>
              <a:t>Exercises</a:t>
            </a:r>
            <a:r>
              <a:rPr lang="fi-FI" sz="1800" dirty="0"/>
              <a:t> </a:t>
            </a:r>
            <a:r>
              <a:rPr lang="fi-FI" sz="1800" dirty="0" err="1"/>
              <a:t>are</a:t>
            </a:r>
            <a:r>
              <a:rPr lang="fi-FI" sz="1800" dirty="0"/>
              <a:t> </a:t>
            </a:r>
            <a:r>
              <a:rPr lang="fi-FI" sz="1800" dirty="0" err="1"/>
              <a:t>grouped</a:t>
            </a:r>
            <a:r>
              <a:rPr lang="fi-FI" sz="1800" dirty="0"/>
              <a:t> </a:t>
            </a:r>
            <a:r>
              <a:rPr lang="fi-FI" sz="1800" dirty="0" err="1"/>
              <a:t>based</a:t>
            </a:r>
            <a:r>
              <a:rPr lang="fi-FI" sz="1800" dirty="0"/>
              <a:t> on </a:t>
            </a:r>
            <a:r>
              <a:rPr lang="fi-FI" sz="1800" dirty="0" err="1"/>
              <a:t>the</a:t>
            </a:r>
            <a:r>
              <a:rPr lang="fi-FI" sz="1800" dirty="0"/>
              <a:t> </a:t>
            </a:r>
            <a:r>
              <a:rPr lang="fi-FI" sz="1800" dirty="0" err="1"/>
              <a:t>seven</a:t>
            </a:r>
            <a:r>
              <a:rPr lang="fi-FI" sz="1800" dirty="0"/>
              <a:t> </a:t>
            </a:r>
            <a:r>
              <a:rPr lang="fi-FI" sz="1800" dirty="0" err="1"/>
              <a:t>areas</a:t>
            </a:r>
            <a:r>
              <a:rPr lang="fi-FI" sz="1800" dirty="0"/>
              <a:t> of life. </a:t>
            </a:r>
            <a:r>
              <a:rPr lang="fi-FI" sz="1800" dirty="0" err="1"/>
              <a:t>The</a:t>
            </a:r>
            <a:r>
              <a:rPr lang="fi-FI" sz="1800" dirty="0"/>
              <a:t> </a:t>
            </a:r>
            <a:r>
              <a:rPr lang="fi-FI" sz="1800" dirty="0" err="1"/>
              <a:t>methology</a:t>
            </a:r>
            <a:r>
              <a:rPr lang="fi-FI" sz="1800" dirty="0"/>
              <a:t> </a:t>
            </a:r>
            <a:r>
              <a:rPr lang="fi-FI" sz="1800" dirty="0" err="1"/>
              <a:t>from</a:t>
            </a:r>
            <a:r>
              <a:rPr lang="fi-FI" sz="1800" dirty="0"/>
              <a:t> </a:t>
            </a:r>
            <a:r>
              <a:rPr lang="fi-FI" sz="1800" dirty="0" err="1"/>
              <a:t>Aunties</a:t>
            </a:r>
            <a:r>
              <a:rPr lang="fi-FI" sz="1800" dirty="0"/>
              <a:t>’ </a:t>
            </a:r>
            <a:r>
              <a:rPr lang="fi-FI" sz="1800" dirty="0" err="1"/>
              <a:t>therapy</a:t>
            </a:r>
            <a:r>
              <a:rPr lang="fi-FI" sz="1800" dirty="0"/>
              <a:t> </a:t>
            </a:r>
            <a:r>
              <a:rPr lang="fi-FI" sz="1800" dirty="0" err="1"/>
              <a:t>sessions</a:t>
            </a:r>
            <a:endParaRPr lang="fi-FI" sz="1800" dirty="0"/>
          </a:p>
          <a:p>
            <a:pPr marL="0" indent="0">
              <a:buNone/>
            </a:pPr>
            <a:endParaRPr lang="fi-FI" sz="1800" dirty="0"/>
          </a:p>
          <a:p>
            <a:pPr marL="0" indent="0">
              <a:buNone/>
            </a:pPr>
            <a:r>
              <a:rPr lang="fi-FI" sz="1800" dirty="0" err="1"/>
              <a:t>After</a:t>
            </a:r>
            <a:r>
              <a:rPr lang="fi-FI" sz="1800" dirty="0"/>
              <a:t> </a:t>
            </a:r>
            <a:r>
              <a:rPr lang="fi-FI" sz="1800" dirty="0" err="1"/>
              <a:t>compliting</a:t>
            </a:r>
            <a:r>
              <a:rPr lang="fi-FI" sz="1800" dirty="0"/>
              <a:t> an </a:t>
            </a:r>
            <a:r>
              <a:rPr lang="fi-FI" sz="1800" dirty="0" err="1"/>
              <a:t>exercise</a:t>
            </a:r>
            <a:r>
              <a:rPr lang="fi-FI" sz="1800" dirty="0"/>
              <a:t>, </a:t>
            </a:r>
            <a:r>
              <a:rPr lang="fi-FI" sz="1800" dirty="0" err="1"/>
              <a:t>users</a:t>
            </a:r>
            <a:r>
              <a:rPr lang="fi-FI" sz="1800" dirty="0"/>
              <a:t> </a:t>
            </a:r>
            <a:r>
              <a:rPr lang="fi-FI" sz="1800" dirty="0" err="1"/>
              <a:t>can</a:t>
            </a:r>
            <a:r>
              <a:rPr lang="fi-FI" sz="1800" dirty="0"/>
              <a:t> </a:t>
            </a:r>
            <a:r>
              <a:rPr lang="fi-FI" sz="1800" dirty="0" err="1"/>
              <a:t>view</a:t>
            </a:r>
            <a:r>
              <a:rPr lang="fi-FI" sz="1800" dirty="0"/>
              <a:t> </a:t>
            </a:r>
            <a:r>
              <a:rPr lang="fi-FI" sz="1800" dirty="0" err="1"/>
              <a:t>their</a:t>
            </a:r>
            <a:r>
              <a:rPr lang="fi-FI" sz="1800" dirty="0"/>
              <a:t> </a:t>
            </a:r>
            <a:r>
              <a:rPr lang="fi-FI" sz="1800" dirty="0" err="1"/>
              <a:t>process</a:t>
            </a:r>
            <a:r>
              <a:rPr lang="fi-FI" sz="1800" dirty="0"/>
              <a:t> and </a:t>
            </a:r>
            <a:r>
              <a:rPr lang="fi-FI" sz="1800" dirty="0" err="1"/>
              <a:t>history</a:t>
            </a:r>
            <a:endParaRPr lang="en-US" sz="1800" dirty="0"/>
          </a:p>
        </p:txBody>
      </p:sp>
      <p:pic>
        <p:nvPicPr>
          <p:cNvPr id="12" name="Kuva 11">
            <a:extLst>
              <a:ext uri="{FF2B5EF4-FFF2-40B4-BE49-F238E27FC236}">
                <a16:creationId xmlns:a16="http://schemas.microsoft.com/office/drawing/2014/main" id="{51C5B37A-4574-354D-A937-57548A8B05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3395" y="1563232"/>
            <a:ext cx="1732457" cy="4237429"/>
          </a:xfrm>
          <a:prstGeom prst="rect">
            <a:avLst/>
          </a:prstGeom>
          <a:noFill/>
          <a:ln>
            <a:noFill/>
          </a:ln>
        </p:spPr>
      </p:pic>
      <p:pic>
        <p:nvPicPr>
          <p:cNvPr id="13" name="Kuva 12">
            <a:extLst>
              <a:ext uri="{FF2B5EF4-FFF2-40B4-BE49-F238E27FC236}">
                <a16:creationId xmlns:a16="http://schemas.microsoft.com/office/drawing/2014/main" id="{CEFB0AFF-9951-C04A-B69E-ADB92B8279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4950" y="1563230"/>
            <a:ext cx="1711632" cy="3042463"/>
          </a:xfrm>
          <a:prstGeom prst="rect">
            <a:avLst/>
          </a:prstGeom>
          <a:noFill/>
          <a:ln>
            <a:noFill/>
          </a:ln>
        </p:spPr>
      </p:pic>
      <p:pic>
        <p:nvPicPr>
          <p:cNvPr id="14" name="Kuva 10">
            <a:extLst>
              <a:ext uri="{FF2B5EF4-FFF2-40B4-BE49-F238E27FC236}">
                <a16:creationId xmlns:a16="http://schemas.microsoft.com/office/drawing/2014/main" id="{6CCF3F20-802B-C843-AEBE-6092FDECF1D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21839" y="1563230"/>
            <a:ext cx="1728132" cy="3072149"/>
          </a:xfrm>
          <a:prstGeom prst="rect">
            <a:avLst/>
          </a:prstGeom>
          <a:noFill/>
          <a:ln>
            <a:noFill/>
          </a:ln>
        </p:spPr>
      </p:pic>
      <p:pic>
        <p:nvPicPr>
          <p:cNvPr id="18" name="Kuva 15">
            <a:extLst>
              <a:ext uri="{FF2B5EF4-FFF2-40B4-BE49-F238E27FC236}">
                <a16:creationId xmlns:a16="http://schemas.microsoft.com/office/drawing/2014/main" id="{9C6D19BB-E347-D649-AE72-2DDFDB04B77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855680" y="1563229"/>
            <a:ext cx="1711632" cy="3042463"/>
          </a:xfrm>
          <a:prstGeom prst="rect">
            <a:avLst/>
          </a:prstGeom>
          <a:noFill/>
          <a:ln>
            <a:noFill/>
          </a:ln>
        </p:spPr>
      </p:pic>
    </p:spTree>
    <p:extLst>
      <p:ext uri="{BB962C8B-B14F-4D97-AF65-F5344CB8AC3E}">
        <p14:creationId xmlns:p14="http://schemas.microsoft.com/office/powerpoint/2010/main" val="219165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aotsikko 2">
            <a:extLst>
              <a:ext uri="{FF2B5EF4-FFF2-40B4-BE49-F238E27FC236}">
                <a16:creationId xmlns:a16="http://schemas.microsoft.com/office/drawing/2014/main" id="{A2EB6FAF-FCFE-4788-BE06-E422E53D5823}"/>
              </a:ext>
            </a:extLst>
          </p:cNvPr>
          <p:cNvSpPr txBox="1">
            <a:spLocks/>
          </p:cNvSpPr>
          <p:nvPr/>
        </p:nvSpPr>
        <p:spPr>
          <a:xfrm>
            <a:off x="463825" y="1624370"/>
            <a:ext cx="2731195" cy="7961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2000" dirty="0" err="1"/>
              <a:t>Kickoff</a:t>
            </a:r>
            <a:r>
              <a:rPr lang="fi-FI" sz="2000" dirty="0"/>
              <a:t> and </a:t>
            </a:r>
            <a:r>
              <a:rPr lang="fi-FI" sz="2000" dirty="0" err="1"/>
              <a:t>meeting</a:t>
            </a:r>
            <a:r>
              <a:rPr lang="fi-FI" sz="2000" dirty="0"/>
              <a:t> </a:t>
            </a:r>
            <a:r>
              <a:rPr lang="fi-FI" sz="2000" dirty="0" err="1"/>
              <a:t>with</a:t>
            </a:r>
            <a:r>
              <a:rPr lang="fi-FI" sz="2000" dirty="0"/>
              <a:t> </a:t>
            </a:r>
            <a:r>
              <a:rPr lang="fi-FI" sz="2000" dirty="0" err="1"/>
              <a:t>Auntie</a:t>
            </a:r>
            <a:r>
              <a:rPr lang="fi-FI" sz="2000" dirty="0"/>
              <a:t> CEO</a:t>
            </a:r>
          </a:p>
        </p:txBody>
      </p:sp>
      <p:sp>
        <p:nvSpPr>
          <p:cNvPr id="7" name="Otsikko 1">
            <a:extLst>
              <a:ext uri="{FF2B5EF4-FFF2-40B4-BE49-F238E27FC236}">
                <a16:creationId xmlns:a16="http://schemas.microsoft.com/office/drawing/2014/main" id="{84978A75-04C5-A747-A28F-231D17C8AC19}"/>
              </a:ext>
            </a:extLst>
          </p:cNvPr>
          <p:cNvSpPr>
            <a:spLocks noGrp="1"/>
          </p:cNvSpPr>
          <p:nvPr>
            <p:ph type="ctrTitle"/>
          </p:nvPr>
        </p:nvSpPr>
        <p:spPr>
          <a:xfrm>
            <a:off x="463826" y="381735"/>
            <a:ext cx="7321827" cy="977628"/>
          </a:xfrm>
        </p:spPr>
        <p:txBody>
          <a:bodyPr>
            <a:normAutofit/>
          </a:bodyPr>
          <a:lstStyle/>
          <a:p>
            <a:pPr algn="l"/>
            <a:r>
              <a:rPr lang="en-US" dirty="0"/>
              <a:t>Process of the project</a:t>
            </a:r>
            <a:endParaRPr lang="fi-FI" dirty="0"/>
          </a:p>
        </p:txBody>
      </p:sp>
      <p:sp>
        <p:nvSpPr>
          <p:cNvPr id="10" name="Alaotsikko 2">
            <a:extLst>
              <a:ext uri="{FF2B5EF4-FFF2-40B4-BE49-F238E27FC236}">
                <a16:creationId xmlns:a16="http://schemas.microsoft.com/office/drawing/2014/main" id="{5AE1399C-0532-DC4E-9948-17E748C5002E}"/>
              </a:ext>
            </a:extLst>
          </p:cNvPr>
          <p:cNvSpPr txBox="1">
            <a:spLocks/>
          </p:cNvSpPr>
          <p:nvPr/>
        </p:nvSpPr>
        <p:spPr>
          <a:xfrm>
            <a:off x="834963" y="2452743"/>
            <a:ext cx="1988918" cy="26611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1600" dirty="0" err="1"/>
              <a:t>Gathering</a:t>
            </a:r>
            <a:r>
              <a:rPr lang="fi-FI" sz="1600" dirty="0"/>
              <a:t> </a:t>
            </a:r>
            <a:r>
              <a:rPr lang="fi-FI" sz="1600" dirty="0" err="1"/>
              <a:t>information</a:t>
            </a:r>
            <a:r>
              <a:rPr lang="fi-FI" sz="1600" dirty="0"/>
              <a:t> </a:t>
            </a:r>
            <a:r>
              <a:rPr lang="fi-FI" sz="1600" dirty="0" err="1"/>
              <a:t>about</a:t>
            </a:r>
            <a:r>
              <a:rPr lang="fi-FI" sz="1600" dirty="0"/>
              <a:t>:</a:t>
            </a:r>
          </a:p>
          <a:p>
            <a:pPr algn="l">
              <a:lnSpc>
                <a:spcPct val="100000"/>
              </a:lnSpc>
            </a:pPr>
            <a:r>
              <a:rPr lang="fi-FI" sz="1600" dirty="0"/>
              <a:t> </a:t>
            </a:r>
            <a:r>
              <a:rPr lang="fi-FI" sz="1600" dirty="0" err="1"/>
              <a:t>Auntie</a:t>
            </a:r>
            <a:r>
              <a:rPr lang="fi-FI" sz="1600" dirty="0"/>
              <a:t> and </a:t>
            </a:r>
            <a:r>
              <a:rPr lang="fi-FI" sz="1600" dirty="0" err="1"/>
              <a:t>their</a:t>
            </a:r>
            <a:r>
              <a:rPr lang="fi-FI" sz="1600" dirty="0"/>
              <a:t> </a:t>
            </a:r>
            <a:r>
              <a:rPr lang="fi-FI" sz="1600" dirty="0" err="1"/>
              <a:t>service</a:t>
            </a:r>
            <a:endParaRPr lang="fi-FI" sz="1600" dirty="0"/>
          </a:p>
          <a:p>
            <a:pPr algn="l">
              <a:lnSpc>
                <a:spcPct val="100000"/>
              </a:lnSpc>
            </a:pPr>
            <a:r>
              <a:rPr lang="fi-FI" sz="1600" dirty="0" err="1"/>
              <a:t>Provided</a:t>
            </a:r>
            <a:r>
              <a:rPr lang="fi-FI" sz="1600" dirty="0"/>
              <a:t> </a:t>
            </a:r>
            <a:r>
              <a:rPr lang="fi-FI" sz="1600" dirty="0" err="1"/>
              <a:t>therapy</a:t>
            </a:r>
            <a:r>
              <a:rPr lang="fi-FI" sz="1600" dirty="0"/>
              <a:t> </a:t>
            </a:r>
            <a:r>
              <a:rPr lang="fi-FI" sz="1600" dirty="0" err="1"/>
              <a:t>packages</a:t>
            </a:r>
            <a:endParaRPr lang="fi-FI" sz="1600" dirty="0"/>
          </a:p>
          <a:p>
            <a:pPr algn="l">
              <a:lnSpc>
                <a:spcPct val="100000"/>
              </a:lnSpc>
            </a:pPr>
            <a:r>
              <a:rPr lang="fi-FI" sz="1600" dirty="0" err="1"/>
              <a:t>Their</a:t>
            </a:r>
            <a:r>
              <a:rPr lang="fi-FI" sz="1600" dirty="0"/>
              <a:t> </a:t>
            </a:r>
            <a:r>
              <a:rPr lang="fi-FI" sz="1600" dirty="0" err="1"/>
              <a:t>clients</a:t>
            </a:r>
            <a:r>
              <a:rPr lang="fi-FI" sz="1600" dirty="0"/>
              <a:t> and </a:t>
            </a:r>
            <a:r>
              <a:rPr lang="fi-FI" sz="1600" dirty="0" err="1"/>
              <a:t>users</a:t>
            </a:r>
            <a:endParaRPr lang="fi-FI" sz="1600" dirty="0"/>
          </a:p>
        </p:txBody>
      </p:sp>
      <p:sp>
        <p:nvSpPr>
          <p:cNvPr id="11" name="Alaotsikko 2">
            <a:extLst>
              <a:ext uri="{FF2B5EF4-FFF2-40B4-BE49-F238E27FC236}">
                <a16:creationId xmlns:a16="http://schemas.microsoft.com/office/drawing/2014/main" id="{420E0507-AA0B-2F4E-839A-9DA658DAC781}"/>
              </a:ext>
            </a:extLst>
          </p:cNvPr>
          <p:cNvSpPr txBox="1">
            <a:spLocks/>
          </p:cNvSpPr>
          <p:nvPr/>
        </p:nvSpPr>
        <p:spPr>
          <a:xfrm>
            <a:off x="3418682" y="1624370"/>
            <a:ext cx="2813944" cy="8176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2000" dirty="0" err="1"/>
              <a:t>Defining</a:t>
            </a:r>
            <a:r>
              <a:rPr lang="fi-FI" sz="2000" dirty="0"/>
              <a:t> </a:t>
            </a:r>
            <a:r>
              <a:rPr lang="fi-FI" sz="2000" dirty="0" err="1"/>
              <a:t>the</a:t>
            </a:r>
            <a:r>
              <a:rPr lang="fi-FI" sz="2000" dirty="0"/>
              <a:t> </a:t>
            </a:r>
            <a:r>
              <a:rPr lang="fi-FI" sz="2000" dirty="0" err="1"/>
              <a:t>project</a:t>
            </a:r>
            <a:r>
              <a:rPr lang="fi-FI" sz="2000" dirty="0"/>
              <a:t> and </a:t>
            </a:r>
            <a:r>
              <a:rPr lang="fi-FI" sz="2000" dirty="0" err="1"/>
              <a:t>task</a:t>
            </a:r>
            <a:r>
              <a:rPr lang="fi-FI" sz="2000" dirty="0"/>
              <a:t> at </a:t>
            </a:r>
            <a:r>
              <a:rPr lang="fi-FI" sz="2000" dirty="0" err="1"/>
              <a:t>hand</a:t>
            </a:r>
            <a:endParaRPr lang="fi-FI" sz="2000" dirty="0"/>
          </a:p>
        </p:txBody>
      </p:sp>
      <p:sp>
        <p:nvSpPr>
          <p:cNvPr id="12" name="Alaotsikko 2">
            <a:extLst>
              <a:ext uri="{FF2B5EF4-FFF2-40B4-BE49-F238E27FC236}">
                <a16:creationId xmlns:a16="http://schemas.microsoft.com/office/drawing/2014/main" id="{2046FF7F-ADFD-9545-BA7D-49DC148ADCBD}"/>
              </a:ext>
            </a:extLst>
          </p:cNvPr>
          <p:cNvSpPr txBox="1">
            <a:spLocks/>
          </p:cNvSpPr>
          <p:nvPr/>
        </p:nvSpPr>
        <p:spPr>
          <a:xfrm>
            <a:off x="3859747" y="2441986"/>
            <a:ext cx="1988918" cy="11295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1600" dirty="0" err="1"/>
              <a:t>Combined</a:t>
            </a:r>
            <a:r>
              <a:rPr lang="fi-FI" sz="1600" dirty="0"/>
              <a:t> </a:t>
            </a:r>
            <a:r>
              <a:rPr lang="fi-FI" sz="1600" dirty="0" err="1"/>
              <a:t>gathered</a:t>
            </a:r>
            <a:r>
              <a:rPr lang="fi-FI" sz="1600" dirty="0"/>
              <a:t> </a:t>
            </a:r>
            <a:r>
              <a:rPr lang="fi-FI" sz="1600" dirty="0" err="1"/>
              <a:t>information</a:t>
            </a:r>
            <a:r>
              <a:rPr lang="fi-FI" sz="1600" dirty="0"/>
              <a:t> and </a:t>
            </a:r>
            <a:r>
              <a:rPr lang="fi-FI" sz="1600" dirty="0" err="1"/>
              <a:t>paint</a:t>
            </a:r>
            <a:r>
              <a:rPr lang="fi-FI" sz="1600" dirty="0"/>
              <a:t> </a:t>
            </a:r>
            <a:r>
              <a:rPr lang="fi-FI" sz="1600" dirty="0" err="1"/>
              <a:t>more</a:t>
            </a:r>
            <a:r>
              <a:rPr lang="fi-FI" sz="1600" dirty="0"/>
              <a:t> </a:t>
            </a:r>
            <a:r>
              <a:rPr lang="fi-FI" sz="1600" dirty="0" err="1"/>
              <a:t>clear</a:t>
            </a:r>
            <a:r>
              <a:rPr lang="fi-FI" sz="1600" dirty="0"/>
              <a:t> </a:t>
            </a:r>
            <a:r>
              <a:rPr lang="fi-FI" sz="1600" dirty="0" err="1"/>
              <a:t>picture</a:t>
            </a:r>
            <a:r>
              <a:rPr lang="fi-FI" sz="1600" dirty="0"/>
              <a:t> of </a:t>
            </a:r>
            <a:r>
              <a:rPr lang="fi-FI" sz="1600" dirty="0" err="1"/>
              <a:t>the</a:t>
            </a:r>
            <a:r>
              <a:rPr lang="fi-FI" sz="1600" dirty="0"/>
              <a:t> </a:t>
            </a:r>
            <a:r>
              <a:rPr lang="fi-FI" sz="1600" dirty="0" err="1"/>
              <a:t>project</a:t>
            </a:r>
            <a:endParaRPr lang="fi-FI" sz="1600" dirty="0"/>
          </a:p>
        </p:txBody>
      </p:sp>
      <p:sp>
        <p:nvSpPr>
          <p:cNvPr id="13" name="Alaotsikko 2">
            <a:extLst>
              <a:ext uri="{FF2B5EF4-FFF2-40B4-BE49-F238E27FC236}">
                <a16:creationId xmlns:a16="http://schemas.microsoft.com/office/drawing/2014/main" id="{03E91763-03BD-A54B-A9B2-65096BF97453}"/>
              </a:ext>
            </a:extLst>
          </p:cNvPr>
          <p:cNvSpPr txBox="1">
            <a:spLocks/>
          </p:cNvSpPr>
          <p:nvPr/>
        </p:nvSpPr>
        <p:spPr>
          <a:xfrm>
            <a:off x="3888299" y="5515313"/>
            <a:ext cx="1988918" cy="75989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1600" dirty="0" err="1"/>
              <a:t>What</a:t>
            </a:r>
            <a:r>
              <a:rPr lang="fi-FI" sz="1600" dirty="0"/>
              <a:t> </a:t>
            </a:r>
            <a:r>
              <a:rPr lang="fi-FI" sz="1600" dirty="0" err="1"/>
              <a:t>should</a:t>
            </a:r>
            <a:r>
              <a:rPr lang="fi-FI" sz="1600" dirty="0"/>
              <a:t> </a:t>
            </a:r>
            <a:r>
              <a:rPr lang="fi-FI" sz="1600" dirty="0" err="1"/>
              <a:t>the</a:t>
            </a:r>
            <a:r>
              <a:rPr lang="fi-FI" sz="1600" dirty="0"/>
              <a:t> </a:t>
            </a:r>
            <a:r>
              <a:rPr lang="fi-FI" sz="1600" dirty="0" err="1"/>
              <a:t>content</a:t>
            </a:r>
            <a:r>
              <a:rPr lang="fi-FI" sz="1600" dirty="0"/>
              <a:t> </a:t>
            </a:r>
            <a:r>
              <a:rPr lang="fi-FI" sz="1600" dirty="0" err="1"/>
              <a:t>be</a:t>
            </a:r>
            <a:r>
              <a:rPr lang="fi-FI" sz="1600" dirty="0"/>
              <a:t> (</a:t>
            </a:r>
            <a:r>
              <a:rPr lang="fi-FI" sz="1600" dirty="0" err="1"/>
              <a:t>features</a:t>
            </a:r>
            <a:r>
              <a:rPr lang="fi-FI" sz="1600" dirty="0"/>
              <a:t>, </a:t>
            </a:r>
            <a:r>
              <a:rPr lang="fi-FI" sz="1600" dirty="0" err="1"/>
              <a:t>exercices</a:t>
            </a:r>
            <a:r>
              <a:rPr lang="fi-FI" sz="1600" dirty="0"/>
              <a:t>)</a:t>
            </a:r>
          </a:p>
        </p:txBody>
      </p:sp>
      <p:sp>
        <p:nvSpPr>
          <p:cNvPr id="14" name="Alaotsikko 2">
            <a:extLst>
              <a:ext uri="{FF2B5EF4-FFF2-40B4-BE49-F238E27FC236}">
                <a16:creationId xmlns:a16="http://schemas.microsoft.com/office/drawing/2014/main" id="{E5AE688F-4677-CA4B-94E8-5526A937C637}"/>
              </a:ext>
            </a:extLst>
          </p:cNvPr>
          <p:cNvSpPr txBox="1">
            <a:spLocks/>
          </p:cNvSpPr>
          <p:nvPr/>
        </p:nvSpPr>
        <p:spPr>
          <a:xfrm>
            <a:off x="3859747" y="4826824"/>
            <a:ext cx="2197036" cy="6884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1600" dirty="0" err="1"/>
              <a:t>Who</a:t>
            </a:r>
            <a:r>
              <a:rPr lang="fi-FI" sz="1600" dirty="0"/>
              <a:t> </a:t>
            </a:r>
            <a:r>
              <a:rPr lang="fi-FI" sz="1600" dirty="0" err="1"/>
              <a:t>are</a:t>
            </a:r>
            <a:r>
              <a:rPr lang="fi-FI" sz="1600" dirty="0"/>
              <a:t> </a:t>
            </a:r>
            <a:r>
              <a:rPr lang="fi-FI" sz="1600" dirty="0" err="1"/>
              <a:t>the</a:t>
            </a:r>
            <a:r>
              <a:rPr lang="fi-FI" sz="1600" dirty="0"/>
              <a:t> </a:t>
            </a:r>
            <a:r>
              <a:rPr lang="fi-FI" sz="1600" dirty="0" err="1"/>
              <a:t>users</a:t>
            </a:r>
            <a:r>
              <a:rPr lang="fi-FI" sz="1600" dirty="0"/>
              <a:t> and </a:t>
            </a:r>
            <a:r>
              <a:rPr lang="fi-FI" sz="1600" dirty="0" err="1"/>
              <a:t>what</a:t>
            </a:r>
            <a:r>
              <a:rPr lang="fi-FI" sz="1600" dirty="0"/>
              <a:t> </a:t>
            </a:r>
            <a:r>
              <a:rPr lang="fi-FI" sz="1600" dirty="0" err="1"/>
              <a:t>are</a:t>
            </a:r>
            <a:r>
              <a:rPr lang="fi-FI" sz="1600" dirty="0"/>
              <a:t> </a:t>
            </a:r>
            <a:r>
              <a:rPr lang="fi-FI" sz="1600" dirty="0" err="1"/>
              <a:t>their</a:t>
            </a:r>
            <a:r>
              <a:rPr lang="fi-FI" sz="1600" dirty="0"/>
              <a:t> </a:t>
            </a:r>
            <a:r>
              <a:rPr lang="fi-FI" sz="1600" dirty="0" err="1"/>
              <a:t>goals</a:t>
            </a:r>
            <a:endParaRPr lang="fi-FI" sz="1600" dirty="0"/>
          </a:p>
        </p:txBody>
      </p:sp>
      <p:sp>
        <p:nvSpPr>
          <p:cNvPr id="15" name="Alaotsikko 2">
            <a:extLst>
              <a:ext uri="{FF2B5EF4-FFF2-40B4-BE49-F238E27FC236}">
                <a16:creationId xmlns:a16="http://schemas.microsoft.com/office/drawing/2014/main" id="{ADF718C6-E8F1-4146-8A55-4EAA8B6CC0F6}"/>
              </a:ext>
            </a:extLst>
          </p:cNvPr>
          <p:cNvSpPr txBox="1">
            <a:spLocks/>
          </p:cNvSpPr>
          <p:nvPr/>
        </p:nvSpPr>
        <p:spPr>
          <a:xfrm>
            <a:off x="9368414" y="1624370"/>
            <a:ext cx="2813944" cy="8176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2000" dirty="0" err="1"/>
              <a:t>Making</a:t>
            </a:r>
            <a:r>
              <a:rPr lang="fi-FI" sz="2000" dirty="0"/>
              <a:t> </a:t>
            </a:r>
            <a:r>
              <a:rPr lang="fi-FI" sz="2000" dirty="0" err="1"/>
              <a:t>the</a:t>
            </a:r>
            <a:r>
              <a:rPr lang="fi-FI" sz="2000" dirty="0"/>
              <a:t> </a:t>
            </a:r>
            <a:r>
              <a:rPr lang="fi-FI" sz="2000" dirty="0" err="1"/>
              <a:t>final</a:t>
            </a:r>
            <a:r>
              <a:rPr lang="fi-FI" sz="2000" dirty="0"/>
              <a:t> </a:t>
            </a:r>
            <a:r>
              <a:rPr lang="fi-FI" sz="2000" dirty="0" err="1"/>
              <a:t>prototype</a:t>
            </a:r>
            <a:endParaRPr lang="fi-FI" sz="2000" dirty="0"/>
          </a:p>
        </p:txBody>
      </p:sp>
      <p:sp>
        <p:nvSpPr>
          <p:cNvPr id="16" name="Alaotsikko 2">
            <a:extLst>
              <a:ext uri="{FF2B5EF4-FFF2-40B4-BE49-F238E27FC236}">
                <a16:creationId xmlns:a16="http://schemas.microsoft.com/office/drawing/2014/main" id="{E22BD938-CF72-F94C-B6B7-84E61496B6F8}"/>
              </a:ext>
            </a:extLst>
          </p:cNvPr>
          <p:cNvSpPr txBox="1">
            <a:spLocks/>
          </p:cNvSpPr>
          <p:nvPr/>
        </p:nvSpPr>
        <p:spPr>
          <a:xfrm>
            <a:off x="3859747" y="4009208"/>
            <a:ext cx="1988918" cy="75989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1600" dirty="0" err="1"/>
              <a:t>What</a:t>
            </a:r>
            <a:r>
              <a:rPr lang="fi-FI" sz="1600" dirty="0"/>
              <a:t> </a:t>
            </a:r>
            <a:r>
              <a:rPr lang="fi-FI" sz="1600" dirty="0" err="1"/>
              <a:t>should</a:t>
            </a:r>
            <a:r>
              <a:rPr lang="fi-FI" sz="1600" dirty="0"/>
              <a:t> </a:t>
            </a:r>
            <a:r>
              <a:rPr lang="fi-FI" sz="1600" dirty="0" err="1"/>
              <a:t>the</a:t>
            </a:r>
            <a:r>
              <a:rPr lang="fi-FI" sz="1600" dirty="0"/>
              <a:t> </a:t>
            </a:r>
            <a:r>
              <a:rPr lang="fi-FI" sz="1600" dirty="0" err="1"/>
              <a:t>service</a:t>
            </a:r>
            <a:r>
              <a:rPr lang="fi-FI" sz="1600" dirty="0"/>
              <a:t> </a:t>
            </a:r>
            <a:r>
              <a:rPr lang="fi-FI" sz="1600" dirty="0" err="1"/>
              <a:t>provide</a:t>
            </a:r>
            <a:r>
              <a:rPr lang="fi-FI" sz="1600" dirty="0"/>
              <a:t> and </a:t>
            </a:r>
            <a:r>
              <a:rPr lang="fi-FI" sz="1600" dirty="0" err="1"/>
              <a:t>what</a:t>
            </a:r>
            <a:r>
              <a:rPr lang="fi-FI" sz="1600" dirty="0"/>
              <a:t> is it for </a:t>
            </a:r>
          </a:p>
        </p:txBody>
      </p:sp>
      <p:sp>
        <p:nvSpPr>
          <p:cNvPr id="17" name="Alaotsikko 2">
            <a:extLst>
              <a:ext uri="{FF2B5EF4-FFF2-40B4-BE49-F238E27FC236}">
                <a16:creationId xmlns:a16="http://schemas.microsoft.com/office/drawing/2014/main" id="{B3AC5BBF-6217-024E-BD7A-BCFB9E73E101}"/>
              </a:ext>
            </a:extLst>
          </p:cNvPr>
          <p:cNvSpPr txBox="1">
            <a:spLocks/>
          </p:cNvSpPr>
          <p:nvPr/>
        </p:nvSpPr>
        <p:spPr>
          <a:xfrm>
            <a:off x="9780927" y="3191626"/>
            <a:ext cx="1988918" cy="379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1600" dirty="0" err="1"/>
              <a:t>Define</a:t>
            </a:r>
            <a:r>
              <a:rPr lang="fi-FI" sz="1600" dirty="0"/>
              <a:t> </a:t>
            </a:r>
            <a:r>
              <a:rPr lang="fi-FI" sz="1600" dirty="0" err="1"/>
              <a:t>visuals</a:t>
            </a:r>
            <a:endParaRPr lang="fi-FI" sz="1600" dirty="0"/>
          </a:p>
        </p:txBody>
      </p:sp>
      <p:sp>
        <p:nvSpPr>
          <p:cNvPr id="18" name="Alaotsikko 2">
            <a:extLst>
              <a:ext uri="{FF2B5EF4-FFF2-40B4-BE49-F238E27FC236}">
                <a16:creationId xmlns:a16="http://schemas.microsoft.com/office/drawing/2014/main" id="{4D4AF2B1-89DC-1540-8BDE-F24336D12B73}"/>
              </a:ext>
            </a:extLst>
          </p:cNvPr>
          <p:cNvSpPr txBox="1">
            <a:spLocks/>
          </p:cNvSpPr>
          <p:nvPr/>
        </p:nvSpPr>
        <p:spPr>
          <a:xfrm>
            <a:off x="9780927" y="2474293"/>
            <a:ext cx="1988918" cy="6131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1600" dirty="0" err="1"/>
              <a:t>Define</a:t>
            </a:r>
            <a:r>
              <a:rPr lang="fi-FI" sz="1600" dirty="0"/>
              <a:t> </a:t>
            </a:r>
            <a:r>
              <a:rPr lang="fi-FI" sz="1600" dirty="0" err="1"/>
              <a:t>features</a:t>
            </a:r>
            <a:r>
              <a:rPr lang="fi-FI" sz="1600" dirty="0"/>
              <a:t> and </a:t>
            </a:r>
            <a:r>
              <a:rPr lang="fi-FI" sz="1600" dirty="0" err="1"/>
              <a:t>user</a:t>
            </a:r>
            <a:r>
              <a:rPr lang="fi-FI" sz="1600" dirty="0"/>
              <a:t> </a:t>
            </a:r>
            <a:r>
              <a:rPr lang="fi-FI" sz="1600" dirty="0" err="1"/>
              <a:t>flow</a:t>
            </a:r>
            <a:endParaRPr lang="fi-FI" sz="1600" dirty="0"/>
          </a:p>
        </p:txBody>
      </p:sp>
      <p:sp>
        <p:nvSpPr>
          <p:cNvPr id="19" name="Alaotsikko 2">
            <a:extLst>
              <a:ext uri="{FF2B5EF4-FFF2-40B4-BE49-F238E27FC236}">
                <a16:creationId xmlns:a16="http://schemas.microsoft.com/office/drawing/2014/main" id="{8CD05C70-E93B-3040-A8C3-6404398FB8F7}"/>
              </a:ext>
            </a:extLst>
          </p:cNvPr>
          <p:cNvSpPr txBox="1">
            <a:spLocks/>
          </p:cNvSpPr>
          <p:nvPr/>
        </p:nvSpPr>
        <p:spPr>
          <a:xfrm>
            <a:off x="9780927" y="3700900"/>
            <a:ext cx="1988918" cy="6882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1600" dirty="0" err="1"/>
              <a:t>Build</a:t>
            </a:r>
            <a:r>
              <a:rPr lang="fi-FI" sz="1600" dirty="0"/>
              <a:t> an </a:t>
            </a:r>
            <a:r>
              <a:rPr lang="fi-FI" sz="1600" dirty="0" err="1"/>
              <a:t>early</a:t>
            </a:r>
            <a:r>
              <a:rPr lang="fi-FI" sz="1600" dirty="0"/>
              <a:t> </a:t>
            </a:r>
            <a:r>
              <a:rPr lang="fi-FI" sz="1600" dirty="0" err="1"/>
              <a:t>prototype</a:t>
            </a:r>
            <a:r>
              <a:rPr lang="fi-FI" sz="1600" dirty="0"/>
              <a:t> </a:t>
            </a:r>
          </a:p>
        </p:txBody>
      </p:sp>
      <p:sp>
        <p:nvSpPr>
          <p:cNvPr id="20" name="Alaotsikko 2">
            <a:extLst>
              <a:ext uri="{FF2B5EF4-FFF2-40B4-BE49-F238E27FC236}">
                <a16:creationId xmlns:a16="http://schemas.microsoft.com/office/drawing/2014/main" id="{A4B89717-CAD0-A34A-920C-4E638848A39C}"/>
              </a:ext>
            </a:extLst>
          </p:cNvPr>
          <p:cNvSpPr txBox="1">
            <a:spLocks/>
          </p:cNvSpPr>
          <p:nvPr/>
        </p:nvSpPr>
        <p:spPr>
          <a:xfrm>
            <a:off x="3859747" y="3629262"/>
            <a:ext cx="1988918" cy="3707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1600" dirty="0" err="1"/>
              <a:t>Defined</a:t>
            </a:r>
            <a:r>
              <a:rPr lang="fi-FI" sz="1600" dirty="0"/>
              <a:t>:</a:t>
            </a:r>
          </a:p>
        </p:txBody>
      </p:sp>
      <p:sp>
        <p:nvSpPr>
          <p:cNvPr id="21" name="Alaotsikko 2">
            <a:extLst>
              <a:ext uri="{FF2B5EF4-FFF2-40B4-BE49-F238E27FC236}">
                <a16:creationId xmlns:a16="http://schemas.microsoft.com/office/drawing/2014/main" id="{D2923568-0B4C-3B48-B929-3A80CD84937B}"/>
              </a:ext>
            </a:extLst>
          </p:cNvPr>
          <p:cNvSpPr txBox="1">
            <a:spLocks/>
          </p:cNvSpPr>
          <p:nvPr/>
        </p:nvSpPr>
        <p:spPr>
          <a:xfrm>
            <a:off x="6554470" y="1602855"/>
            <a:ext cx="2813944" cy="8176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2000" dirty="0" err="1"/>
              <a:t>Ideation</a:t>
            </a:r>
            <a:r>
              <a:rPr lang="fi-FI" sz="2000" dirty="0"/>
              <a:t> and design</a:t>
            </a:r>
          </a:p>
        </p:txBody>
      </p:sp>
      <p:sp>
        <p:nvSpPr>
          <p:cNvPr id="23" name="Alaotsikko 2">
            <a:extLst>
              <a:ext uri="{FF2B5EF4-FFF2-40B4-BE49-F238E27FC236}">
                <a16:creationId xmlns:a16="http://schemas.microsoft.com/office/drawing/2014/main" id="{8A0C9E1F-6072-CC47-8F5E-C18F660A8342}"/>
              </a:ext>
            </a:extLst>
          </p:cNvPr>
          <p:cNvSpPr txBox="1">
            <a:spLocks/>
          </p:cNvSpPr>
          <p:nvPr/>
        </p:nvSpPr>
        <p:spPr>
          <a:xfrm>
            <a:off x="6966983" y="2452778"/>
            <a:ext cx="1988918" cy="11187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1600" dirty="0"/>
              <a:t>Team got </a:t>
            </a:r>
            <a:r>
              <a:rPr lang="fi-FI" sz="1600" dirty="0" err="1"/>
              <a:t>together</a:t>
            </a:r>
            <a:r>
              <a:rPr lang="fi-FI" sz="1600" dirty="0"/>
              <a:t> on </a:t>
            </a:r>
            <a:r>
              <a:rPr lang="fi-FI" sz="1600" dirty="0" err="1"/>
              <a:t>wednesdays</a:t>
            </a:r>
            <a:r>
              <a:rPr lang="fi-FI" sz="1600" dirty="0"/>
              <a:t> to </a:t>
            </a:r>
            <a:r>
              <a:rPr lang="fi-FI" sz="1600" dirty="0" err="1"/>
              <a:t>ideate</a:t>
            </a:r>
            <a:r>
              <a:rPr lang="fi-FI" sz="1600" dirty="0"/>
              <a:t> and </a:t>
            </a:r>
            <a:r>
              <a:rPr lang="fi-FI" sz="1600" dirty="0" err="1"/>
              <a:t>develop</a:t>
            </a:r>
            <a:r>
              <a:rPr lang="fi-FI" sz="1600" dirty="0"/>
              <a:t> </a:t>
            </a:r>
            <a:r>
              <a:rPr lang="fi-FI" sz="1600" dirty="0" err="1"/>
              <a:t>the</a:t>
            </a:r>
            <a:r>
              <a:rPr lang="fi-FI" sz="1600" dirty="0"/>
              <a:t> </a:t>
            </a:r>
            <a:r>
              <a:rPr lang="fi-FI" sz="1600" dirty="0" err="1"/>
              <a:t>consept</a:t>
            </a:r>
            <a:endParaRPr lang="fi-FI" sz="1600" dirty="0"/>
          </a:p>
        </p:txBody>
      </p:sp>
      <p:sp>
        <p:nvSpPr>
          <p:cNvPr id="25" name="Alaotsikko 2">
            <a:extLst>
              <a:ext uri="{FF2B5EF4-FFF2-40B4-BE49-F238E27FC236}">
                <a16:creationId xmlns:a16="http://schemas.microsoft.com/office/drawing/2014/main" id="{E3A1DFEA-94BB-2E45-9884-FC06626FE24A}"/>
              </a:ext>
            </a:extLst>
          </p:cNvPr>
          <p:cNvSpPr txBox="1">
            <a:spLocks/>
          </p:cNvSpPr>
          <p:nvPr/>
        </p:nvSpPr>
        <p:spPr>
          <a:xfrm>
            <a:off x="6966983" y="3629262"/>
            <a:ext cx="1988918" cy="16372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fi-FI" sz="1600" dirty="0" err="1"/>
              <a:t>Between</a:t>
            </a:r>
            <a:r>
              <a:rPr lang="fi-FI" sz="1600" dirty="0"/>
              <a:t> </a:t>
            </a:r>
            <a:r>
              <a:rPr lang="fi-FI" sz="1600" dirty="0" err="1"/>
              <a:t>the</a:t>
            </a:r>
            <a:r>
              <a:rPr lang="fi-FI" sz="1600" dirty="0"/>
              <a:t> </a:t>
            </a:r>
            <a:r>
              <a:rPr lang="fi-FI" sz="1600" dirty="0" err="1"/>
              <a:t>meetings</a:t>
            </a:r>
            <a:r>
              <a:rPr lang="fi-FI" sz="1600" dirty="0"/>
              <a:t>, </a:t>
            </a:r>
            <a:r>
              <a:rPr lang="fi-FI" sz="1600" dirty="0" err="1"/>
              <a:t>all</a:t>
            </a:r>
            <a:r>
              <a:rPr lang="fi-FI" sz="1600" dirty="0"/>
              <a:t> </a:t>
            </a:r>
            <a:r>
              <a:rPr lang="fi-FI" sz="1600" dirty="0" err="1"/>
              <a:t>members</a:t>
            </a:r>
            <a:r>
              <a:rPr lang="fi-FI" sz="1600" dirty="0"/>
              <a:t> of </a:t>
            </a:r>
            <a:r>
              <a:rPr lang="fi-FI" sz="1600" dirty="0" err="1"/>
              <a:t>the</a:t>
            </a:r>
            <a:r>
              <a:rPr lang="fi-FI" sz="1600" dirty="0"/>
              <a:t> team </a:t>
            </a:r>
            <a:r>
              <a:rPr lang="fi-FI" sz="1600" dirty="0" err="1"/>
              <a:t>were</a:t>
            </a:r>
            <a:r>
              <a:rPr lang="fi-FI" sz="1600" dirty="0"/>
              <a:t> </a:t>
            </a:r>
            <a:r>
              <a:rPr lang="fi-FI" sz="1600" dirty="0" err="1"/>
              <a:t>given</a:t>
            </a:r>
            <a:r>
              <a:rPr lang="fi-FI" sz="1600" dirty="0"/>
              <a:t> a </a:t>
            </a:r>
            <a:r>
              <a:rPr lang="fi-FI" sz="1600" dirty="0" err="1"/>
              <a:t>task</a:t>
            </a:r>
            <a:r>
              <a:rPr lang="fi-FI" sz="1600" dirty="0"/>
              <a:t> (</a:t>
            </a:r>
            <a:r>
              <a:rPr lang="fi-FI" sz="1600" dirty="0" err="1"/>
              <a:t>someting</a:t>
            </a:r>
            <a:r>
              <a:rPr lang="fi-FI" sz="1600" dirty="0"/>
              <a:t> to </a:t>
            </a:r>
            <a:r>
              <a:rPr lang="fi-FI" sz="1600" dirty="0" err="1"/>
              <a:t>do</a:t>
            </a:r>
            <a:r>
              <a:rPr lang="fi-FI" sz="1600" dirty="0"/>
              <a:t> </a:t>
            </a:r>
            <a:r>
              <a:rPr lang="fi-FI" sz="1600" dirty="0" err="1"/>
              <a:t>or</a:t>
            </a:r>
            <a:r>
              <a:rPr lang="fi-FI" sz="1600" dirty="0"/>
              <a:t> </a:t>
            </a:r>
            <a:r>
              <a:rPr lang="fi-FI" sz="1600" dirty="0" err="1"/>
              <a:t>investigate</a:t>
            </a:r>
            <a:r>
              <a:rPr lang="fi-FI" sz="1600" dirty="0"/>
              <a:t>)</a:t>
            </a:r>
          </a:p>
        </p:txBody>
      </p:sp>
    </p:spTree>
    <p:extLst>
      <p:ext uri="{BB962C8B-B14F-4D97-AF65-F5344CB8AC3E}">
        <p14:creationId xmlns:p14="http://schemas.microsoft.com/office/powerpoint/2010/main" val="280582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ADBBC69-78D9-467B-8172-34EF84F69F5E}"/>
              </a:ext>
            </a:extLst>
          </p:cNvPr>
          <p:cNvSpPr>
            <a:spLocks noGrp="1"/>
          </p:cNvSpPr>
          <p:nvPr>
            <p:ph type="ctrTitle"/>
          </p:nvPr>
        </p:nvSpPr>
        <p:spPr>
          <a:xfrm>
            <a:off x="463826" y="381735"/>
            <a:ext cx="7321827" cy="977628"/>
          </a:xfrm>
        </p:spPr>
        <p:txBody>
          <a:bodyPr>
            <a:normAutofit/>
          </a:bodyPr>
          <a:lstStyle/>
          <a:p>
            <a:pPr algn="l"/>
            <a:r>
              <a:rPr lang="en-US" dirty="0"/>
              <a:t>What is Auntie  </a:t>
            </a:r>
            <a:r>
              <a:rPr lang="en-US" sz="3600" dirty="0"/>
              <a:t>1/2</a:t>
            </a:r>
            <a:endParaRPr lang="fi-FI" dirty="0"/>
          </a:p>
        </p:txBody>
      </p:sp>
      <p:sp>
        <p:nvSpPr>
          <p:cNvPr id="7" name="Alaotsikko 5">
            <a:extLst>
              <a:ext uri="{FF2B5EF4-FFF2-40B4-BE49-F238E27FC236}">
                <a16:creationId xmlns:a16="http://schemas.microsoft.com/office/drawing/2014/main" id="{92268241-9BD3-4148-BDD9-4E00B81DEBAA}"/>
              </a:ext>
            </a:extLst>
          </p:cNvPr>
          <p:cNvSpPr txBox="1">
            <a:spLocks/>
          </p:cNvSpPr>
          <p:nvPr/>
        </p:nvSpPr>
        <p:spPr>
          <a:xfrm>
            <a:off x="463827" y="1699591"/>
            <a:ext cx="6431826" cy="4939748"/>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t>Auntie provides low threshold, remote psychotherapy packages for companies (B2B).</a:t>
            </a:r>
            <a:endParaRPr lang="fi-FI" sz="1800" dirty="0"/>
          </a:p>
          <a:p>
            <a:pPr algn="l">
              <a:lnSpc>
                <a:spcPct val="100000"/>
              </a:lnSpc>
            </a:pPr>
            <a:r>
              <a:rPr lang="en-US" sz="1800" dirty="0"/>
              <a:t>The employer pays for the service, while the employees are the end-users.</a:t>
            </a:r>
          </a:p>
          <a:p>
            <a:pPr algn="l">
              <a:lnSpc>
                <a:spcPct val="100000"/>
              </a:lnSpc>
            </a:pPr>
            <a:endParaRPr lang="en-US" sz="1800" dirty="0"/>
          </a:p>
          <a:p>
            <a:pPr algn="l">
              <a:lnSpc>
                <a:spcPct val="100000"/>
              </a:lnSpc>
            </a:pPr>
            <a:r>
              <a:rPr lang="en-US" sz="1800" b="1" dirty="0"/>
              <a:t>Revenue model</a:t>
            </a:r>
            <a:endParaRPr lang="fi-FI" sz="1800" dirty="0"/>
          </a:p>
          <a:p>
            <a:pPr algn="l">
              <a:lnSpc>
                <a:spcPct val="100000"/>
              </a:lnSpc>
            </a:pPr>
            <a:r>
              <a:rPr lang="en-US" sz="1800" dirty="0"/>
              <a:t>Auntie’s therapy packages include five remote therapy sessions, one 45-minute session per week, and three 15-minute follow-up calls.</a:t>
            </a:r>
            <a:endParaRPr lang="fi-FI" sz="1800" dirty="0"/>
          </a:p>
          <a:p>
            <a:pPr algn="l">
              <a:lnSpc>
                <a:spcPct val="100000"/>
              </a:lnSpc>
            </a:pPr>
            <a:r>
              <a:rPr lang="en-US" sz="1800" dirty="0"/>
              <a:t>The cost of one package is 490 € and the price is always the same, regardless of the chosen package.</a:t>
            </a:r>
            <a:endParaRPr lang="fi-FI" sz="1800" dirty="0"/>
          </a:p>
        </p:txBody>
      </p:sp>
    </p:spTree>
    <p:extLst>
      <p:ext uri="{BB962C8B-B14F-4D97-AF65-F5344CB8AC3E}">
        <p14:creationId xmlns:p14="http://schemas.microsoft.com/office/powerpoint/2010/main" val="286554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laotsikko 5">
            <a:extLst>
              <a:ext uri="{FF2B5EF4-FFF2-40B4-BE49-F238E27FC236}">
                <a16:creationId xmlns:a16="http://schemas.microsoft.com/office/drawing/2014/main" id="{74CDD0D3-48FE-4916-A8B5-FE6EE4D33CFE}"/>
              </a:ext>
            </a:extLst>
          </p:cNvPr>
          <p:cNvSpPr>
            <a:spLocks noGrp="1"/>
          </p:cNvSpPr>
          <p:nvPr>
            <p:ph type="subTitle" idx="1"/>
          </p:nvPr>
        </p:nvSpPr>
        <p:spPr>
          <a:xfrm>
            <a:off x="463826" y="1827279"/>
            <a:ext cx="3511825" cy="4422913"/>
          </a:xfrm>
        </p:spPr>
        <p:txBody>
          <a:bodyPr numCol="1">
            <a:normAutofit/>
          </a:bodyPr>
          <a:lstStyle/>
          <a:p>
            <a:pPr algn="l">
              <a:lnSpc>
                <a:spcPct val="100000"/>
              </a:lnSpc>
            </a:pPr>
            <a:r>
              <a:rPr lang="en-US" sz="1800" b="1" dirty="0"/>
              <a:t>Clients</a:t>
            </a:r>
            <a:endParaRPr lang="fi-FI" sz="1800" dirty="0"/>
          </a:p>
          <a:p>
            <a:pPr algn="l">
              <a:lnSpc>
                <a:spcPct val="100000"/>
              </a:lnSpc>
            </a:pPr>
            <a:r>
              <a:rPr lang="en-US" sz="1800" dirty="0"/>
              <a:t>B2B</a:t>
            </a:r>
            <a:endParaRPr lang="fi-FI" sz="1800" dirty="0"/>
          </a:p>
          <a:p>
            <a:pPr algn="l">
              <a:lnSpc>
                <a:spcPct val="100000"/>
              </a:lnSpc>
            </a:pPr>
            <a:r>
              <a:rPr lang="en-US" sz="1800" dirty="0"/>
              <a:t>Companies that take care of their employees (brand and image, Best Places to Work)</a:t>
            </a:r>
            <a:endParaRPr lang="fi-FI" sz="1800" dirty="0"/>
          </a:p>
          <a:p>
            <a:pPr algn="l">
              <a:lnSpc>
                <a:spcPct val="100000"/>
              </a:lnSpc>
            </a:pPr>
            <a:endParaRPr lang="en-US" sz="1800" b="1" dirty="0"/>
          </a:p>
          <a:p>
            <a:pPr algn="l">
              <a:lnSpc>
                <a:spcPct val="100000"/>
              </a:lnSpc>
            </a:pPr>
            <a:r>
              <a:rPr lang="en-US" sz="1800" b="1" dirty="0"/>
              <a:t>End-users</a:t>
            </a:r>
            <a:endParaRPr lang="fi-FI" sz="1800" dirty="0"/>
          </a:p>
          <a:p>
            <a:pPr algn="l">
              <a:lnSpc>
                <a:spcPct val="100000"/>
              </a:lnSpc>
              <a:spcBef>
                <a:spcPts val="400"/>
              </a:spcBef>
            </a:pPr>
            <a:r>
              <a:rPr lang="en-US" sz="1800" dirty="0"/>
              <a:t>80% women</a:t>
            </a:r>
            <a:endParaRPr lang="fi-FI" sz="1800" dirty="0"/>
          </a:p>
          <a:p>
            <a:pPr algn="l">
              <a:lnSpc>
                <a:spcPct val="100000"/>
              </a:lnSpc>
              <a:spcBef>
                <a:spcPts val="400"/>
              </a:spcBef>
            </a:pPr>
            <a:r>
              <a:rPr lang="en-US" sz="1800" dirty="0"/>
              <a:t>30 to 50 years old</a:t>
            </a:r>
            <a:endParaRPr lang="fi-FI" sz="1800" dirty="0"/>
          </a:p>
          <a:p>
            <a:pPr algn="l">
              <a:lnSpc>
                <a:spcPct val="100000"/>
              </a:lnSpc>
              <a:spcBef>
                <a:spcPts val="400"/>
              </a:spcBef>
            </a:pPr>
            <a:r>
              <a:rPr lang="en-US" sz="1800" dirty="0"/>
              <a:t>Working at offices</a:t>
            </a:r>
            <a:endParaRPr lang="fi-FI" sz="1800" dirty="0"/>
          </a:p>
          <a:p>
            <a:pPr algn="l">
              <a:lnSpc>
                <a:spcPct val="100000"/>
              </a:lnSpc>
              <a:spcBef>
                <a:spcPts val="400"/>
              </a:spcBef>
            </a:pPr>
            <a:r>
              <a:rPr lang="en-US" sz="1800" dirty="0"/>
              <a:t>Demanding jobs</a:t>
            </a:r>
            <a:endParaRPr lang="fi-FI" sz="1800" dirty="0"/>
          </a:p>
          <a:p>
            <a:pPr algn="l">
              <a:lnSpc>
                <a:spcPct val="100000"/>
              </a:lnSpc>
              <a:spcBef>
                <a:spcPts val="400"/>
              </a:spcBef>
            </a:pPr>
            <a:r>
              <a:rPr lang="en-US" sz="1800" dirty="0"/>
              <a:t>Have an academic education</a:t>
            </a:r>
            <a:endParaRPr lang="fi-FI" sz="1800" dirty="0"/>
          </a:p>
        </p:txBody>
      </p:sp>
      <p:sp>
        <p:nvSpPr>
          <p:cNvPr id="8" name="Alaotsikko 5">
            <a:extLst>
              <a:ext uri="{FF2B5EF4-FFF2-40B4-BE49-F238E27FC236}">
                <a16:creationId xmlns:a16="http://schemas.microsoft.com/office/drawing/2014/main" id="{A967A2EA-AF28-4F83-8585-800261A02EB4}"/>
              </a:ext>
            </a:extLst>
          </p:cNvPr>
          <p:cNvSpPr txBox="1">
            <a:spLocks/>
          </p:cNvSpPr>
          <p:nvPr/>
        </p:nvSpPr>
        <p:spPr>
          <a:xfrm>
            <a:off x="4273828" y="1827278"/>
            <a:ext cx="3511825" cy="4435193"/>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t>Brand / Image</a:t>
            </a:r>
            <a:endParaRPr lang="fi-FI" sz="1800" dirty="0"/>
          </a:p>
          <a:p>
            <a:pPr algn="l">
              <a:lnSpc>
                <a:spcPct val="100000"/>
              </a:lnSpc>
            </a:pPr>
            <a:r>
              <a:rPr lang="en-US" sz="1800" dirty="0"/>
              <a:t>Fun and laid-back</a:t>
            </a:r>
            <a:endParaRPr lang="fi-FI" sz="1800" dirty="0"/>
          </a:p>
          <a:p>
            <a:pPr algn="l">
              <a:lnSpc>
                <a:spcPct val="100000"/>
              </a:lnSpc>
            </a:pPr>
            <a:r>
              <a:rPr lang="en-US" sz="1800" dirty="0"/>
              <a:t>(Tries to separate themselves from the traditional therapy services)</a:t>
            </a:r>
            <a:endParaRPr lang="fi-FI" sz="1800" dirty="0"/>
          </a:p>
          <a:p>
            <a:pPr algn="l">
              <a:lnSpc>
                <a:spcPct val="100000"/>
              </a:lnSpc>
            </a:pPr>
            <a:endParaRPr lang="fi-FI" sz="1800" dirty="0"/>
          </a:p>
          <a:p>
            <a:pPr algn="l">
              <a:lnSpc>
                <a:spcPct val="100000"/>
              </a:lnSpc>
            </a:pPr>
            <a:r>
              <a:rPr lang="en-US" sz="1800" b="1" dirty="0"/>
              <a:t>Use of current service</a:t>
            </a:r>
            <a:endParaRPr lang="fi-FI" sz="1800" dirty="0"/>
          </a:p>
          <a:p>
            <a:pPr algn="l">
              <a:lnSpc>
                <a:spcPct val="100000"/>
              </a:lnSpc>
            </a:pPr>
            <a:r>
              <a:rPr lang="en-US" sz="1800" dirty="0"/>
              <a:t>Remote therapy sessions are accessed mostly from mobile devices </a:t>
            </a:r>
            <a:r>
              <a:rPr lang="fi-FI" sz="1800" dirty="0"/>
              <a:t>and </a:t>
            </a:r>
            <a:r>
              <a:rPr lang="fi-FI" sz="1800" dirty="0" err="1"/>
              <a:t>during</a:t>
            </a:r>
            <a:r>
              <a:rPr lang="fi-FI" sz="1800" dirty="0"/>
              <a:t> </a:t>
            </a:r>
            <a:r>
              <a:rPr lang="fi-FI" sz="1800" dirty="0" err="1"/>
              <a:t>working</a:t>
            </a:r>
            <a:r>
              <a:rPr lang="fi-FI" sz="1800" dirty="0"/>
              <a:t> </a:t>
            </a:r>
            <a:r>
              <a:rPr lang="fi-FI" sz="1800" dirty="0" err="1"/>
              <a:t>hours</a:t>
            </a:r>
            <a:endParaRPr lang="en-US" sz="1800" dirty="0"/>
          </a:p>
        </p:txBody>
      </p:sp>
      <p:sp>
        <p:nvSpPr>
          <p:cNvPr id="9" name="Alaotsikko 5">
            <a:extLst>
              <a:ext uri="{FF2B5EF4-FFF2-40B4-BE49-F238E27FC236}">
                <a16:creationId xmlns:a16="http://schemas.microsoft.com/office/drawing/2014/main" id="{07817E47-1E07-4A39-9B1E-4DA3B4B8BF0E}"/>
              </a:ext>
            </a:extLst>
          </p:cNvPr>
          <p:cNvSpPr txBox="1">
            <a:spLocks/>
          </p:cNvSpPr>
          <p:nvPr/>
        </p:nvSpPr>
        <p:spPr>
          <a:xfrm>
            <a:off x="8083830" y="1827278"/>
            <a:ext cx="3511824" cy="4326095"/>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Competition</a:t>
            </a:r>
            <a:endParaRPr lang="fi-FI" sz="1800" dirty="0"/>
          </a:p>
          <a:p>
            <a:pPr algn="l"/>
            <a:r>
              <a:rPr lang="en-US" sz="1800" dirty="0" err="1"/>
              <a:t>Mehiläinen</a:t>
            </a:r>
            <a:r>
              <a:rPr lang="en-US" sz="1800" dirty="0"/>
              <a:t> and other private healthcare providers that provide psychotherapy</a:t>
            </a:r>
            <a:endParaRPr lang="fi-FI" sz="1800" dirty="0"/>
          </a:p>
          <a:p>
            <a:pPr algn="l"/>
            <a:r>
              <a:rPr lang="en-US" sz="1800" dirty="0"/>
              <a:t> </a:t>
            </a:r>
            <a:endParaRPr lang="fi-FI" sz="1800" dirty="0"/>
          </a:p>
          <a:p>
            <a:pPr algn="l"/>
            <a:r>
              <a:rPr lang="en-US" sz="1800" b="1" dirty="0"/>
              <a:t>Possible competition for the online service</a:t>
            </a:r>
            <a:endParaRPr lang="fi-FI" sz="1800" dirty="0"/>
          </a:p>
          <a:p>
            <a:pPr algn="l"/>
            <a:r>
              <a:rPr lang="en-US" sz="1800" dirty="0"/>
              <a:t>Mind-fulness and mediation apps</a:t>
            </a:r>
            <a:endParaRPr lang="fi-FI" sz="1800" dirty="0"/>
          </a:p>
          <a:p>
            <a:pPr algn="l"/>
            <a:r>
              <a:rPr lang="en-US" sz="1800" dirty="0"/>
              <a:t>(Fabulous, Headspace, Happify)</a:t>
            </a:r>
            <a:endParaRPr lang="fi-FI" sz="1800" dirty="0"/>
          </a:p>
        </p:txBody>
      </p:sp>
      <p:sp>
        <p:nvSpPr>
          <p:cNvPr id="10" name="Otsikko 1">
            <a:extLst>
              <a:ext uri="{FF2B5EF4-FFF2-40B4-BE49-F238E27FC236}">
                <a16:creationId xmlns:a16="http://schemas.microsoft.com/office/drawing/2014/main" id="{84DF8747-7695-E34A-BA95-1C0B72C8DAAE}"/>
              </a:ext>
            </a:extLst>
          </p:cNvPr>
          <p:cNvSpPr txBox="1">
            <a:spLocks/>
          </p:cNvSpPr>
          <p:nvPr/>
        </p:nvSpPr>
        <p:spPr>
          <a:xfrm>
            <a:off x="463826" y="381735"/>
            <a:ext cx="7321827" cy="9776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What is Auntie  </a:t>
            </a:r>
            <a:r>
              <a:rPr lang="en-US" sz="3600" dirty="0"/>
              <a:t>2/2</a:t>
            </a:r>
            <a:endParaRPr lang="fi-FI" dirty="0"/>
          </a:p>
        </p:txBody>
      </p:sp>
    </p:spTree>
    <p:extLst>
      <p:ext uri="{BB962C8B-B14F-4D97-AF65-F5344CB8AC3E}">
        <p14:creationId xmlns:p14="http://schemas.microsoft.com/office/powerpoint/2010/main" val="103060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1F5A3078-2592-486F-AB05-F181ADF5FB85}"/>
              </a:ext>
            </a:extLst>
          </p:cNvPr>
          <p:cNvSpPr>
            <a:spLocks noGrp="1"/>
          </p:cNvSpPr>
          <p:nvPr>
            <p:ph idx="1"/>
          </p:nvPr>
        </p:nvSpPr>
        <p:spPr>
          <a:xfrm>
            <a:off x="463826" y="1825625"/>
            <a:ext cx="4656814" cy="4542902"/>
          </a:xfrm>
        </p:spPr>
        <p:txBody>
          <a:bodyPr>
            <a:normAutofit/>
          </a:bodyPr>
          <a:lstStyle/>
          <a:p>
            <a:pPr marL="0" indent="0">
              <a:buNone/>
            </a:pPr>
            <a:r>
              <a:rPr lang="en-US" sz="1800" b="1" dirty="0"/>
              <a:t>Lack of automation and digitalization </a:t>
            </a:r>
            <a:endParaRPr lang="fi-FI" sz="1800" dirty="0"/>
          </a:p>
          <a:p>
            <a:pPr marL="0" indent="0">
              <a:buNone/>
            </a:pPr>
            <a:r>
              <a:rPr lang="en-US" sz="1800" dirty="0"/>
              <a:t>Sending emails is required, when customers are getting started with service (Invoicing and managing users is done by email)</a:t>
            </a:r>
            <a:endParaRPr lang="fi-FI" sz="1800" dirty="0"/>
          </a:p>
          <a:p>
            <a:pPr marL="0" indent="0">
              <a:buNone/>
            </a:pPr>
            <a:r>
              <a:rPr lang="en-US" sz="1800" dirty="0"/>
              <a:t>Information from the users is not gathered in one location, but through the therapist or by email. (information includes progress  of the end users and feeling from the therapy)</a:t>
            </a:r>
            <a:endParaRPr lang="fi-FI" sz="1800" dirty="0"/>
          </a:p>
          <a:p>
            <a:pPr marL="0" indent="0">
              <a:buNone/>
            </a:pPr>
            <a:r>
              <a:rPr lang="en-US" sz="1800" dirty="0"/>
              <a:t>Managing and utilizing gathered information is poor</a:t>
            </a:r>
            <a:endParaRPr lang="fi-FI" sz="1800" dirty="0"/>
          </a:p>
          <a:p>
            <a:pPr marL="0" indent="0">
              <a:buNone/>
            </a:pPr>
            <a:r>
              <a:rPr lang="en-US" sz="1800" dirty="0"/>
              <a:t>Suggestion of exercises is done by the therapist, which takes might take excess time</a:t>
            </a:r>
          </a:p>
        </p:txBody>
      </p:sp>
      <p:sp>
        <p:nvSpPr>
          <p:cNvPr id="4" name="Otsikko 1">
            <a:extLst>
              <a:ext uri="{FF2B5EF4-FFF2-40B4-BE49-F238E27FC236}">
                <a16:creationId xmlns:a16="http://schemas.microsoft.com/office/drawing/2014/main" id="{CFC65282-12AD-034B-87F7-4C8EF6E74719}"/>
              </a:ext>
            </a:extLst>
          </p:cNvPr>
          <p:cNvSpPr txBox="1">
            <a:spLocks/>
          </p:cNvSpPr>
          <p:nvPr/>
        </p:nvSpPr>
        <p:spPr>
          <a:xfrm>
            <a:off x="463826" y="381735"/>
            <a:ext cx="7321827" cy="9776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Discovered issues </a:t>
            </a:r>
            <a:endParaRPr lang="fi-FI" dirty="0"/>
          </a:p>
        </p:txBody>
      </p:sp>
      <p:sp>
        <p:nvSpPr>
          <p:cNvPr id="7" name="Sisällön paikkamerkki 2">
            <a:extLst>
              <a:ext uri="{FF2B5EF4-FFF2-40B4-BE49-F238E27FC236}">
                <a16:creationId xmlns:a16="http://schemas.microsoft.com/office/drawing/2014/main" id="{979BFC2F-6489-4747-8FFF-09B07FB5B886}"/>
              </a:ext>
            </a:extLst>
          </p:cNvPr>
          <p:cNvSpPr txBox="1">
            <a:spLocks/>
          </p:cNvSpPr>
          <p:nvPr/>
        </p:nvSpPr>
        <p:spPr>
          <a:xfrm>
            <a:off x="6253232" y="1825626"/>
            <a:ext cx="4827143" cy="2606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Lack of privacy</a:t>
            </a:r>
            <a:endParaRPr lang="fi-FI" sz="1800" dirty="0"/>
          </a:p>
          <a:p>
            <a:pPr marL="0" indent="0">
              <a:buNone/>
            </a:pPr>
            <a:r>
              <a:rPr lang="en-US" sz="1800" dirty="0"/>
              <a:t>To enroll for Auntie’s therapy service, employees must ask it usually from HR. This reduces privacy of the employees and can make the threshold for participating, higher. </a:t>
            </a:r>
            <a:endParaRPr lang="fi-FI" sz="1800" dirty="0"/>
          </a:p>
        </p:txBody>
      </p:sp>
    </p:spTree>
    <p:extLst>
      <p:ext uri="{BB962C8B-B14F-4D97-AF65-F5344CB8AC3E}">
        <p14:creationId xmlns:p14="http://schemas.microsoft.com/office/powerpoint/2010/main" val="301380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1F5A3078-2592-486F-AB05-F181ADF5FB85}"/>
              </a:ext>
            </a:extLst>
          </p:cNvPr>
          <p:cNvSpPr>
            <a:spLocks noGrp="1"/>
          </p:cNvSpPr>
          <p:nvPr>
            <p:ph idx="1"/>
          </p:nvPr>
        </p:nvSpPr>
        <p:spPr>
          <a:xfrm>
            <a:off x="463826" y="1825626"/>
            <a:ext cx="5183939" cy="3563956"/>
          </a:xfrm>
        </p:spPr>
        <p:txBody>
          <a:bodyPr>
            <a:normAutofit/>
          </a:bodyPr>
          <a:lstStyle/>
          <a:p>
            <a:pPr marL="0" indent="0">
              <a:buNone/>
            </a:pPr>
            <a:r>
              <a:rPr lang="en-US" sz="1800" dirty="0"/>
              <a:t>Provides a platform to base all the necessary tasks, exercises and processes to carry through a successful remote therapy service.</a:t>
            </a:r>
            <a:endParaRPr lang="fi-FI" sz="1800" dirty="0"/>
          </a:p>
          <a:p>
            <a:pPr marL="0" indent="0">
              <a:buNone/>
            </a:pPr>
            <a:r>
              <a:rPr lang="en-US" sz="1800" dirty="0"/>
              <a:t> </a:t>
            </a:r>
            <a:endParaRPr lang="fi-FI" sz="1800" dirty="0"/>
          </a:p>
          <a:p>
            <a:pPr marL="0" indent="0">
              <a:buNone/>
            </a:pPr>
            <a:r>
              <a:rPr lang="en-US" sz="1800" dirty="0"/>
              <a:t>Provides a platform where user information can be gathered, collected and shared more easily.</a:t>
            </a:r>
            <a:endParaRPr lang="fi-FI" sz="1800" dirty="0"/>
          </a:p>
          <a:p>
            <a:pPr marL="457200" lvl="1" indent="0">
              <a:buNone/>
            </a:pPr>
            <a:r>
              <a:rPr lang="en-US" sz="1400" dirty="0"/>
              <a:t>This enables faster and easier implementation of the service, makes sending emails back and forth a task of yesterday, and keeps customers and Auntie more organized.</a:t>
            </a:r>
            <a:endParaRPr lang="fi-FI" sz="1400" dirty="0"/>
          </a:p>
        </p:txBody>
      </p:sp>
      <p:sp>
        <p:nvSpPr>
          <p:cNvPr id="4" name="Otsikko 1">
            <a:extLst>
              <a:ext uri="{FF2B5EF4-FFF2-40B4-BE49-F238E27FC236}">
                <a16:creationId xmlns:a16="http://schemas.microsoft.com/office/drawing/2014/main" id="{CFC65282-12AD-034B-87F7-4C8EF6E74719}"/>
              </a:ext>
            </a:extLst>
          </p:cNvPr>
          <p:cNvSpPr txBox="1">
            <a:spLocks/>
          </p:cNvSpPr>
          <p:nvPr/>
        </p:nvSpPr>
        <p:spPr>
          <a:xfrm>
            <a:off x="463826" y="381735"/>
            <a:ext cx="11369586" cy="9776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i-FI" dirty="0" err="1"/>
              <a:t>Solution</a:t>
            </a:r>
            <a:r>
              <a:rPr lang="fi-FI" dirty="0"/>
              <a:t> </a:t>
            </a:r>
            <a:r>
              <a:rPr lang="en-US" sz="3200" dirty="0"/>
              <a:t>platform to support the main service</a:t>
            </a:r>
            <a:endParaRPr lang="fi-FI" sz="3200" dirty="0"/>
          </a:p>
        </p:txBody>
      </p:sp>
      <p:sp>
        <p:nvSpPr>
          <p:cNvPr id="5" name="Sisällön paikkamerkki 2">
            <a:extLst>
              <a:ext uri="{FF2B5EF4-FFF2-40B4-BE49-F238E27FC236}">
                <a16:creationId xmlns:a16="http://schemas.microsoft.com/office/drawing/2014/main" id="{0028D083-EC8F-484D-B03E-E071EC8DDC10}"/>
              </a:ext>
            </a:extLst>
          </p:cNvPr>
          <p:cNvSpPr txBox="1">
            <a:spLocks/>
          </p:cNvSpPr>
          <p:nvPr/>
        </p:nvSpPr>
        <p:spPr>
          <a:xfrm>
            <a:off x="6511417" y="1825625"/>
            <a:ext cx="4891690" cy="2810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Solution enables users to sign up for Auntie’s therapy packages without any face-to-face action.</a:t>
            </a:r>
          </a:p>
          <a:p>
            <a:pPr marL="457200" lvl="1" indent="0">
              <a:buNone/>
            </a:pPr>
            <a:r>
              <a:rPr lang="en-US" sz="1400" dirty="0"/>
              <a:t>This makes the process faster and more manageable, and it could also lower the threshold for employees.</a:t>
            </a:r>
            <a:endParaRPr lang="fi-FI" sz="1400" dirty="0"/>
          </a:p>
          <a:p>
            <a:pPr marL="0" indent="0">
              <a:buFont typeface="Arial" panose="020B0604020202020204" pitchFamily="34" charset="0"/>
              <a:buNone/>
            </a:pPr>
            <a:r>
              <a:rPr lang="en-US" sz="1800" dirty="0"/>
              <a:t> </a:t>
            </a:r>
          </a:p>
          <a:p>
            <a:pPr marL="0" indent="0">
              <a:buFont typeface="Arial" panose="020B0604020202020204" pitchFamily="34" charset="0"/>
              <a:buNone/>
            </a:pPr>
            <a:r>
              <a:rPr lang="en-US" sz="1800" dirty="0"/>
              <a:t>Invoicing and managing users is done via online service</a:t>
            </a:r>
            <a:endParaRPr lang="fi-FI" sz="1800" dirty="0"/>
          </a:p>
        </p:txBody>
      </p:sp>
    </p:spTree>
    <p:extLst>
      <p:ext uri="{BB962C8B-B14F-4D97-AF65-F5344CB8AC3E}">
        <p14:creationId xmlns:p14="http://schemas.microsoft.com/office/powerpoint/2010/main" val="76237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1F5A3078-2592-486F-AB05-F181ADF5FB85}"/>
              </a:ext>
            </a:extLst>
          </p:cNvPr>
          <p:cNvSpPr>
            <a:spLocks noGrp="1"/>
          </p:cNvSpPr>
          <p:nvPr>
            <p:ph idx="1"/>
          </p:nvPr>
        </p:nvSpPr>
        <p:spPr>
          <a:xfrm>
            <a:off x="463826" y="1818042"/>
            <a:ext cx="10218518" cy="4216998"/>
          </a:xfrm>
        </p:spPr>
        <p:txBody>
          <a:bodyPr numCol="2" spcCol="360000">
            <a:normAutofit/>
          </a:bodyPr>
          <a:lstStyle/>
          <a:p>
            <a:pPr marL="342900" indent="-342900">
              <a:buFont typeface="+mj-lt"/>
              <a:buAutoNum type="arabicPeriod"/>
            </a:pPr>
            <a:r>
              <a:rPr lang="en-US" sz="1800" dirty="0"/>
              <a:t>Auntie makes a contract with the company. </a:t>
            </a:r>
            <a:endParaRPr lang="fi-FI" sz="1800" dirty="0"/>
          </a:p>
          <a:p>
            <a:pPr marL="342900" lvl="0" indent="-342900">
              <a:buFont typeface="+mj-lt"/>
              <a:buAutoNum type="arabicPeriod"/>
            </a:pPr>
            <a:r>
              <a:rPr lang="en-US" sz="1800" dirty="0"/>
              <a:t>Identification key is provided to the company, so that Auntie can recognize for whom the employee is working for and grant access to the online service.</a:t>
            </a:r>
            <a:endParaRPr lang="fi-FI" sz="1800" dirty="0"/>
          </a:p>
          <a:p>
            <a:pPr marL="342900" lvl="0" indent="-342900">
              <a:buFont typeface="+mj-lt"/>
              <a:buAutoNum type="arabicPeriod"/>
            </a:pPr>
            <a:r>
              <a:rPr lang="en-US" sz="1800" dirty="0"/>
              <a:t>By using the identification key, every employee of the client company can access the online service, activate their personal account and start using the service.</a:t>
            </a:r>
            <a:endParaRPr lang="fi-FI" sz="1800" dirty="0"/>
          </a:p>
          <a:p>
            <a:pPr marL="342900" lvl="0" indent="-342900">
              <a:buFont typeface="+mj-lt"/>
              <a:buAutoNum type="arabicPeriod"/>
            </a:pPr>
            <a:r>
              <a:rPr lang="en-US" sz="1800" dirty="0"/>
              <a:t>User fills out a start questionnaire in the online service relating general mental state, relationships, hobbies, state of life etc. </a:t>
            </a:r>
            <a:endParaRPr lang="fi-FI" sz="1800" dirty="0"/>
          </a:p>
          <a:p>
            <a:pPr marL="342900" lvl="0" indent="-342900">
              <a:buFont typeface="+mj-lt"/>
              <a:buAutoNum type="arabicPeriod"/>
            </a:pPr>
            <a:endParaRPr lang="en-US" sz="1800" dirty="0"/>
          </a:p>
          <a:p>
            <a:pPr marL="342900" lvl="0" indent="-342900">
              <a:buFont typeface="+mj-lt"/>
              <a:buAutoNum type="arabicPeriod"/>
            </a:pPr>
            <a:endParaRPr lang="en-US" sz="1800" dirty="0"/>
          </a:p>
          <a:p>
            <a:pPr marL="342900" lvl="0" indent="-342900">
              <a:buFont typeface="+mj-lt"/>
              <a:buAutoNum type="arabicPeriod"/>
            </a:pPr>
            <a:r>
              <a:rPr lang="en-US" sz="1800" dirty="0"/>
              <a:t>Employer can advise employee to sign up for a therapy package with an email invitation sent via Auntie’s online service. Employee can also sign up themselves without an invitation. Threshold for the employees to participate is lowered when contacting is done online, with no face-to-face contact. </a:t>
            </a:r>
            <a:endParaRPr lang="fi-FI" sz="1800" dirty="0"/>
          </a:p>
          <a:p>
            <a:pPr marL="342900" lvl="0" indent="-342900">
              <a:buFont typeface="+mj-lt"/>
              <a:buAutoNum type="arabicPeriod"/>
            </a:pPr>
            <a:r>
              <a:rPr lang="en-US" sz="1800" dirty="0"/>
              <a:t>Employee chooses a therapy package suited for himself with the help from Auntie.</a:t>
            </a:r>
            <a:endParaRPr lang="fi-FI" sz="1800" dirty="0"/>
          </a:p>
          <a:p>
            <a:pPr marL="342900" lvl="0" indent="-342900">
              <a:buFont typeface="+mj-lt"/>
              <a:buAutoNum type="arabicPeriod"/>
            </a:pPr>
            <a:r>
              <a:rPr lang="en-US" sz="1800" dirty="0"/>
              <a:t>Based on the chosen package and using the information from the questionnaire, Auntie chooses two Times (segments) from the online service, from which the user should perform tasks and exercises from. This part could be partially automated in the online service.</a:t>
            </a:r>
            <a:endParaRPr lang="fi-FI" sz="1800" dirty="0"/>
          </a:p>
        </p:txBody>
      </p:sp>
      <p:sp>
        <p:nvSpPr>
          <p:cNvPr id="4" name="Otsikko 1">
            <a:extLst>
              <a:ext uri="{FF2B5EF4-FFF2-40B4-BE49-F238E27FC236}">
                <a16:creationId xmlns:a16="http://schemas.microsoft.com/office/drawing/2014/main" id="{CFC65282-12AD-034B-87F7-4C8EF6E74719}"/>
              </a:ext>
            </a:extLst>
          </p:cNvPr>
          <p:cNvSpPr txBox="1">
            <a:spLocks/>
          </p:cNvSpPr>
          <p:nvPr/>
        </p:nvSpPr>
        <p:spPr>
          <a:xfrm>
            <a:off x="463826" y="381735"/>
            <a:ext cx="11369586" cy="9776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i-FI" dirty="0" err="1"/>
              <a:t>Solution</a:t>
            </a:r>
            <a:r>
              <a:rPr lang="fi-FI" dirty="0"/>
              <a:t> </a:t>
            </a:r>
            <a:r>
              <a:rPr lang="en-US" sz="3200" dirty="0"/>
              <a:t>Service/ User flow</a:t>
            </a:r>
            <a:endParaRPr lang="fi-FI" sz="3200" dirty="0"/>
          </a:p>
        </p:txBody>
      </p:sp>
    </p:spTree>
    <p:extLst>
      <p:ext uri="{BB962C8B-B14F-4D97-AF65-F5344CB8AC3E}">
        <p14:creationId xmlns:p14="http://schemas.microsoft.com/office/powerpoint/2010/main" val="216217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1F5A3078-2592-486F-AB05-F181ADF5FB85}"/>
              </a:ext>
            </a:extLst>
          </p:cNvPr>
          <p:cNvSpPr>
            <a:spLocks noGrp="1"/>
          </p:cNvSpPr>
          <p:nvPr>
            <p:ph idx="1"/>
          </p:nvPr>
        </p:nvSpPr>
        <p:spPr>
          <a:xfrm>
            <a:off x="463826" y="1921397"/>
            <a:ext cx="3587313" cy="4421530"/>
          </a:xfrm>
        </p:spPr>
        <p:txBody>
          <a:bodyPr numCol="1" spcCol="360000">
            <a:noAutofit/>
          </a:bodyPr>
          <a:lstStyle/>
          <a:p>
            <a:pPr marL="0" indent="0">
              <a:buNone/>
            </a:pPr>
            <a:r>
              <a:rPr lang="en-US" sz="1800" b="1" dirty="0"/>
              <a:t>How to organize gathered information and utilize it</a:t>
            </a:r>
            <a:endParaRPr lang="fi-FI" sz="1800" dirty="0"/>
          </a:p>
          <a:p>
            <a:pPr marL="0" indent="0">
              <a:buNone/>
            </a:pPr>
            <a:endParaRPr lang="fi-FI" sz="1800" dirty="0"/>
          </a:p>
          <a:p>
            <a:pPr marL="0" indent="0">
              <a:buNone/>
            </a:pPr>
            <a:r>
              <a:rPr lang="en-US" sz="1800" dirty="0"/>
              <a:t>As the information about the end-users can be more easily gathered it should also be utilized as much as possible.</a:t>
            </a:r>
            <a:endParaRPr lang="fi-FI" sz="1800" dirty="0"/>
          </a:p>
          <a:p>
            <a:pPr marL="0" indent="0">
              <a:buNone/>
            </a:pPr>
            <a:r>
              <a:rPr lang="en-US" sz="1800" dirty="0"/>
              <a:t>Auntie should use it to improve their therapy services and procedures, companies should use it to improve their work environment and employees, and the end-users (clients) should use it to monitor their progress.</a:t>
            </a:r>
            <a:endParaRPr lang="fi-FI" sz="1800" dirty="0"/>
          </a:p>
          <a:p>
            <a:pPr marL="0" indent="0">
              <a:buNone/>
            </a:pPr>
            <a:r>
              <a:rPr lang="en-US" sz="1800" dirty="0"/>
              <a:t> </a:t>
            </a:r>
            <a:endParaRPr lang="fi-FI" sz="1800" dirty="0"/>
          </a:p>
        </p:txBody>
      </p:sp>
      <p:sp>
        <p:nvSpPr>
          <p:cNvPr id="4" name="Otsikko 1">
            <a:extLst>
              <a:ext uri="{FF2B5EF4-FFF2-40B4-BE49-F238E27FC236}">
                <a16:creationId xmlns:a16="http://schemas.microsoft.com/office/drawing/2014/main" id="{CFC65282-12AD-034B-87F7-4C8EF6E74719}"/>
              </a:ext>
            </a:extLst>
          </p:cNvPr>
          <p:cNvSpPr txBox="1">
            <a:spLocks/>
          </p:cNvSpPr>
          <p:nvPr/>
        </p:nvSpPr>
        <p:spPr>
          <a:xfrm>
            <a:off x="463826" y="381735"/>
            <a:ext cx="11369586" cy="9776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i-FI" dirty="0" err="1"/>
              <a:t>Solution</a:t>
            </a:r>
            <a:r>
              <a:rPr lang="fi-FI" dirty="0"/>
              <a:t> </a:t>
            </a:r>
            <a:r>
              <a:rPr lang="en-US" sz="3200" dirty="0"/>
              <a:t>Information management</a:t>
            </a:r>
            <a:endParaRPr lang="fi-FI" sz="3200" dirty="0"/>
          </a:p>
        </p:txBody>
      </p:sp>
      <p:pic>
        <p:nvPicPr>
          <p:cNvPr id="5" name="Kuva 1">
            <a:extLst>
              <a:ext uri="{FF2B5EF4-FFF2-40B4-BE49-F238E27FC236}">
                <a16:creationId xmlns:a16="http://schemas.microsoft.com/office/drawing/2014/main" id="{A680685C-FCD6-E743-9227-5355F97052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89631" y="1921397"/>
            <a:ext cx="5220182" cy="3029466"/>
          </a:xfrm>
          <a:prstGeom prst="rect">
            <a:avLst/>
          </a:prstGeom>
          <a:noFill/>
          <a:ln>
            <a:noFill/>
          </a:ln>
        </p:spPr>
      </p:pic>
    </p:spTree>
    <p:extLst>
      <p:ext uri="{BB962C8B-B14F-4D97-AF65-F5344CB8AC3E}">
        <p14:creationId xmlns:p14="http://schemas.microsoft.com/office/powerpoint/2010/main" val="75173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1F5A3078-2592-486F-AB05-F181ADF5FB85}"/>
              </a:ext>
            </a:extLst>
          </p:cNvPr>
          <p:cNvSpPr>
            <a:spLocks noGrp="1"/>
          </p:cNvSpPr>
          <p:nvPr>
            <p:ph idx="1"/>
          </p:nvPr>
        </p:nvSpPr>
        <p:spPr>
          <a:xfrm>
            <a:off x="463826" y="1669855"/>
            <a:ext cx="11079129" cy="5170529"/>
          </a:xfrm>
        </p:spPr>
        <p:txBody>
          <a:bodyPr numCol="2" spcCol="360000">
            <a:noAutofit/>
          </a:bodyPr>
          <a:lstStyle/>
          <a:p>
            <a:pPr marL="0" indent="0">
              <a:buNone/>
            </a:pPr>
            <a:r>
              <a:rPr lang="en-US" sz="1800" b="1" dirty="0"/>
              <a:t>Therapy and online service in the same package</a:t>
            </a:r>
            <a:endParaRPr lang="fi-FI" sz="1800" dirty="0"/>
          </a:p>
          <a:p>
            <a:pPr marL="0" indent="0">
              <a:buNone/>
            </a:pPr>
            <a:r>
              <a:rPr lang="en-US" sz="1800" dirty="0"/>
              <a:t>Online service is going to be provided as a part of Auntie’s existing service and included in the therapy packages with the same price.</a:t>
            </a:r>
            <a:endParaRPr lang="fi-FI" sz="1800" dirty="0"/>
          </a:p>
          <a:p>
            <a:pPr marL="0" indent="0">
              <a:buNone/>
            </a:pPr>
            <a:r>
              <a:rPr lang="en-US" sz="1800" dirty="0"/>
              <a:t> </a:t>
            </a:r>
            <a:endParaRPr lang="fi-FI" sz="1800" dirty="0"/>
          </a:p>
          <a:p>
            <a:pPr marL="0" indent="0">
              <a:buNone/>
            </a:pPr>
            <a:r>
              <a:rPr lang="en-US" sz="1800" b="1" dirty="0"/>
              <a:t>Stay on B2B</a:t>
            </a:r>
            <a:endParaRPr lang="fi-FI" sz="1800" dirty="0"/>
          </a:p>
          <a:p>
            <a:pPr marL="0" indent="0">
              <a:buNone/>
            </a:pPr>
            <a:r>
              <a:rPr lang="en-US" sz="1800" dirty="0"/>
              <a:t>The leading idea of Auntie’s business model, for providing psychotherapy services for businesses is going to be kept the same (B2B).</a:t>
            </a:r>
            <a:endParaRPr lang="fi-FI" sz="1800" dirty="0"/>
          </a:p>
          <a:p>
            <a:pPr marL="0" indent="0">
              <a:buNone/>
            </a:pPr>
            <a:r>
              <a:rPr lang="en-US" sz="1800" dirty="0"/>
              <a:t>Our team didn’t see any reasons to expand to the private customer market, as there are more competition and numerous cheaper/free alternatives already available.</a:t>
            </a:r>
            <a:endParaRPr lang="fi-FI" sz="1800" dirty="0"/>
          </a:p>
          <a:p>
            <a:pPr marL="0" indent="0">
              <a:buNone/>
            </a:pPr>
            <a:r>
              <a:rPr lang="en-US" sz="1800" dirty="0"/>
              <a:t>We also saw that B2B is a more stable market and that companies would have an interest for providing Auntie’s services to their employees, for preventing sick leaves and enhancing work efficiency.</a:t>
            </a:r>
            <a:endParaRPr lang="fi-FI" sz="1800" dirty="0"/>
          </a:p>
          <a:p>
            <a:pPr marL="0" indent="0">
              <a:buNone/>
            </a:pPr>
            <a:r>
              <a:rPr lang="en-US" sz="1800" b="1" dirty="0"/>
              <a:t>Aim for terminable contract</a:t>
            </a:r>
            <a:endParaRPr lang="fi-FI" sz="1800" dirty="0"/>
          </a:p>
          <a:p>
            <a:pPr marL="0" indent="0">
              <a:buNone/>
            </a:pPr>
            <a:r>
              <a:rPr lang="en-US" sz="1800" dirty="0"/>
              <a:t>A potential issue with Auntie’s current business model is the unpredictability of new clients and the revenue stream.</a:t>
            </a:r>
            <a:endParaRPr lang="fi-FI" sz="1800" dirty="0"/>
          </a:p>
          <a:p>
            <a:pPr marL="0" indent="0">
              <a:buNone/>
            </a:pPr>
            <a:r>
              <a:rPr lang="en-US" sz="1800" dirty="0"/>
              <a:t>This issue could be addressed by making a terminable contract with a company, for 6 to 24 months with a fixed base price. The value of the contract should be constructed so that every employee is offered a fixed amount of therapy packages to sign up inside the agreed timeline.</a:t>
            </a:r>
            <a:r>
              <a:rPr lang="fi-FI" sz="1800" dirty="0"/>
              <a:t> </a:t>
            </a:r>
          </a:p>
          <a:p>
            <a:pPr marL="0" indent="0">
              <a:buNone/>
            </a:pPr>
            <a:r>
              <a:rPr lang="en-US" sz="1800" dirty="0"/>
              <a:t>This solution should ensure the revenue for a longer term and enable Auntie to plan further into the future.</a:t>
            </a:r>
            <a:endParaRPr lang="fi-FI" sz="1800" dirty="0"/>
          </a:p>
          <a:p>
            <a:pPr marL="0" indent="0">
              <a:buNone/>
            </a:pPr>
            <a:r>
              <a:rPr lang="en-US" sz="1800" dirty="0"/>
              <a:t> </a:t>
            </a:r>
            <a:endParaRPr lang="fi-FI" sz="1800" dirty="0"/>
          </a:p>
        </p:txBody>
      </p:sp>
      <p:sp>
        <p:nvSpPr>
          <p:cNvPr id="4" name="Otsikko 1">
            <a:extLst>
              <a:ext uri="{FF2B5EF4-FFF2-40B4-BE49-F238E27FC236}">
                <a16:creationId xmlns:a16="http://schemas.microsoft.com/office/drawing/2014/main" id="{CFC65282-12AD-034B-87F7-4C8EF6E74719}"/>
              </a:ext>
            </a:extLst>
          </p:cNvPr>
          <p:cNvSpPr txBox="1">
            <a:spLocks/>
          </p:cNvSpPr>
          <p:nvPr/>
        </p:nvSpPr>
        <p:spPr>
          <a:xfrm>
            <a:off x="463826" y="381735"/>
            <a:ext cx="11369586" cy="9776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i-FI" dirty="0" err="1"/>
              <a:t>Solution</a:t>
            </a:r>
            <a:r>
              <a:rPr lang="fi-FI" dirty="0"/>
              <a:t> </a:t>
            </a:r>
            <a:r>
              <a:rPr lang="en-US" sz="3200" dirty="0"/>
              <a:t>Business model</a:t>
            </a:r>
            <a:endParaRPr lang="fi-FI" sz="3200" dirty="0"/>
          </a:p>
        </p:txBody>
      </p:sp>
    </p:spTree>
    <p:extLst>
      <p:ext uri="{BB962C8B-B14F-4D97-AF65-F5344CB8AC3E}">
        <p14:creationId xmlns:p14="http://schemas.microsoft.com/office/powerpoint/2010/main" val="3119928080"/>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1090</Words>
  <Application>Microsoft Macintosh PowerPoint</Application>
  <PresentationFormat>Widescreen</PresentationFormat>
  <Paragraphs>128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Office-teema</vt:lpstr>
      <vt:lpstr>Project Auntie</vt:lpstr>
      <vt:lpstr>Process of the project</vt:lpstr>
      <vt:lpstr>What is Auntie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Auntie</dc:title>
  <dc:creator>Henri samela</dc:creator>
  <cp:lastModifiedBy>Henri Salmela</cp:lastModifiedBy>
  <cp:revision>31</cp:revision>
  <dcterms:created xsi:type="dcterms:W3CDTF">2018-02-27T18:25:13Z</dcterms:created>
  <dcterms:modified xsi:type="dcterms:W3CDTF">2018-02-28T10:12:52Z</dcterms:modified>
</cp:coreProperties>
</file>