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g44oTjGkxc8gSuLSeBxHgSZ05/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utorialsteacher.com/ioc/ioc-container" TargetMode="External"/><Relationship Id="rId3" Type="http://schemas.openxmlformats.org/officeDocument/2006/relationships/hyperlink" Target="https://www.tutorialsteacher.com/ioc/dependency-injection" TargetMode="External"/><Relationship Id="rId4" Type="http://schemas.openxmlformats.org/officeDocument/2006/relationships/hyperlink" Target="https://docs.simpleinjector.org/en/latest/quickstart.html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https://www.tutorialsteacher.com/ioc/ioc-container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https://www.tutorialsteacher.com/ioc/dependency-injection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https://docs.simpleinjector.org/en/latest/quickstart.html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1dedbb3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1dedbb3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1dedbb3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1dedbb3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1dedbb31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1dedbb31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1dedbb31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1dedbb31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1dedbb31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1dedbb31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1dedbb31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1dedbb31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1d945986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1d945986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64f5a7b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2964f5a7b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1d945986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1d945986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1d945986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1d945986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1d945986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1d945986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1dedbb31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1dedbb3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1dedbb31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1dedbb31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1dedbb3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1dedbb3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1dedbb31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1dedbb31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2019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2"/>
          <p:cNvSpPr/>
          <p:nvPr/>
        </p:nvSpPr>
        <p:spPr>
          <a:xfrm>
            <a:off x="0" y="1907425"/>
            <a:ext cx="9144000" cy="1392900"/>
          </a:xfrm>
          <a:prstGeom prst="rect">
            <a:avLst/>
          </a:prstGeom>
          <a:solidFill>
            <a:srgbClr val="171E27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2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62"/>
          <p:cNvSpPr txBox="1"/>
          <p:nvPr>
            <p:ph idx="1" type="subTitle"/>
          </p:nvPr>
        </p:nvSpPr>
        <p:spPr>
          <a:xfrm>
            <a:off x="311700" y="376466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6" name="Google Shape;46;p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4225" y="2887900"/>
            <a:ext cx="1683875" cy="168387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7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72"/>
          <p:cNvSpPr txBox="1"/>
          <p:nvPr>
            <p:ph idx="2" type="body"/>
          </p:nvPr>
        </p:nvSpPr>
        <p:spPr>
          <a:xfrm>
            <a:off x="4834400" y="403700"/>
            <a:ext cx="4107600" cy="43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3" name="Google Shape;53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6" name="Google Shape;56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4"/>
          <p:cNvSpPr/>
          <p:nvPr/>
        </p:nvSpPr>
        <p:spPr>
          <a:xfrm>
            <a:off x="-20250" y="0"/>
            <a:ext cx="9184500" cy="7857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6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64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  <a:defRPr sz="2600">
                <a:solidFill>
                  <a:srgbClr val="000000"/>
                </a:solidFill>
              </a:defRPr>
            </a:lvl1pPr>
            <a:lvl2pPr indent="-355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  <a:defRPr sz="2000">
                <a:solidFill>
                  <a:srgbClr val="000000"/>
                </a:solidFill>
              </a:defRPr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  <a:defRPr sz="1800"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" name="Google Shape;18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65"/>
          <p:cNvSpPr/>
          <p:nvPr/>
        </p:nvSpPr>
        <p:spPr>
          <a:xfrm flipH="1" rot="10800000">
            <a:off x="615650" y="2959437"/>
            <a:ext cx="7856700" cy="1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63"/>
          <p:cNvSpPr/>
          <p:nvPr/>
        </p:nvSpPr>
        <p:spPr>
          <a:xfrm>
            <a:off x="540000" y="1281775"/>
            <a:ext cx="8064000" cy="2240700"/>
          </a:xfrm>
          <a:prstGeom prst="rect">
            <a:avLst/>
          </a:prstGeom>
          <a:solidFill>
            <a:srgbClr val="2196F3"/>
          </a:solidFill>
          <a:ln>
            <a:noFill/>
          </a:ln>
          <a:effectLst>
            <a:outerShdw blurRad="757238" rotWithShape="0" algn="bl" dir="12000000" dist="9525">
              <a:srgbClr val="000000">
                <a:alpha val="56078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3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bg>
      <p:bgPr>
        <a:solidFill>
          <a:srgbClr val="FFFFFF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25e795b85a1_0_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6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6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7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2" name="Google Shape;42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43950" y="2559800"/>
            <a:ext cx="1981149" cy="198114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2196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1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1"/>
          <p:cNvSpPr txBox="1"/>
          <p:nvPr>
            <p:ph idx="1" type="body"/>
          </p:nvPr>
        </p:nvSpPr>
        <p:spPr>
          <a:xfrm>
            <a:off x="90825" y="863550"/>
            <a:ext cx="9053100" cy="4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en" sz="4400"/>
              <a:t>Inversion</a:t>
            </a:r>
            <a:r>
              <a:rPr lang="en" sz="4400"/>
              <a:t> of control</a:t>
            </a:r>
            <a:endParaRPr sz="4400"/>
          </a:p>
        </p:txBody>
      </p:sp>
      <p:sp>
        <p:nvSpPr>
          <p:cNvPr id="62" name="Google Shape;62;p1"/>
          <p:cNvSpPr txBox="1"/>
          <p:nvPr>
            <p:ph idx="1" type="subTitle"/>
          </p:nvPr>
        </p:nvSpPr>
        <p:spPr>
          <a:xfrm>
            <a:off x="311700" y="376466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</a:t>
            </a:r>
            <a:r>
              <a:rPr lang="en"/>
              <a:t>esign principle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1dedbb313_0_3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DIP example - Abstraction</a:t>
            </a:r>
            <a:endParaRPr/>
          </a:p>
        </p:txBody>
      </p:sp>
      <p:sp>
        <p:nvSpPr>
          <p:cNvPr id="136" name="Google Shape;136;g261dedbb313_0_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g261dedbb313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894900"/>
            <a:ext cx="7606014" cy="40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1dedbb313_0_4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Injection Pattern</a:t>
            </a:r>
            <a:endParaRPr/>
          </a:p>
        </p:txBody>
      </p:sp>
      <p:sp>
        <p:nvSpPr>
          <p:cNvPr id="143" name="Google Shape;143;g261dedbb313_0_43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C</a:t>
            </a:r>
            <a:r>
              <a:rPr lang="en"/>
              <a:t>reation of dependent objects outside of a class 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Provides those objects to a class through different ways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Constructor injection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Property injection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Method injection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Move the creation and binding of the dependent objects outside of the class that depends on them</a:t>
            </a:r>
            <a:endParaRPr/>
          </a:p>
        </p:txBody>
      </p:sp>
      <p:sp>
        <p:nvSpPr>
          <p:cNvPr id="144" name="Google Shape;144;g261dedbb313_0_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1dedbb313_0_51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in DI pattern</a:t>
            </a:r>
            <a:endParaRPr/>
          </a:p>
        </p:txBody>
      </p:sp>
      <p:sp>
        <p:nvSpPr>
          <p:cNvPr id="150" name="Google Shape;150;g261dedbb313_0_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g261dedbb313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825" y="1270500"/>
            <a:ext cx="457200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1dedbb313_0_5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IoC Container</a:t>
            </a:r>
            <a:endParaRPr/>
          </a:p>
        </p:txBody>
      </p:sp>
      <p:sp>
        <p:nvSpPr>
          <p:cNvPr id="157" name="Google Shape;157;g261dedbb313_0_58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ramework for 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Implementing automatic dependency injection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Manages object creation and it's life-time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Injects dependencies to the class</a:t>
            </a:r>
            <a:endParaRPr/>
          </a:p>
        </p:txBody>
      </p:sp>
      <p:sp>
        <p:nvSpPr>
          <p:cNvPr id="158" name="Google Shape;158;g261dedbb313_0_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1dedbb313_0_6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IoC Container must support</a:t>
            </a:r>
            <a:endParaRPr/>
          </a:p>
        </p:txBody>
      </p:sp>
      <p:sp>
        <p:nvSpPr>
          <p:cNvPr id="164" name="Google Shape;164;g261dedbb313_0_65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Register</a:t>
            </a:r>
            <a:endParaRPr/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Lifestyle: Transient, Singleton, Scoped (thread / async / web request)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Resolve / GetInstance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Dispose</a:t>
            </a:r>
            <a:endParaRPr/>
          </a:p>
        </p:txBody>
      </p:sp>
      <p:sp>
        <p:nvSpPr>
          <p:cNvPr id="165" name="Google Shape;165;g261dedbb313_0_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1dedbb313_0_71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usage (Simple Injector)</a:t>
            </a:r>
            <a:endParaRPr/>
          </a:p>
        </p:txBody>
      </p:sp>
      <p:sp>
        <p:nvSpPr>
          <p:cNvPr id="171" name="Google Shape;171;g261dedbb313_0_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g261dedbb313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88" y="985763"/>
            <a:ext cx="5362575" cy="1419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3" name="Google Shape;173;g261dedbb313_0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57388"/>
            <a:ext cx="5543550" cy="186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1d9459867_0_6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pen source or commercial containers</a:t>
            </a:r>
            <a:endParaRPr/>
          </a:p>
        </p:txBody>
      </p:sp>
      <p:sp>
        <p:nvSpPr>
          <p:cNvPr id="179" name="Google Shape;179;g261d9459867_0_64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Unity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StructureMap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Castle Windsor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Ninject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Autofac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DryIoc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Simple Injector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Light Inject</a:t>
            </a:r>
            <a:endParaRPr/>
          </a:p>
        </p:txBody>
      </p:sp>
      <p:sp>
        <p:nvSpPr>
          <p:cNvPr id="180" name="Google Shape;180;g261d9459867_0_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64f5a7bf4_0_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What is Inversion of control - IoC?</a:t>
            </a:r>
            <a:endParaRPr/>
          </a:p>
        </p:txBody>
      </p:sp>
      <p:sp>
        <p:nvSpPr>
          <p:cNvPr id="68" name="Google Shape;68;g2964f5a7bf4_0_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A design principle in software engineering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>
                <a:solidFill>
                  <a:srgbClr val="9900FF"/>
                </a:solidFill>
              </a:rPr>
              <a:t>D</a:t>
            </a:r>
            <a:r>
              <a:rPr lang="en">
                <a:solidFill>
                  <a:srgbClr val="9900FF"/>
                </a:solidFill>
              </a:rPr>
              <a:t>ependencies </a:t>
            </a:r>
            <a:r>
              <a:rPr lang="en"/>
              <a:t>of </a:t>
            </a:r>
            <a:r>
              <a:rPr lang="en">
                <a:solidFill>
                  <a:srgbClr val="9900FF"/>
                </a:solidFill>
              </a:rPr>
              <a:t>components </a:t>
            </a:r>
            <a:r>
              <a:rPr lang="en"/>
              <a:t>is shifted to a </a:t>
            </a:r>
            <a:r>
              <a:rPr lang="en">
                <a:solidFill>
                  <a:srgbClr val="FF9900"/>
                </a:solidFill>
              </a:rPr>
              <a:t>container </a:t>
            </a:r>
            <a:r>
              <a:rPr lang="en"/>
              <a:t>or framework</a:t>
            </a:r>
            <a:endParaRPr/>
          </a:p>
        </p:txBody>
      </p:sp>
      <p:sp>
        <p:nvSpPr>
          <p:cNvPr id="69" name="Google Shape;69;g2964f5a7bf4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g2964f5a7bf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232" y="2571750"/>
            <a:ext cx="2713799" cy="18758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2964f5a7bf4_0_0"/>
          <p:cNvSpPr/>
          <p:nvPr/>
        </p:nvSpPr>
        <p:spPr>
          <a:xfrm>
            <a:off x="4006300" y="3351100"/>
            <a:ext cx="6990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g2964f5a7bf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050" y="2529281"/>
            <a:ext cx="3804201" cy="1960807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2964f5a7bf4_0_0"/>
          <p:cNvSpPr txBox="1"/>
          <p:nvPr/>
        </p:nvSpPr>
        <p:spPr>
          <a:xfrm>
            <a:off x="768000" y="4629175"/>
            <a:ext cx="767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96F3"/>
                </a:solidFill>
                <a:latin typeface="Roboto"/>
                <a:ea typeface="Roboto"/>
                <a:cs typeface="Roboto"/>
                <a:sym typeface="Roboto"/>
              </a:rPr>
              <a:t>Example: Instead of driving yourself, hire a grab driver to drive for you</a:t>
            </a:r>
            <a:endParaRPr sz="1800">
              <a:solidFill>
                <a:srgbClr val="2196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1d9459867_0_7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control?</a:t>
            </a:r>
            <a:endParaRPr/>
          </a:p>
        </p:txBody>
      </p:sp>
      <p:sp>
        <p:nvSpPr>
          <p:cNvPr id="79" name="Google Shape;79;g261d9459867_0_73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ny additional responsibilities a class has other than its main responsibility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control over the flow of an application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control over the dependent object creation and binding (lifecycle </a:t>
            </a:r>
            <a:r>
              <a:rPr lang="en"/>
              <a:t>management</a:t>
            </a:r>
            <a:r>
              <a:rPr lang="en"/>
              <a:t>)</a:t>
            </a:r>
            <a:endParaRPr/>
          </a:p>
        </p:txBody>
      </p:sp>
      <p:sp>
        <p:nvSpPr>
          <p:cNvPr id="80" name="Google Shape;80;g261d9459867_0_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1d9459867_0_2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IoC?</a:t>
            </a:r>
            <a:endParaRPr/>
          </a:p>
        </p:txBody>
      </p:sp>
      <p:sp>
        <p:nvSpPr>
          <p:cNvPr id="86" name="Google Shape;86;g261d9459867_0_2"/>
          <p:cNvSpPr txBox="1"/>
          <p:nvPr>
            <p:ph idx="1" type="body"/>
          </p:nvPr>
        </p:nvSpPr>
        <p:spPr>
          <a:xfrm>
            <a:off x="141300" y="9902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>
                <a:solidFill>
                  <a:srgbClr val="FF00FF"/>
                </a:solidFill>
              </a:rPr>
              <a:t>L</a:t>
            </a:r>
            <a:r>
              <a:rPr lang="en">
                <a:solidFill>
                  <a:srgbClr val="FF00FF"/>
                </a:solidFill>
              </a:rPr>
              <a:t>oose coupling</a:t>
            </a:r>
            <a:r>
              <a:rPr lang="en"/>
              <a:t> between components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Independent &amp; easier to </a:t>
            </a:r>
            <a:r>
              <a:rPr lang="en">
                <a:solidFill>
                  <a:srgbClr val="FF9900"/>
                </a:solidFill>
              </a:rPr>
              <a:t>replace </a:t>
            </a:r>
            <a:r>
              <a:rPr lang="en"/>
              <a:t>or </a:t>
            </a:r>
            <a:r>
              <a:rPr lang="en">
                <a:solidFill>
                  <a:srgbClr val="FF9900"/>
                </a:solidFill>
              </a:rPr>
              <a:t>modify </a:t>
            </a:r>
            <a:endParaRPr>
              <a:solidFill>
                <a:srgbClr val="FF99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More modular, flexible, &amp; easily </a:t>
            </a:r>
            <a:r>
              <a:rPr lang="en">
                <a:solidFill>
                  <a:srgbClr val="9900FF"/>
                </a:solidFill>
              </a:rPr>
              <a:t>maintainable </a:t>
            </a:r>
            <a:r>
              <a:rPr lang="en"/>
              <a:t>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Test driven development is impossible without IoC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7" name="Google Shape;87;g261d9459867_0_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1d9459867_0_8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or pattern or framework?</a:t>
            </a:r>
            <a:endParaRPr/>
          </a:p>
        </p:txBody>
      </p:sp>
      <p:sp>
        <p:nvSpPr>
          <p:cNvPr id="93" name="Google Shape;93;g261d9459867_0_83"/>
          <p:cNvSpPr txBox="1"/>
          <p:nvPr>
            <p:ph idx="12" type="sldNum"/>
          </p:nvPr>
        </p:nvSpPr>
        <p:spPr>
          <a:xfrm>
            <a:off x="8388233" y="46583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g261d9459867_0_83"/>
          <p:cNvSpPr/>
          <p:nvPr/>
        </p:nvSpPr>
        <p:spPr>
          <a:xfrm>
            <a:off x="3620300" y="1034950"/>
            <a:ext cx="3046500" cy="92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Dependency Inversion Principle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DIP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g261d9459867_0_83"/>
          <p:cNvSpPr/>
          <p:nvPr/>
        </p:nvSpPr>
        <p:spPr>
          <a:xfrm>
            <a:off x="260850" y="1034950"/>
            <a:ext cx="3046500" cy="92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Inversion of control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Roboto"/>
                <a:ea typeface="Roboto"/>
                <a:cs typeface="Roboto"/>
                <a:sym typeface="Roboto"/>
              </a:rPr>
              <a:t>IoC</a:t>
            </a:r>
            <a:endParaRPr b="1"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g261d9459867_0_83"/>
          <p:cNvSpPr/>
          <p:nvPr/>
        </p:nvSpPr>
        <p:spPr>
          <a:xfrm>
            <a:off x="260850" y="2464425"/>
            <a:ext cx="6405900" cy="92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Dependency Injection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Roboto"/>
                <a:ea typeface="Roboto"/>
                <a:cs typeface="Roboto"/>
                <a:sym typeface="Roboto"/>
              </a:rPr>
              <a:t>DI</a:t>
            </a:r>
            <a:endParaRPr b="1"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g261d9459867_0_83"/>
          <p:cNvSpPr/>
          <p:nvPr/>
        </p:nvSpPr>
        <p:spPr>
          <a:xfrm>
            <a:off x="260850" y="3893900"/>
            <a:ext cx="6405900" cy="92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Roboto"/>
                <a:ea typeface="Roboto"/>
                <a:cs typeface="Roboto"/>
                <a:sym typeface="Roboto"/>
              </a:rPr>
              <a:t>IoC Container</a:t>
            </a:r>
            <a:endParaRPr sz="4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g261d9459867_0_83"/>
          <p:cNvSpPr/>
          <p:nvPr/>
        </p:nvSpPr>
        <p:spPr>
          <a:xfrm>
            <a:off x="6928874" y="1099275"/>
            <a:ext cx="1459348" cy="393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Principle</a:t>
            </a:r>
          </a:p>
        </p:txBody>
      </p:sp>
      <p:sp>
        <p:nvSpPr>
          <p:cNvPr id="99" name="Google Shape;99;g261d9459867_0_83"/>
          <p:cNvSpPr/>
          <p:nvPr/>
        </p:nvSpPr>
        <p:spPr>
          <a:xfrm>
            <a:off x="6928874" y="2804263"/>
            <a:ext cx="1208792" cy="31316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Pattern</a:t>
            </a:r>
          </a:p>
        </p:txBody>
      </p:sp>
      <p:sp>
        <p:nvSpPr>
          <p:cNvPr id="100" name="Google Shape;100;g261d9459867_0_83"/>
          <p:cNvSpPr/>
          <p:nvPr/>
        </p:nvSpPr>
        <p:spPr>
          <a:xfrm>
            <a:off x="6928874" y="4243325"/>
            <a:ext cx="1930219" cy="31316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Framework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1dedbb313_0_1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IoC (1) - Flow of a Program</a:t>
            </a:r>
            <a:endParaRPr/>
          </a:p>
        </p:txBody>
      </p:sp>
      <p:sp>
        <p:nvSpPr>
          <p:cNvPr id="106" name="Google Shape;106;g261dedbb313_0_1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Console </a:t>
            </a:r>
            <a:r>
              <a:rPr lang="en"/>
              <a:t>						vs 		</a:t>
            </a:r>
            <a:r>
              <a:rPr b="1" lang="en"/>
              <a:t>Event handling</a:t>
            </a:r>
            <a:endParaRPr b="1"/>
          </a:p>
        </p:txBody>
      </p:sp>
      <p:sp>
        <p:nvSpPr>
          <p:cNvPr id="107" name="Google Shape;107;g261dedbb313_0_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Google Shape;108;g261dedbb313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750" y="1969738"/>
            <a:ext cx="4251000" cy="245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261dedbb313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303" y="1969750"/>
            <a:ext cx="4085525" cy="15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1dedbb313_0_19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 (2) - Dependent Object Creation</a:t>
            </a:r>
            <a:endParaRPr/>
          </a:p>
        </p:txBody>
      </p:sp>
      <p:sp>
        <p:nvSpPr>
          <p:cNvPr id="115" name="Google Shape;115;g261dedbb313_0_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g261dedbb313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975" y="863600"/>
            <a:ext cx="5325061" cy="40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1dedbb313_0_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tightly coupled to loosely coupled</a:t>
            </a:r>
            <a:endParaRPr/>
          </a:p>
        </p:txBody>
      </p:sp>
      <p:sp>
        <p:nvSpPr>
          <p:cNvPr id="122" name="Google Shape;122;g261dedbb313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g261dedbb31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50" y="1142650"/>
            <a:ext cx="8167659" cy="2858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1dedbb313_0_2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inversion principle</a:t>
            </a:r>
            <a:endParaRPr/>
          </a:p>
        </p:txBody>
      </p:sp>
      <p:sp>
        <p:nvSpPr>
          <p:cNvPr id="129" name="Google Shape;129;g261dedbb313_0_28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High-level modules should not depend on low-level modules. Both should depend on the </a:t>
            </a:r>
            <a:r>
              <a:rPr lang="en">
                <a:solidFill>
                  <a:srgbClr val="0000FF"/>
                </a:solidFill>
              </a:rPr>
              <a:t>abstraction</a:t>
            </a:r>
            <a:r>
              <a:rPr lang="en"/>
              <a:t>.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Abstractions should not depend on details. Details should depend on abstractions.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61dedbb313_0_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