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6858000" cx="9144000"/>
  <p:notesSz cx="9144000" cy="6858000"/>
  <p:embeddedFontLst>
    <p:embeddedFont>
      <p:font typeface="Roboto"/>
      <p:regular r:id="rId103"/>
      <p:bold r:id="rId104"/>
      <p:italic r:id="rId105"/>
      <p:boldItalic r:id="rId106"/>
    </p:embeddedFont>
    <p:embeddedFont>
      <p:font typeface="Quattrocento Sans"/>
      <p:regular r:id="rId107"/>
      <p:bold r:id="rId108"/>
      <p:italic r:id="rId109"/>
      <p:boldItalic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1" roundtripDataSignature="AMtx7mipHA34hHcmAGuAeHIw9H5LguA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QuattrocentoSans-regular.fntdata"/><Relationship Id="rId106" Type="http://schemas.openxmlformats.org/officeDocument/2006/relationships/font" Target="fonts/Roboto-boldItalic.fntdata"/><Relationship Id="rId105" Type="http://schemas.openxmlformats.org/officeDocument/2006/relationships/font" Target="fonts/Roboto-italic.fntdata"/><Relationship Id="rId104" Type="http://schemas.openxmlformats.org/officeDocument/2006/relationships/font" Target="fonts/Roboto-bold.fntdata"/><Relationship Id="rId109" Type="http://schemas.openxmlformats.org/officeDocument/2006/relationships/font" Target="fonts/QuattrocentoSans-italic.fntdata"/><Relationship Id="rId108" Type="http://schemas.openxmlformats.org/officeDocument/2006/relationships/font" Target="fonts/QuattrocentoSan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customschemas.google.com/relationships/presentationmetadata" Target="meta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1949f7125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1949f7125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1949f7125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5f298cac9_1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5f298cac9_1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85f298cac9_1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5ff81aec5_0_3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5ff81aec5_0_3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f5ff81aec5_0_3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5ff81aec5_0_2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5ff81aec5_0_2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f5ff81aec5_0_2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5ff81aec5_0_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5ff81aec5_0_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f5ff81aec5_0_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fd77b244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6fd77b244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86fd77b244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5ff81aec5_0_1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5ff81aec5_0_1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f5ff81aec5_0_1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6fd043b01_0_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6fd043b01_0_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f6fd043b01_0_2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e2a14cebc_3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6e2a14cebc_3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6e2a14cebc_3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f5ff81aec5_0_4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f5ff81aec5_0_4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f5ff81aec5_0_4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e2a14cebc_3_158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e2a14cebc_3_158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6e2a14cebc_3_158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aa66b9d33_0_0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faa66b9d33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5ff81aec5_0_54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5ff81aec5_0_54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f5ff81aec5_0_54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f5ff81aec5_0_71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f5ff81aec5_0_7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f5ff81aec5_0_7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5ff81aec5_0_63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f5ff81aec5_0_63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f5ff81aec5_0_63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6fd043b01_0_18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6fd043b01_0_18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f6fd043b01_0_18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212e9e68d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212e9e68d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9212e9e68d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f6fd043b01_0_25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f6fd043b01_0_25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f6fd043b01_0_25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f6fd043b01_0_3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f6fd043b01_0_3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f6fd043b01_0_32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faa66b9d33_0_65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faa66b9d33_0_65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2faa66b9d33_0_65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faa66b9d33_0_72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faa66b9d33_0_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faa66b9d33_0_78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faa66b9d33_0_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faa66b9d33_0_84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faa66b9d33_0_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aa66b9d33_0_91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faa66b9d33_0_9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faa66b9d33_0_99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faa66b9d33_0_9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5f298cac9_1_7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5f298cac9_1_7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85f298cac9_1_7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6fd043b01_0_39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6fd043b01_0_39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1f6fd043b01_0_39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f6fd043b01_0_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1f6fd043b01_0_46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f6fd043b01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f6fd043b01_0_50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f6fd043b01_0_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f6fd043b01_0_57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f6fd043b01_0_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1f6fd043b01_0_68:notes"/>
          <p:cNvSpPr/>
          <p:nvPr>
            <p:ph idx="2" type="sldImg"/>
          </p:nvPr>
        </p:nvSpPr>
        <p:spPr>
          <a:xfrm>
            <a:off x="1524400" y="514350"/>
            <a:ext cx="6096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f6fd043b01_0_146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f6fd043b01_0_146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1f6fd043b01_0_146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85f298cbaa_1_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85f298cbaa_1_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285f298cbaa_1_2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93a1d5683_0_0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93a1d5683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f93a1d5683_0_0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7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7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sz="72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9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9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79"/>
          <p:cNvGrpSpPr/>
          <p:nvPr/>
        </p:nvGrpSpPr>
        <p:grpSpPr>
          <a:xfrm>
            <a:off x="-1731650" y="1694705"/>
            <a:ext cx="10875650" cy="7455224"/>
            <a:chOff x="-1731650" y="1694705"/>
            <a:chExt cx="10875650" cy="7455224"/>
          </a:xfrm>
        </p:grpSpPr>
        <p:pic>
          <p:nvPicPr>
            <p:cNvPr id="20" name="Google Shape;20;p7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79"/>
            <p:cNvSpPr/>
            <p:nvPr/>
          </p:nvSpPr>
          <p:spPr>
            <a:xfrm rot="-3654751">
              <a:off x="2485973" y="9936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8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8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9"/>
          <p:cNvSpPr txBox="1"/>
          <p:nvPr>
            <p:ph type="title"/>
          </p:nvPr>
        </p:nvSpPr>
        <p:spPr>
          <a:xfrm>
            <a:off x="457200" y="3239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Quattrocento Sans"/>
              <a:buNone/>
              <a:defRPr sz="60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/>
          <p:nvPr/>
        </p:nvSpPr>
        <p:spPr>
          <a:xfrm rot="-3654751">
            <a:off x="2675064" y="-430330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9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cap="flat" cmpd="sng" w="2254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0"/>
          <p:cNvSpPr txBox="1"/>
          <p:nvPr>
            <p:ph type="title"/>
          </p:nvPr>
        </p:nvSpPr>
        <p:spPr>
          <a:xfrm>
            <a:off x="3803073" y="4200698"/>
            <a:ext cx="4707082" cy="87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0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90"/>
          <p:cNvCxnSpPr/>
          <p:nvPr/>
        </p:nvCxnSpPr>
        <p:spPr>
          <a:xfrm>
            <a:off x="3803073" y="5077691"/>
            <a:ext cx="4756001" cy="1"/>
          </a:xfrm>
          <a:prstGeom prst="straightConnector1">
            <a:avLst/>
          </a:prstGeom>
          <a:noFill/>
          <a:ln cap="flat" cmpd="sng" w="31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553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1"/>
          <p:cNvSpPr txBox="1"/>
          <p:nvPr>
            <p:ph type="title"/>
          </p:nvPr>
        </p:nvSpPr>
        <p:spPr>
          <a:xfrm>
            <a:off x="5404393" y="1193663"/>
            <a:ext cx="3465286" cy="434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1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2"/>
          <p:cNvSpPr/>
          <p:nvPr/>
        </p:nvSpPr>
        <p:spPr>
          <a:xfrm rot="-3654751">
            <a:off x="368711" y="943707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2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e2a14cebc_3_14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6e2a14cebc_3_14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g16e2a14cebc_3_1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6e2a14cebc_3_1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6e2a14cebc_3_1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fd043b01_0_130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1f6fd043b01_0_130"/>
          <p:cNvSpPr/>
          <p:nvPr/>
        </p:nvSpPr>
        <p:spPr>
          <a:xfrm>
            <a:off x="540000" y="1709033"/>
            <a:ext cx="8064000" cy="2987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f6fd043b01_0_130"/>
          <p:cNvSpPr txBox="1"/>
          <p:nvPr>
            <p:ph type="title"/>
          </p:nvPr>
        </p:nvSpPr>
        <p:spPr>
          <a:xfrm>
            <a:off x="540000" y="1709033"/>
            <a:ext cx="80640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fd043b01_0_134"/>
          <p:cNvSpPr/>
          <p:nvPr/>
        </p:nvSpPr>
        <p:spPr>
          <a:xfrm>
            <a:off x="-20250" y="0"/>
            <a:ext cx="9184500" cy="10476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f6fd043b01_0_134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g1f6fd043b01_0_134"/>
          <p:cNvSpPr txBox="1"/>
          <p:nvPr>
            <p:ph idx="1" type="body"/>
          </p:nvPr>
        </p:nvSpPr>
        <p:spPr>
          <a:xfrm>
            <a:off x="141300" y="1218667"/>
            <a:ext cx="8932200" cy="5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g1f6fd043b01_0_134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80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1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1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2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2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tdqua_000\Desktop\coffe_tea_01.png" id="36" name="Google Shape;3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55" y="4114800"/>
            <a:ext cx="2231811" cy="26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83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8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8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4"/>
          <p:cNvGrpSpPr/>
          <p:nvPr/>
        </p:nvGrpSpPr>
        <p:grpSpPr>
          <a:xfrm>
            <a:off x="-1282197" y="0"/>
            <a:ext cx="10686559" cy="7303522"/>
            <a:chOff x="-1282197" y="0"/>
            <a:chExt cx="10686559" cy="7303522"/>
          </a:xfrm>
        </p:grpSpPr>
        <p:pic>
          <p:nvPicPr>
            <p:cNvPr id="47" name="Google Shape;47;p8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"/>
              <a:ext cx="91440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84"/>
            <p:cNvSpPr/>
            <p:nvPr/>
          </p:nvSpPr>
          <p:spPr>
            <a:xfrm rot="-3654751">
              <a:off x="2935426" y="-1836471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5287" y="1554978"/>
            <a:ext cx="4169664" cy="6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31" y="1547452"/>
            <a:ext cx="4270248" cy="6453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7010400" y="597586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4"/>
          <p:cNvSpPr txBox="1"/>
          <p:nvPr>
            <p:ph idx="1" type="body"/>
          </p:nvPr>
        </p:nvSpPr>
        <p:spPr>
          <a:xfrm>
            <a:off x="313779" y="1546224"/>
            <a:ext cx="42687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4"/>
          <p:cNvSpPr txBox="1"/>
          <p:nvPr>
            <p:ph idx="2" type="body"/>
          </p:nvPr>
        </p:nvSpPr>
        <p:spPr>
          <a:xfrm>
            <a:off x="4748212" y="1563233"/>
            <a:ext cx="4167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4"/>
          <p:cNvSpPr txBox="1"/>
          <p:nvPr>
            <p:ph idx="3" type="body"/>
          </p:nvPr>
        </p:nvSpPr>
        <p:spPr>
          <a:xfrm>
            <a:off x="313779" y="2193469"/>
            <a:ext cx="4268788" cy="4340226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4"/>
          <p:cNvSpPr txBox="1"/>
          <p:nvPr>
            <p:ph idx="4" type="body"/>
          </p:nvPr>
        </p:nvSpPr>
        <p:spPr>
          <a:xfrm>
            <a:off x="4757737" y="2207211"/>
            <a:ext cx="4167187" cy="432276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5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4_Image Collection\01_ICON\Question\Help.png" id="61" name="Google Shape;6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782762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2940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gle.github.io/styleguide/cppguide.html#Variable_Name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cpp/cpp_oop.as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hyperlink" Target="https://webframes.org/what-is-a-stack-frame-and-why-it-so-importan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3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Relationship Id="rId6" Type="http://schemas.openxmlformats.org/officeDocument/2006/relationships/image" Target="../media/image57.png"/><Relationship Id="rId7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4.jpg"/><Relationship Id="rId4" Type="http://schemas.openxmlformats.org/officeDocument/2006/relationships/image" Target="../media/image10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Relationship Id="rId5" Type="http://schemas.openxmlformats.org/officeDocument/2006/relationships/image" Target="../media/image64.png"/><Relationship Id="rId6" Type="http://schemas.openxmlformats.org/officeDocument/2006/relationships/image" Target="../media/image7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png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5.png"/><Relationship Id="rId4" Type="http://schemas.openxmlformats.org/officeDocument/2006/relationships/image" Target="../media/image79.png"/><Relationship Id="rId5" Type="http://schemas.openxmlformats.org/officeDocument/2006/relationships/image" Target="../media/image7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9.png"/><Relationship Id="rId4" Type="http://schemas.openxmlformats.org/officeDocument/2006/relationships/image" Target="../media/image7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2.png"/><Relationship Id="rId4" Type="http://schemas.openxmlformats.org/officeDocument/2006/relationships/image" Target="../media/image97.png"/><Relationship Id="rId5" Type="http://schemas.openxmlformats.org/officeDocument/2006/relationships/image" Target="../media/image85.png"/><Relationship Id="rId6" Type="http://schemas.openxmlformats.org/officeDocument/2006/relationships/image" Target="../media/image93.png"/><Relationship Id="rId7" Type="http://schemas.openxmlformats.org/officeDocument/2006/relationships/image" Target="../media/image8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2.png"/><Relationship Id="rId4" Type="http://schemas.openxmlformats.org/officeDocument/2006/relationships/image" Target="../media/image90.png"/><Relationship Id="rId5" Type="http://schemas.openxmlformats.org/officeDocument/2006/relationships/image" Target="../media/image83.png"/><Relationship Id="rId6" Type="http://schemas.openxmlformats.org/officeDocument/2006/relationships/image" Target="../media/image86.png"/><Relationship Id="rId7" Type="http://schemas.openxmlformats.org/officeDocument/2006/relationships/image" Target="../media/image8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lass_diagram" TargetMode="External"/><Relationship Id="rId4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9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6.png"/><Relationship Id="rId4" Type="http://schemas.openxmlformats.org/officeDocument/2006/relationships/image" Target="../media/image9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/>
              <a:t>OOP Concepts</a:t>
            </a:r>
            <a:endParaRPr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Object oriented programming</a:t>
            </a:r>
            <a:endParaRPr/>
          </a:p>
        </p:txBody>
      </p:sp>
      <p:grpSp>
        <p:nvGrpSpPr>
          <p:cNvPr id="115" name="Google Shape;115;p1"/>
          <p:cNvGrpSpPr/>
          <p:nvPr/>
        </p:nvGrpSpPr>
        <p:grpSpPr>
          <a:xfrm>
            <a:off x="3922841" y="5094288"/>
            <a:ext cx="1055559" cy="1000577"/>
            <a:chOff x="3922841" y="387123"/>
            <a:chExt cx="1055559" cy="1000577"/>
          </a:xfrm>
        </p:grpSpPr>
        <p:pic>
          <p:nvPicPr>
            <p:cNvPr id="116" name="Google Shape;11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9172" y="426137"/>
              <a:ext cx="824400" cy="82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"/>
            <p:cNvSpPr/>
            <p:nvPr/>
          </p:nvSpPr>
          <p:spPr>
            <a:xfrm>
              <a:off x="3922841" y="387123"/>
              <a:ext cx="1055559" cy="1000577"/>
            </a:xfrm>
            <a:prstGeom prst="ellipse">
              <a:avLst/>
            </a:prstGeom>
            <a:noFill/>
            <a:ln cap="flat" cmpd="sng" w="4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90500" y="103525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200"/>
              <a:t>Exercises - Create class diagram for</a:t>
            </a:r>
            <a:endParaRPr sz="4200"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381000" y="1600200"/>
            <a:ext cx="86106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S</a:t>
            </a:r>
            <a:r>
              <a:rPr lang="en-US">
                <a:solidFill>
                  <a:srgbClr val="0066FF"/>
                </a:solidFill>
              </a:rPr>
              <a:t>oldier </a:t>
            </a:r>
            <a:r>
              <a:rPr lang="en-US"/>
              <a:t>that has Hit points and Mana, can attack and defend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Fraction </a:t>
            </a:r>
            <a:r>
              <a:rPr lang="en-US"/>
              <a:t>that has a numerator and a denominator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Point </a:t>
            </a:r>
            <a:r>
              <a:rPr lang="en-US"/>
              <a:t>in 2D space, with x and y location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Line </a:t>
            </a:r>
            <a:r>
              <a:rPr lang="en-US"/>
              <a:t>in 2D space, created by 2 points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Circle </a:t>
            </a:r>
            <a:r>
              <a:rPr lang="en-US"/>
              <a:t>in 2D space, with radius and a center, Pi=3.14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Rectangle </a:t>
            </a:r>
            <a:r>
              <a:rPr lang="en-US"/>
              <a:t>in 2D space, with  width and height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Square </a:t>
            </a:r>
            <a:r>
              <a:rPr lang="en-US"/>
              <a:t>in 2D space, with a side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Triangle </a:t>
            </a:r>
            <a:r>
              <a:rPr lang="en-US"/>
              <a:t>in 2D space, with 3 sides’ length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Dice</a:t>
            </a:r>
            <a:r>
              <a:rPr lang="en-US"/>
              <a:t>, could be 4/6/8/10/12/20 faces</a:t>
            </a:r>
            <a:endParaRPr/>
          </a:p>
          <a:p>
            <a:pPr indent="-501015" lvl="0" marL="514350" rtl="0" algn="l">
              <a:spcBef>
                <a:spcPts val="56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66FF"/>
                </a:solidFill>
              </a:rPr>
              <a:t>S</a:t>
            </a:r>
            <a:r>
              <a:rPr lang="en-US">
                <a:solidFill>
                  <a:srgbClr val="0066FF"/>
                </a:solidFill>
              </a:rPr>
              <a:t>tudent </a:t>
            </a:r>
            <a:r>
              <a:rPr lang="en-US"/>
              <a:t>that has ID, Fullname, Telephone, Email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C++ Coding</a:t>
            </a:r>
            <a:endParaRPr/>
          </a:p>
        </p:txBody>
      </p:sp>
      <p:sp>
        <p:nvSpPr>
          <p:cNvPr id="210" name="Google Shape;210;p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875" y="1530600"/>
            <a:ext cx="5686425" cy="77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875" y="5568800"/>
            <a:ext cx="4919521" cy="1146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875" y="2473375"/>
            <a:ext cx="5753100" cy="292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447800"/>
            <a:ext cx="2623275" cy="2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Other coding standards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Hungarian 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Google style - Trailing underscore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66FF"/>
                </a:solidFill>
              </a:rPr>
              <a:t>float </a:t>
            </a:r>
            <a:r>
              <a:rPr lang="en-US"/>
              <a:t>weight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66FF"/>
                </a:solidFill>
              </a:rPr>
              <a:t>float </a:t>
            </a:r>
            <a:r>
              <a:rPr lang="en-US"/>
              <a:t>height</a:t>
            </a:r>
            <a:r>
              <a:rPr lang="en-US">
                <a:solidFill>
                  <a:srgbClr val="FF0000"/>
                </a:solidFill>
              </a:rPr>
              <a:t>_</a:t>
            </a:r>
            <a:r>
              <a:rPr lang="en-U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C++ Style Guide</a:t>
            </a:r>
            <a:endParaRPr sz="3400"/>
          </a:p>
        </p:txBody>
      </p:sp>
      <p:sp>
        <p:nvSpPr>
          <p:cNvPr id="221" name="Google Shape;221;p1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7075" y="2223012"/>
            <a:ext cx="2514600" cy="1381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0437" y="2199199"/>
            <a:ext cx="2676525" cy="1428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1949f7125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C++ author’s opinion on Hungarian notation</a:t>
            </a:r>
            <a:endParaRPr sz="3500"/>
          </a:p>
        </p:txBody>
      </p:sp>
      <p:sp>
        <p:nvSpPr>
          <p:cNvPr id="230" name="Google Shape;230;g2e1949f7125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2e1949f71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199" cy="3759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Which coding standard to use?</a:t>
            </a:r>
            <a:endParaRPr/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381000" y="1600200"/>
            <a:ext cx="86106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Really depends on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Customer’s requirement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Language / Project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Team / Company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Chosen in this course:</a:t>
            </a:r>
            <a:endParaRPr/>
          </a:p>
          <a:p>
            <a:pPr indent="-346069" lvl="1" marL="800100" rtl="0" algn="l">
              <a:spcBef>
                <a:spcPts val="480"/>
              </a:spcBef>
              <a:spcAft>
                <a:spcPts val="0"/>
              </a:spcAft>
              <a:buSzPts val="2450"/>
              <a:buChar char="▪"/>
            </a:pPr>
            <a:r>
              <a:rPr b="1" lang="en-US" sz="2449"/>
              <a:t>_</a:t>
            </a:r>
            <a:r>
              <a:rPr lang="en-US" sz="2449"/>
              <a:t>camelCase</a:t>
            </a:r>
            <a:r>
              <a:rPr lang="en-US" sz="2449"/>
              <a:t>: </a:t>
            </a:r>
            <a:r>
              <a:rPr lang="en-US" sz="2449">
                <a:solidFill>
                  <a:srgbClr val="FF0000"/>
                </a:solidFill>
              </a:rPr>
              <a:t>private</a:t>
            </a:r>
            <a:r>
              <a:rPr lang="en-US" sz="2449"/>
              <a:t> attribute</a:t>
            </a:r>
            <a:endParaRPr sz="2449"/>
          </a:p>
          <a:p>
            <a:pPr indent="-346069" lvl="1" marL="800100" rtl="0" algn="l">
              <a:spcBef>
                <a:spcPts val="480"/>
              </a:spcBef>
              <a:spcAft>
                <a:spcPts val="0"/>
              </a:spcAft>
              <a:buSzPts val="2450"/>
              <a:buChar char="▪"/>
            </a:pPr>
            <a:r>
              <a:rPr lang="en-US" sz="2449"/>
              <a:t>camelCase: </a:t>
            </a:r>
            <a:r>
              <a:rPr lang="en-US" sz="2449">
                <a:solidFill>
                  <a:srgbClr val="FF0000"/>
                </a:solidFill>
              </a:rPr>
              <a:t>public</a:t>
            </a:r>
            <a:r>
              <a:rPr lang="en-US" sz="2449"/>
              <a:t> method // updateInfo(), changeName()</a:t>
            </a:r>
            <a:endParaRPr sz="2449"/>
          </a:p>
          <a:p>
            <a:pPr indent="-346069" lvl="1" marL="800100" rtl="0" algn="l">
              <a:spcBef>
                <a:spcPts val="480"/>
              </a:spcBef>
              <a:spcAft>
                <a:spcPts val="0"/>
              </a:spcAft>
              <a:buSzPts val="2450"/>
              <a:buChar char="▪"/>
            </a:pPr>
            <a:r>
              <a:rPr lang="en-US" sz="2449"/>
              <a:t>PascalCase: Classname </a:t>
            </a:r>
            <a:r>
              <a:rPr lang="en-US" sz="2449">
                <a:solidFill>
                  <a:srgbClr val="00B050"/>
                </a:solidFill>
              </a:rPr>
              <a:t>// OrderDetail, BasicSettings</a:t>
            </a:r>
            <a:endParaRPr sz="2449"/>
          </a:p>
          <a:p>
            <a:pPr indent="-346069" lvl="1" marL="800100" rtl="0" algn="l">
              <a:spcBef>
                <a:spcPts val="480"/>
              </a:spcBef>
              <a:spcAft>
                <a:spcPts val="0"/>
              </a:spcAft>
              <a:buSzPts val="2450"/>
              <a:buChar char="▪"/>
            </a:pPr>
            <a:r>
              <a:rPr lang="en-US" sz="2449"/>
              <a:t>ALL_UPPERCASE: constant</a:t>
            </a:r>
            <a:endParaRPr/>
          </a:p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5f298cac9_1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45" name="Google Shape;245;g285f298cac9_1_0"/>
          <p:cNvSpPr txBox="1"/>
          <p:nvPr>
            <p:ph idx="1" type="body"/>
          </p:nvPr>
        </p:nvSpPr>
        <p:spPr>
          <a:xfrm>
            <a:off x="381000" y="1600200"/>
            <a:ext cx="8610600" cy="50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Identify classes from daily apps: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Gmail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Facebook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Tiktok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Youtube (insights)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Steam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Genshin Impact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DOTA / </a:t>
            </a:r>
            <a:r>
              <a:rPr lang="en-US"/>
              <a:t>League of Legend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Chess game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Tetris game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eCommerce (shopee / lazada / tiki / thegioididong)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WorldCup</a:t>
            </a:r>
            <a:endParaRPr/>
          </a:p>
        </p:txBody>
      </p:sp>
      <p:sp>
        <p:nvSpPr>
          <p:cNvPr id="246" name="Google Shape;246;g285f298cac9_1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Object life cycle</a:t>
            </a:r>
            <a:endParaRPr/>
          </a:p>
        </p:txBody>
      </p:sp>
      <p:sp>
        <p:nvSpPr>
          <p:cNvPr id="252" name="Google Shape;252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1879600" cy="142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75" y="1631950"/>
            <a:ext cx="3571875" cy="146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88" y="3429000"/>
            <a:ext cx="2181225" cy="169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913" y="3435350"/>
            <a:ext cx="4448175" cy="1543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12"/>
          <p:cNvSpPr/>
          <p:nvPr/>
        </p:nvSpPr>
        <p:spPr>
          <a:xfrm>
            <a:off x="6122775" y="4811425"/>
            <a:ext cx="2579400" cy="771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5ff81aec5_0_3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64" name="Google Shape;264;g1f5ff81aec5_0_3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Suppose we have a Student class: ID, Fullname, Telephone, Email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Try to illustrate what happens in the </a:t>
            </a:r>
            <a:r>
              <a:rPr b="1" lang="en-US">
                <a:solidFill>
                  <a:srgbClr val="0066FF"/>
                </a:solidFill>
              </a:rPr>
              <a:t>stack </a:t>
            </a:r>
            <a:r>
              <a:rPr lang="en-US"/>
              <a:t>and </a:t>
            </a:r>
            <a:r>
              <a:rPr b="1" lang="en-US">
                <a:solidFill>
                  <a:srgbClr val="0066FF"/>
                </a:solidFill>
              </a:rPr>
              <a:t>heap </a:t>
            </a:r>
            <a:r>
              <a:rPr lang="en-US"/>
              <a:t>when writing this code:</a:t>
            </a:r>
            <a:endParaRPr/>
          </a:p>
        </p:txBody>
      </p:sp>
      <p:sp>
        <p:nvSpPr>
          <p:cNvPr id="265" name="Google Shape;265;g1f5ff81aec5_0_3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1f5ff81aec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3527400"/>
            <a:ext cx="4152900" cy="31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f5ff81aec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25" y="2301625"/>
            <a:ext cx="5915025" cy="430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g1f5ff81aec5_0_2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Question?</a:t>
            </a:r>
            <a:endParaRPr/>
          </a:p>
        </p:txBody>
      </p:sp>
      <p:sp>
        <p:nvSpPr>
          <p:cNvPr id="274" name="Google Shape;274;g1f5ff81aec5_0_20"/>
          <p:cNvSpPr txBox="1"/>
          <p:nvPr>
            <p:ph idx="1" type="body"/>
          </p:nvPr>
        </p:nvSpPr>
        <p:spPr>
          <a:xfrm>
            <a:off x="231525" y="1600188"/>
            <a:ext cx="75345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How do we know the object is destroyed?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=&gt; Destructor</a:t>
            </a:r>
            <a:endParaRPr/>
          </a:p>
        </p:txBody>
      </p:sp>
      <p:sp>
        <p:nvSpPr>
          <p:cNvPr id="275" name="Google Shape;275;g1f5ff81aec5_0_2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1f5ff81aec5_0_20"/>
          <p:cNvSpPr/>
          <p:nvPr/>
        </p:nvSpPr>
        <p:spPr>
          <a:xfrm>
            <a:off x="3108600" y="3965600"/>
            <a:ext cx="1132200" cy="45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f5ff81aec5_0_20"/>
          <p:cNvSpPr/>
          <p:nvPr/>
        </p:nvSpPr>
        <p:spPr>
          <a:xfrm>
            <a:off x="2577350" y="6147625"/>
            <a:ext cx="6004800" cy="45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5ff81aec5_0_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leak</a:t>
            </a:r>
            <a:endParaRPr/>
          </a:p>
        </p:txBody>
      </p:sp>
      <p:sp>
        <p:nvSpPr>
          <p:cNvPr id="284" name="Google Shape;284;g1f5ff81aec5_0_1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g1f5ff81aec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850" y="1736225"/>
            <a:ext cx="3533775" cy="1228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g1f5ff81aec5_0_1"/>
          <p:cNvSpPr txBox="1"/>
          <p:nvPr>
            <p:ph idx="1" type="body"/>
          </p:nvPr>
        </p:nvSpPr>
        <p:spPr>
          <a:xfrm>
            <a:off x="381000" y="3537025"/>
            <a:ext cx="8610600" cy="27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Why?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Solution?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fd77b244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24" name="Google Shape;124;g286fd77b244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https://www.w3schools.com/cpp/cpp_oop.asp</a:t>
            </a:r>
            <a:r>
              <a:rPr lang="en-US"/>
              <a:t> </a:t>
            </a:r>
            <a:endParaRPr/>
          </a:p>
        </p:txBody>
      </p:sp>
      <p:sp>
        <p:nvSpPr>
          <p:cNvPr id="125" name="Google Shape;125;g286fd77b244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5ff81aec5_0_1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pointer</a:t>
            </a:r>
            <a:endParaRPr/>
          </a:p>
        </p:txBody>
      </p:sp>
      <p:sp>
        <p:nvSpPr>
          <p:cNvPr id="293" name="Google Shape;293;g1f5ff81aec5_0_10"/>
          <p:cNvSpPr txBox="1"/>
          <p:nvPr>
            <p:ph idx="1" type="body"/>
          </p:nvPr>
        </p:nvSpPr>
        <p:spPr>
          <a:xfrm>
            <a:off x="381000" y="3805375"/>
            <a:ext cx="8610600" cy="25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Other types of smart pointers: </a:t>
            </a:r>
            <a:r>
              <a:rPr lang="en-US">
                <a:solidFill>
                  <a:srgbClr val="0000FF"/>
                </a:solidFill>
              </a:rPr>
              <a:t>unique_ptr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weak_ptr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4" name="Google Shape;294;g1f5ff81aec5_0_1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1f5ff81aec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3954925"/>
            <a:ext cx="4676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f5ff81aec5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013" y="1522575"/>
            <a:ext cx="5910966" cy="2205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762" y="2776439"/>
            <a:ext cx="5920276" cy="144180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02" name="Google Shape;302;p1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How to know the cat weight?</a:t>
            </a:r>
            <a:endParaRPr/>
          </a:p>
        </p:txBody>
      </p:sp>
      <p:sp>
        <p:nvSpPr>
          <p:cNvPr id="303" name="Google Shape;303;p1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This code will produce </a:t>
            </a:r>
            <a:r>
              <a:rPr lang="en-US">
                <a:solidFill>
                  <a:srgbClr val="FF0000"/>
                </a:solidFill>
              </a:rPr>
              <a:t>error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FF0000"/>
                </a:solidFill>
              </a:rPr>
              <a:t>“Cat::_weight': cannot access private member</a:t>
            </a:r>
            <a:endParaRPr/>
          </a:p>
        </p:txBody>
      </p:sp>
      <p:sp>
        <p:nvSpPr>
          <p:cNvPr id="304" name="Google Shape;304;p1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078767" y="5049226"/>
            <a:ext cx="1786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542304" y="3415803"/>
            <a:ext cx="2027934" cy="685453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288" y="4575175"/>
            <a:ext cx="3800475" cy="2114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13"/>
          <p:cNvSpPr/>
          <p:nvPr/>
        </p:nvSpPr>
        <p:spPr>
          <a:xfrm>
            <a:off x="4177825" y="5168150"/>
            <a:ext cx="2541300" cy="9234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Getter &amp; Setter</a:t>
            </a:r>
            <a:endParaRPr/>
          </a:p>
        </p:txBody>
      </p:sp>
      <p:sp>
        <p:nvSpPr>
          <p:cNvPr id="314" name="Google Shape;314;p1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 u="sng"/>
              <a:t>For now</a:t>
            </a:r>
            <a:r>
              <a:rPr lang="en-US"/>
              <a:t>, there are </a:t>
            </a:r>
            <a:r>
              <a:rPr lang="en-US">
                <a:solidFill>
                  <a:srgbClr val="0070C0"/>
                </a:solidFill>
              </a:rPr>
              <a:t>two</a:t>
            </a:r>
            <a:r>
              <a:rPr lang="en-US"/>
              <a:t> types of scope for attributes &amp; behaviors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0070C0"/>
                </a:solidFill>
              </a:rPr>
              <a:t>Private</a:t>
            </a:r>
            <a:r>
              <a:rPr lang="en-US"/>
              <a:t>: can be accessed </a:t>
            </a:r>
            <a:r>
              <a:rPr lang="en-US">
                <a:solidFill>
                  <a:srgbClr val="FF0000"/>
                </a:solidFill>
              </a:rPr>
              <a:t>inside class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0070C0"/>
                </a:solidFill>
              </a:rPr>
              <a:t>Public</a:t>
            </a:r>
            <a:r>
              <a:rPr lang="en-US"/>
              <a:t>: can be accessed from </a:t>
            </a:r>
            <a:r>
              <a:rPr lang="en-US">
                <a:solidFill>
                  <a:srgbClr val="00B050"/>
                </a:solidFill>
              </a:rPr>
              <a:t>anywhere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To access private attributes, we should use </a:t>
            </a:r>
            <a:r>
              <a:rPr b="1" lang="en-US">
                <a:solidFill>
                  <a:srgbClr val="0070C0"/>
                </a:solidFill>
              </a:rPr>
              <a:t>getter</a:t>
            </a:r>
            <a:r>
              <a:rPr lang="en-US"/>
              <a:t> &amp; </a:t>
            </a:r>
            <a:r>
              <a:rPr b="1" lang="en-US">
                <a:solidFill>
                  <a:srgbClr val="0070C0"/>
                </a:solidFill>
              </a:rPr>
              <a:t>setter</a:t>
            </a:r>
            <a:endParaRPr/>
          </a:p>
        </p:txBody>
      </p:sp>
      <p:sp>
        <p:nvSpPr>
          <p:cNvPr id="315" name="Google Shape;315;p1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" y="1776250"/>
            <a:ext cx="2238625" cy="35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278" y="1554652"/>
            <a:ext cx="6337300" cy="4381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1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Coding for getter &amp; setter</a:t>
            </a:r>
            <a:endParaRPr/>
          </a:p>
        </p:txBody>
      </p:sp>
      <p:sp>
        <p:nvSpPr>
          <p:cNvPr id="323" name="Google Shape;323;p1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48128" y="5975513"/>
            <a:ext cx="37598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cap="none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114872" y="2800424"/>
            <a:ext cx="1619799" cy="148918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2893181" y="2945544"/>
            <a:ext cx="5966893" cy="1478668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3744814" y="6195404"/>
            <a:ext cx="49885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b="0" lang="en-US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 should be changed by members</a:t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1730575" y="3514675"/>
            <a:ext cx="1162500" cy="23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6fd043b01_0_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approach</a:t>
            </a:r>
            <a:endParaRPr/>
          </a:p>
        </p:txBody>
      </p:sp>
      <p:sp>
        <p:nvSpPr>
          <p:cNvPr id="335" name="Google Shape;335;g1f6fd043b01_0_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❑"/>
            </a:pPr>
            <a:r>
              <a:rPr lang="en-US">
                <a:solidFill>
                  <a:srgbClr val="FF0000"/>
                </a:solidFill>
              </a:rPr>
              <a:t>Function should start with a verb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getWeight(), getHeight()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What if it starts with a noun?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weight(), height()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=&gt; We understand that it is a </a:t>
            </a:r>
            <a:r>
              <a:rPr lang="en-US">
                <a:solidFill>
                  <a:srgbClr val="0000FF"/>
                </a:solidFill>
              </a:rPr>
              <a:t>property </a:t>
            </a:r>
            <a:r>
              <a:rPr lang="en-US"/>
              <a:t>(a </a:t>
            </a:r>
            <a:r>
              <a:rPr lang="en-US">
                <a:solidFill>
                  <a:srgbClr val="0000FF"/>
                </a:solidFill>
              </a:rPr>
              <a:t>getter</a:t>
            </a:r>
            <a:r>
              <a:rPr lang="en-US"/>
              <a:t>)</a:t>
            </a:r>
            <a:endParaRPr/>
          </a:p>
        </p:txBody>
      </p:sp>
      <p:sp>
        <p:nvSpPr>
          <p:cNvPr id="336" name="Google Shape;336;g1f6fd043b01_0_2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2024659"/>
            <a:ext cx="5969000" cy="1447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/>
              <a:t>Now we can know the cat’s weight!</a:t>
            </a:r>
            <a:endParaRPr/>
          </a:p>
        </p:txBody>
      </p:sp>
      <p:sp>
        <p:nvSpPr>
          <p:cNvPr id="343" name="Google Shape;343;p1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5636728" y="2420735"/>
            <a:ext cx="2288072" cy="577068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6078" y="4158259"/>
            <a:ext cx="4553585" cy="40010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46" name="Google Shape;346;p16"/>
          <p:cNvSpPr/>
          <p:nvPr/>
        </p:nvSpPr>
        <p:spPr>
          <a:xfrm>
            <a:off x="143095" y="5287624"/>
            <a:ext cx="88578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haven’t set intial value yet!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5012870" y="4006068"/>
            <a:ext cx="2416630" cy="688396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353" name="Google Shape;353;p17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359" name="Google Shape;359;p18"/>
          <p:cNvSpPr txBox="1"/>
          <p:nvPr>
            <p:ph idx="1" type="body"/>
          </p:nvPr>
        </p:nvSpPr>
        <p:spPr>
          <a:xfrm>
            <a:off x="381000" y="1519545"/>
            <a:ext cx="86106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Object needs to initialize its values in </a:t>
            </a:r>
            <a:r>
              <a:rPr b="1" lang="en-US">
                <a:solidFill>
                  <a:srgbClr val="0070C0"/>
                </a:solidFill>
              </a:rPr>
              <a:t>constructor</a:t>
            </a:r>
            <a:endParaRPr b="1">
              <a:solidFill>
                <a:srgbClr val="0070C0"/>
              </a:solidFill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>
                <a:solidFill>
                  <a:srgbClr val="0000FF"/>
                </a:solidFill>
              </a:rPr>
              <a:t>Fraction </a:t>
            </a:r>
            <a:r>
              <a:rPr lang="en-US"/>
              <a:t>class: denominator should not be 0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/>
              <a:t>Or do some setup procedure </a:t>
            </a:r>
            <a:endParaRPr sz="2400"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chemeClr val="accent6"/>
                </a:solidFill>
              </a:rPr>
              <a:t>RandomIntegerGenerator</a:t>
            </a:r>
            <a:r>
              <a:rPr lang="en-US"/>
              <a:t>: do the seeding</a:t>
            </a:r>
            <a:endParaRPr/>
          </a:p>
        </p:txBody>
      </p:sp>
      <p:sp>
        <p:nvSpPr>
          <p:cNvPr id="360" name="Google Shape;360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/>
              <a:t>What is special about constructor?</a:t>
            </a:r>
            <a:endParaRPr/>
          </a:p>
        </p:txBody>
      </p:sp>
      <p:sp>
        <p:nvSpPr>
          <p:cNvPr id="366" name="Google Shape;366;p1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b="1" lang="en-US">
                <a:solidFill>
                  <a:srgbClr val="00B050"/>
                </a:solidFill>
              </a:rPr>
              <a:t>Same name </a:t>
            </a:r>
            <a:r>
              <a:rPr lang="en-US"/>
              <a:t>as class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Class </a:t>
            </a:r>
            <a:r>
              <a:rPr lang="en-US">
                <a:solidFill>
                  <a:srgbClr val="0070C0"/>
                </a:solidFill>
              </a:rPr>
              <a:t>Fraction </a:t>
            </a:r>
            <a:r>
              <a:rPr lang="en-US"/>
              <a:t>has constructor </a:t>
            </a:r>
            <a:r>
              <a:rPr lang="en-US">
                <a:solidFill>
                  <a:srgbClr val="0070C0"/>
                </a:solidFill>
              </a:rPr>
              <a:t>Fraction </a:t>
            </a:r>
            <a:r>
              <a:rPr lang="en-US"/>
              <a:t>()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Has </a:t>
            </a:r>
            <a:r>
              <a:rPr b="1" lang="en-US">
                <a:solidFill>
                  <a:srgbClr val="00B050"/>
                </a:solidFill>
              </a:rPr>
              <a:t>no return type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Only write, no </a:t>
            </a:r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needed!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400">
                <a:solidFill>
                  <a:srgbClr val="0070C0"/>
                </a:solidFill>
              </a:rPr>
              <a:t>Fraction </a:t>
            </a:r>
            <a:r>
              <a:rPr lang="en-US"/>
              <a:t>() {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}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Is called when an object is </a:t>
            </a:r>
            <a:r>
              <a:rPr lang="en-US" u="sng">
                <a:solidFill>
                  <a:srgbClr val="00B050"/>
                </a:solidFill>
              </a:rPr>
              <a:t>created</a:t>
            </a:r>
            <a:r>
              <a:rPr lang="en-US"/>
              <a:t>!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367" name="Google Shape;367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/>
              <a:t>Example – Constructor will be called automatically</a:t>
            </a:r>
            <a:endParaRPr/>
          </a:p>
        </p:txBody>
      </p:sp>
      <p:sp>
        <p:nvSpPr>
          <p:cNvPr id="373" name="Google Shape;373;p20"/>
          <p:cNvSpPr txBox="1"/>
          <p:nvPr>
            <p:ph idx="1" type="body"/>
          </p:nvPr>
        </p:nvSpPr>
        <p:spPr>
          <a:xfrm>
            <a:off x="266700" y="1545243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Let’s modified the constructor</a:t>
            </a:r>
            <a:endParaRPr/>
          </a:p>
        </p:txBody>
      </p:sp>
      <p:sp>
        <p:nvSpPr>
          <p:cNvPr id="374" name="Google Shape;374;p2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036" y="2135546"/>
            <a:ext cx="5772956" cy="17718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76" name="Google Shape;376;p20"/>
          <p:cNvSpPr/>
          <p:nvPr/>
        </p:nvSpPr>
        <p:spPr>
          <a:xfrm>
            <a:off x="1485900" y="2457450"/>
            <a:ext cx="5445578" cy="4572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709" y="6012719"/>
            <a:ext cx="3086531" cy="74305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378" name="Google Shape;3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477" y="4199794"/>
            <a:ext cx="6236181" cy="15126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Class 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 A </a:t>
            </a:r>
            <a:r>
              <a:rPr lang="en-US">
                <a:solidFill>
                  <a:srgbClr val="FF0000"/>
                </a:solidFill>
              </a:rPr>
              <a:t>blueprint</a:t>
            </a:r>
            <a:r>
              <a:rPr lang="en-US"/>
              <a:t> for creating an object</a:t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1005080" y="2124221"/>
            <a:ext cx="7133839" cy="4382941"/>
            <a:chOff x="1005080" y="2124221"/>
            <a:chExt cx="7133839" cy="4382941"/>
          </a:xfrm>
        </p:grpSpPr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080" y="2478164"/>
              <a:ext cx="7133839" cy="4028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"/>
            <p:cNvSpPr/>
            <p:nvPr/>
          </p:nvSpPr>
          <p:spPr>
            <a:xfrm>
              <a:off x="3246157" y="2124221"/>
              <a:ext cx="26516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Class House</a:t>
              </a:r>
              <a:endPara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>
            <a:off x="1226965" y="5890558"/>
            <a:ext cx="1874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House 1</a:t>
            </a:r>
            <a:endParaRPr b="0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539635" y="5890558"/>
            <a:ext cx="1874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House 2</a:t>
            </a:r>
            <a:endParaRPr b="0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5943744" y="5887224"/>
            <a:ext cx="1874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House 3</a:t>
            </a:r>
            <a:endParaRPr b="0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/>
              <a:t>What will happen if there is no constructor?</a:t>
            </a:r>
            <a:endParaRPr/>
          </a:p>
        </p:txBody>
      </p:sp>
      <p:sp>
        <p:nvSpPr>
          <p:cNvPr id="384" name="Google Shape;384;p2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An </a:t>
            </a:r>
            <a:r>
              <a:rPr lang="en-US">
                <a:solidFill>
                  <a:srgbClr val="4A86E8"/>
                </a:solidFill>
              </a:rPr>
              <a:t>empty constructor</a:t>
            </a:r>
            <a:r>
              <a:rPr lang="en-US"/>
              <a:t> will be created for you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Actually, there are </a:t>
            </a:r>
            <a:r>
              <a:rPr b="1" lang="en-US">
                <a:solidFill>
                  <a:srgbClr val="FF0000"/>
                </a:solidFill>
              </a:rPr>
              <a:t>a lot of constructors</a:t>
            </a:r>
            <a:r>
              <a:rPr lang="en-US"/>
              <a:t> that will be created automatically for you (will be shown later in this course)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u="sng"/>
              <a:t>Exception</a:t>
            </a:r>
            <a:r>
              <a:rPr lang="en-US"/>
              <a:t>: if you provide a </a:t>
            </a:r>
            <a:r>
              <a:rPr lang="en-US"/>
              <a:t>constructor</a:t>
            </a:r>
            <a:r>
              <a:rPr lang="en-US"/>
              <a:t> with </a:t>
            </a:r>
            <a:r>
              <a:rPr lang="en-US"/>
              <a:t>parameters</a:t>
            </a:r>
            <a:r>
              <a:rPr lang="en-US"/>
              <a:t>, default constructor won’t be created automatically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Does constructor always succeed?</a:t>
            </a:r>
            <a:endParaRPr/>
          </a:p>
        </p:txBody>
      </p:sp>
      <p:sp>
        <p:nvSpPr>
          <p:cNvPr id="385" name="Google Shape;385;p2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Destructor</a:t>
            </a:r>
            <a:endParaRPr/>
          </a:p>
        </p:txBody>
      </p: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Together with </a:t>
            </a:r>
            <a:r>
              <a:rPr lang="en-US">
                <a:solidFill>
                  <a:srgbClr val="0070C0"/>
                </a:solidFill>
              </a:rPr>
              <a:t>constructor</a:t>
            </a:r>
            <a:r>
              <a:rPr lang="en-US"/>
              <a:t>, there exists </a:t>
            </a:r>
            <a:r>
              <a:rPr lang="en-US">
                <a:solidFill>
                  <a:srgbClr val="0070C0"/>
                </a:solidFill>
              </a:rPr>
              <a:t>destructor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Will be called </a:t>
            </a:r>
            <a:r>
              <a:rPr lang="en-US">
                <a:solidFill>
                  <a:srgbClr val="FF0000"/>
                </a:solidFill>
              </a:rPr>
              <a:t>befored</a:t>
            </a:r>
            <a:r>
              <a:rPr lang="en-US"/>
              <a:t> an object is </a:t>
            </a:r>
            <a:r>
              <a:rPr lang="en-US">
                <a:solidFill>
                  <a:srgbClr val="FF0000"/>
                </a:solidFill>
              </a:rPr>
              <a:t>deleted</a:t>
            </a:r>
            <a:endParaRPr/>
          </a:p>
        </p:txBody>
      </p:sp>
      <p:sp>
        <p:nvSpPr>
          <p:cNvPr id="392" name="Google Shape;392;p2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94" y="3355522"/>
            <a:ext cx="7602011" cy="108600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394" name="Google Shape;3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158" y="4706686"/>
            <a:ext cx="7106642" cy="180047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95" name="Google Shape;395;p22"/>
          <p:cNvSpPr/>
          <p:nvPr/>
        </p:nvSpPr>
        <p:spPr>
          <a:xfrm>
            <a:off x="628650" y="3200399"/>
            <a:ext cx="1436914" cy="5470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7014" y="4306586"/>
            <a:ext cx="4734586" cy="10764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97" name="Google Shape;397;p22"/>
          <p:cNvSpPr/>
          <p:nvPr/>
        </p:nvSpPr>
        <p:spPr>
          <a:xfrm>
            <a:off x="4180741" y="4927335"/>
            <a:ext cx="4650643" cy="5470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5000"/>
              <a:t>What do we do on constructor &amp; destructor?</a:t>
            </a:r>
            <a:endParaRPr sz="8000"/>
          </a:p>
        </p:txBody>
      </p:sp>
      <p:sp>
        <p:nvSpPr>
          <p:cNvPr id="403" name="Google Shape;403;p26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/>
              <a:t>Dynamic array – Manual implementation</a:t>
            </a:r>
            <a:endParaRPr/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Pre allocate memory</a:t>
            </a:r>
            <a:endParaRPr/>
          </a:p>
        </p:txBody>
      </p:sp>
      <p:sp>
        <p:nvSpPr>
          <p:cNvPr id="410" name="Google Shape;410;p2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1" name="Google Shape;4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193" y="2326615"/>
            <a:ext cx="4481253" cy="383097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12" name="Google Shape;412;p27"/>
          <p:cNvSpPr/>
          <p:nvPr/>
        </p:nvSpPr>
        <p:spPr>
          <a:xfrm>
            <a:off x="2955470" y="4343401"/>
            <a:ext cx="2359479" cy="3184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996290" y="5385503"/>
            <a:ext cx="2359481" cy="3184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Random class</a:t>
            </a:r>
            <a:endParaRPr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Initialize using a seed</a:t>
            </a:r>
            <a:endParaRPr/>
          </a:p>
        </p:txBody>
      </p:sp>
      <p:sp>
        <p:nvSpPr>
          <p:cNvPr id="420" name="Google Shape;420;p2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165518"/>
            <a:ext cx="6494929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50" y="2121175"/>
            <a:ext cx="4724400" cy="17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300" y="4054138"/>
            <a:ext cx="4686300" cy="206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e2a14cebc_3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Dice class</a:t>
            </a:r>
            <a:endParaRPr/>
          </a:p>
        </p:txBody>
      </p:sp>
      <p:sp>
        <p:nvSpPr>
          <p:cNvPr id="430" name="Google Shape;430;g16e2a14cebc_3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Create a class that represent a Dice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Print out 10 results of the dice rolling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This Dice class could use some help from the Random class built above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6e2a14cebc_3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5ff81aec5_0_4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3 dices?</a:t>
            </a:r>
            <a:endParaRPr/>
          </a:p>
        </p:txBody>
      </p:sp>
      <p:sp>
        <p:nvSpPr>
          <p:cNvPr id="438" name="Google Shape;438;g1f5ff81aec5_0_4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Suppose you have 3 dices. Each time roll these 3 dices and print out the results.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What is the problem here?</a:t>
            </a:r>
            <a:endParaRPr/>
          </a:p>
        </p:txBody>
      </p:sp>
      <p:sp>
        <p:nvSpPr>
          <p:cNvPr id="439" name="Google Shape;439;g1f5ff81aec5_0_4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e2a14cebc_3_15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Where are static variables stored?</a:t>
            </a:r>
            <a:endParaRPr sz="4500"/>
          </a:p>
        </p:txBody>
      </p:sp>
      <p:sp>
        <p:nvSpPr>
          <p:cNvPr id="446" name="Google Shape;446;g16e2a14cebc_3_158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7" name="Google Shape;447;g16e2a14cebc_3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525" y="1576027"/>
            <a:ext cx="6556624" cy="48508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aa66b9d33_0_0"/>
          <p:cNvSpPr txBox="1"/>
          <p:nvPr>
            <p:ph type="title"/>
          </p:nvPr>
        </p:nvSpPr>
        <p:spPr>
          <a:xfrm>
            <a:off x="141300" y="0"/>
            <a:ext cx="90120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Function call stack - Stack frame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453" name="Google Shape;453;g2faa66b9d33_0_0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4" name="Google Shape;454;g2faa66b9d3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499" y="1497767"/>
            <a:ext cx="4756922" cy="3572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5" name="Google Shape;455;g2faa66b9d33_0_0"/>
          <p:cNvSpPr txBox="1"/>
          <p:nvPr/>
        </p:nvSpPr>
        <p:spPr>
          <a:xfrm>
            <a:off x="807375" y="6260833"/>
            <a:ext cx="79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https://webframes.org/what-is-a-stack-frame-and-why-it-so-important/</a:t>
            </a: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f5ff81aec5_0_5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Static variable inside a function</a:t>
            </a:r>
            <a:endParaRPr sz="5000"/>
          </a:p>
        </p:txBody>
      </p:sp>
      <p:sp>
        <p:nvSpPr>
          <p:cNvPr id="462" name="Google Shape;462;g1f5ff81aec5_0_54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g1f5ff81aec5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3505200" cy="355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4" name="Google Shape;464;g1f5ff81aec5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405050"/>
            <a:ext cx="943650" cy="1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instance</a:t>
            </a:r>
            <a:r>
              <a:rPr lang="en-US"/>
              <a:t> of a </a:t>
            </a:r>
            <a:r>
              <a:rPr lang="en-US">
                <a:solidFill>
                  <a:srgbClr val="0070C0"/>
                </a:solidFill>
              </a:rPr>
              <a:t>class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3 </a:t>
            </a:r>
            <a:r>
              <a:rPr lang="en-US">
                <a:solidFill>
                  <a:srgbClr val="0070C0"/>
                </a:solidFill>
              </a:rPr>
              <a:t>yellow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0070C0"/>
                </a:solidFill>
              </a:rPr>
              <a:t>white</a:t>
            </a:r>
            <a:r>
              <a:rPr lang="en-US"/>
              <a:t> &amp; </a:t>
            </a:r>
            <a:r>
              <a:rPr lang="en-US">
                <a:solidFill>
                  <a:srgbClr val="0070C0"/>
                </a:solidFill>
              </a:rPr>
              <a:t>pink</a:t>
            </a:r>
            <a:r>
              <a:rPr lang="en-US"/>
              <a:t> houses are 3 </a:t>
            </a:r>
            <a:r>
              <a:rPr lang="en-US">
                <a:solidFill>
                  <a:srgbClr val="FF0000"/>
                </a:solidFill>
              </a:rPr>
              <a:t>instances</a:t>
            </a:r>
            <a:r>
              <a:rPr lang="en-US"/>
              <a:t> created from the blueprint of a house</a:t>
            </a:r>
            <a:endParaRPr/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794" y="2993997"/>
            <a:ext cx="5955012" cy="282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f5ff81aec5_0_7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Improvement for Random class</a:t>
            </a:r>
            <a:endParaRPr sz="4800"/>
          </a:p>
        </p:txBody>
      </p:sp>
      <p:sp>
        <p:nvSpPr>
          <p:cNvPr id="471" name="Google Shape;471;g1f5ff81aec5_0_71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g1f5ff81aec5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5095875" cy="3248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5ff81aec5_0_6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79" name="Google Shape;479;g1f5ff81aec5_0_6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Count the number of instances of the class Student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Write the missing code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Default value?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Count instances?</a:t>
            </a:r>
            <a:endParaRPr/>
          </a:p>
        </p:txBody>
      </p:sp>
      <p:sp>
        <p:nvSpPr>
          <p:cNvPr id="480" name="Google Shape;480;g1f5ff81aec5_0_63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g1f5ff81aec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75" y="2243522"/>
            <a:ext cx="4120975" cy="4136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Common obvious questions</a:t>
            </a:r>
            <a:endParaRPr/>
          </a:p>
        </p:txBody>
      </p:sp>
      <p:sp>
        <p:nvSpPr>
          <p:cNvPr id="487" name="Google Shape;487;p3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Why do we need to write getter &amp; setter?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Short answer: it depends on the </a:t>
            </a:r>
            <a:r>
              <a:rPr lang="en-US">
                <a:solidFill>
                  <a:srgbClr val="0000FF"/>
                </a:solidFill>
              </a:rPr>
              <a:t>business requirement</a:t>
            </a:r>
            <a:endParaRPr>
              <a:solidFill>
                <a:srgbClr val="0000FF"/>
              </a:solidFill>
            </a:endParaRPr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Let’s take a look on some common examples</a:t>
            </a:r>
            <a:endParaRPr/>
          </a:p>
        </p:txBody>
      </p:sp>
      <p:sp>
        <p:nvSpPr>
          <p:cNvPr id="488" name="Google Shape;488;p3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Getter types</a:t>
            </a:r>
            <a:endParaRPr/>
          </a:p>
        </p:txBody>
      </p:sp>
      <p:sp>
        <p:nvSpPr>
          <p:cNvPr id="494" name="Google Shape;494;p32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9" y="2188175"/>
            <a:ext cx="8164002" cy="40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0" name="Google Shape;500;p3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Derivative properties</a:t>
            </a:r>
            <a:endParaRPr/>
          </a:p>
        </p:txBody>
      </p:sp>
      <p:sp>
        <p:nvSpPr>
          <p:cNvPr id="501" name="Google Shape;501;p33"/>
          <p:cNvSpPr txBox="1"/>
          <p:nvPr>
            <p:ph idx="1" type="body"/>
          </p:nvPr>
        </p:nvSpPr>
        <p:spPr>
          <a:xfrm>
            <a:off x="381000" y="1600200"/>
            <a:ext cx="8610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Created from another attributes</a:t>
            </a:r>
            <a:endParaRPr/>
          </a:p>
        </p:txBody>
      </p:sp>
      <p:sp>
        <p:nvSpPr>
          <p:cNvPr id="502" name="Google Shape;502;p3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1313975" y="4264575"/>
            <a:ext cx="7467000" cy="15195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7896225" cy="376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9" name="Google Shape;509;p3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/>
              <a:t>Combination from other atributes</a:t>
            </a:r>
            <a:endParaRPr/>
          </a:p>
        </p:txBody>
      </p:sp>
      <p:sp>
        <p:nvSpPr>
          <p:cNvPr id="510" name="Google Shape;510;p3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629425" y="3151275"/>
            <a:ext cx="7681500" cy="17757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0" y="1642652"/>
            <a:ext cx="8428100" cy="326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7" name="Google Shape;517;p3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Getter with business logic</a:t>
            </a:r>
            <a:endParaRPr/>
          </a:p>
        </p:txBody>
      </p:sp>
      <p:sp>
        <p:nvSpPr>
          <p:cNvPr id="518" name="Google Shape;518;p3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1046025" y="3429000"/>
            <a:ext cx="7681500" cy="1143000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619625" y="5385075"/>
            <a:ext cx="61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How about divisible by 50.000 at ATM?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Validation</a:t>
            </a:r>
            <a:endParaRPr/>
          </a:p>
        </p:txBody>
      </p:sp>
      <p:sp>
        <p:nvSpPr>
          <p:cNvPr id="526" name="Google Shape;526;p3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932" y="1422592"/>
            <a:ext cx="4563594" cy="53522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528" name="Google Shape;528;p36"/>
          <p:cNvSpPr/>
          <p:nvPr/>
        </p:nvSpPr>
        <p:spPr>
          <a:xfrm>
            <a:off x="2720529" y="5206790"/>
            <a:ext cx="4284833" cy="1413164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6fd043b01_0_1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approach (WP)</a:t>
            </a:r>
            <a:endParaRPr/>
          </a:p>
        </p:txBody>
      </p:sp>
      <p:sp>
        <p:nvSpPr>
          <p:cNvPr id="535" name="Google Shape;535;g1f6fd043b01_0_1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UI &amp; data synchronization (INotifyPropertyChanged)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Later course: Windows Programming</a:t>
            </a:r>
            <a:endParaRPr/>
          </a:p>
        </p:txBody>
      </p:sp>
      <p:sp>
        <p:nvSpPr>
          <p:cNvPr id="536" name="Google Shape;536;g1f6fd043b01_0_18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212e9e68d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43" name="Google Shape;543;g29212e9e68d_0_0"/>
          <p:cNvSpPr txBox="1"/>
          <p:nvPr>
            <p:ph idx="1" type="body"/>
          </p:nvPr>
        </p:nvSpPr>
        <p:spPr>
          <a:xfrm>
            <a:off x="266700" y="1462550"/>
            <a:ext cx="8610600" cy="54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bool withdraw(ATM&amp; atm, BankAccount&amp; acc, int amount) {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if (amount &gt; acc.available()) {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	cout &lt;&lt; “So du tai khoan hien tai khong du” &lt;&lt; endl;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	return false;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} 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if (amount &gt; atm.available() {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cout &lt;&lt; “So tien vuot qua tien may co the tra” &lt;&lt; endl;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return false;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}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if (amount % 50.000 != 0) {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cout &lt;&lt; “May chi co the tra tien la boi so cua 50.000” &lt;&lt; endl;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return false;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} 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acc.withdraw(amount);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atm.withdraw(amount);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	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return true;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935"/>
              <a:buNone/>
            </a:pPr>
            <a:r>
              <a:rPr lang="en-US" sz="1979"/>
              <a:t>}</a:t>
            </a:r>
            <a:endParaRPr sz="1979"/>
          </a:p>
        </p:txBody>
      </p:sp>
      <p:sp>
        <p:nvSpPr>
          <p:cNvPr id="544" name="Google Shape;544;g29212e9e68d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What does a class have?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Attributes (data)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Behaviors (functions)</a:t>
            </a:r>
            <a:endParaRPr/>
          </a:p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66" y="2834640"/>
            <a:ext cx="1301496" cy="195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/>
        </p:nvSpPr>
        <p:spPr>
          <a:xfrm>
            <a:off x="2570084" y="3962400"/>
            <a:ext cx="3413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eat, sleep, run 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2570083" y="3582996"/>
            <a:ext cx="3413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weight, height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2077983" y="6217462"/>
            <a:ext cx="4397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When a cat </a:t>
            </a:r>
            <a:r>
              <a:rPr b="1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sleep</a:t>
            </a:r>
            <a:r>
              <a:rPr b="0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what changes? 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2182305" y="5838058"/>
            <a:ext cx="4189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When a cat </a:t>
            </a:r>
            <a:r>
              <a:rPr b="1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eats</a:t>
            </a:r>
            <a:r>
              <a:rPr b="0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what changes?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Parameterized constructor</a:t>
            </a:r>
            <a:endParaRPr/>
          </a:p>
        </p:txBody>
      </p:sp>
      <p:sp>
        <p:nvSpPr>
          <p:cNvPr id="550" name="Google Shape;550;p37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Parameterized constructor</a:t>
            </a:r>
            <a:endParaRPr/>
          </a:p>
        </p:txBody>
      </p:sp>
      <p:sp>
        <p:nvSpPr>
          <p:cNvPr id="556" name="Google Shape;556;p3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What if we want to set the value manually for each attributes?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57" name="Google Shape;557;p3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28" y="2659106"/>
            <a:ext cx="4441723" cy="125344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559" name="Google Shape;5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603" y="5946671"/>
            <a:ext cx="4706007" cy="74305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560" name="Google Shape;56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206" y="4140832"/>
            <a:ext cx="6164036" cy="157755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561" name="Google Shape;561;p38"/>
          <p:cNvSpPr/>
          <p:nvPr/>
        </p:nvSpPr>
        <p:spPr>
          <a:xfrm>
            <a:off x="930728" y="2659106"/>
            <a:ext cx="4441723" cy="3184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8"/>
          <p:cNvSpPr/>
          <p:nvPr/>
        </p:nvSpPr>
        <p:spPr>
          <a:xfrm>
            <a:off x="1270906" y="4501514"/>
            <a:ext cx="3390901" cy="3184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/>
              <a:t>Two ways to used parameterized constructor</a:t>
            </a:r>
            <a:endParaRPr/>
          </a:p>
        </p:txBody>
      </p:sp>
      <p:sp>
        <p:nvSpPr>
          <p:cNvPr id="568" name="Google Shape;568;p3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622" y="1854013"/>
            <a:ext cx="6753225" cy="14287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6fd043b01_0_2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What if we want to use 12 faces dice?</a:t>
            </a:r>
            <a:endParaRPr sz="4000"/>
          </a:p>
        </p:txBody>
      </p:sp>
      <p:sp>
        <p:nvSpPr>
          <p:cNvPr id="576" name="Google Shape;576;g1f6fd043b01_0_2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It should be better to write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Dice </a:t>
            </a:r>
            <a:r>
              <a:rPr lang="en-US"/>
              <a:t>dice1; 			</a:t>
            </a:r>
            <a:r>
              <a:rPr lang="en-US">
                <a:solidFill>
                  <a:srgbClr val="00B050"/>
                </a:solidFill>
              </a:rPr>
              <a:t>// default 6 faces dice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Dice </a:t>
            </a:r>
            <a:r>
              <a:rPr lang="en-US"/>
              <a:t>dice2(12); 	</a:t>
            </a:r>
            <a:r>
              <a:rPr lang="en-US">
                <a:solidFill>
                  <a:srgbClr val="00B050"/>
                </a:solidFill>
              </a:rPr>
              <a:t>// 12 faces dice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Dice </a:t>
            </a:r>
            <a:r>
              <a:rPr lang="en-US"/>
              <a:t>dice3(24); 	</a:t>
            </a:r>
            <a:r>
              <a:rPr lang="en-US">
                <a:solidFill>
                  <a:srgbClr val="00B050"/>
                </a:solidFill>
              </a:rPr>
              <a:t>// 24 faces dice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77" name="Google Shape;577;g1f6fd043b01_0_25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Object serialization</a:t>
            </a:r>
            <a:endParaRPr/>
          </a:p>
        </p:txBody>
      </p:sp>
      <p:sp>
        <p:nvSpPr>
          <p:cNvPr id="583" name="Google Shape;583;p40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62" y="4197033"/>
            <a:ext cx="4631721" cy="141824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9" name="Google Shape;589;p4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t</a:t>
            </a:r>
            <a:r>
              <a:rPr lang="en-US" sz="4800"/>
              <a:t>oString</a:t>
            </a:r>
            <a:endParaRPr sz="4800"/>
          </a:p>
        </p:txBody>
      </p:sp>
      <p:sp>
        <p:nvSpPr>
          <p:cNvPr id="590" name="Google Shape;590;p4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Simple example to simplified serialization</a:t>
            </a:r>
            <a:endParaRPr/>
          </a:p>
        </p:txBody>
      </p:sp>
      <p:sp>
        <p:nvSpPr>
          <p:cNvPr id="591" name="Google Shape;591;p4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2" name="Google Shape;5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885" y="4167055"/>
            <a:ext cx="3910482" cy="61940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593" name="Google Shape;5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1292" y="2402356"/>
            <a:ext cx="2584792" cy="12025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594" name="Google Shape;594;p41"/>
          <p:cNvSpPr/>
          <p:nvPr/>
        </p:nvSpPr>
        <p:spPr>
          <a:xfrm>
            <a:off x="799215" y="4675951"/>
            <a:ext cx="3390901" cy="3184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2247429"/>
            <a:ext cx="4649083" cy="16853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6" name="Google Shape;59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832" y="5800139"/>
            <a:ext cx="4741251" cy="8315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f6fd043b01_0_3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fraction?</a:t>
            </a:r>
            <a:endParaRPr/>
          </a:p>
        </p:txBody>
      </p:sp>
      <p:sp>
        <p:nvSpPr>
          <p:cNvPr id="603" name="Google Shape;603;g1f6fd043b01_0_3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There are many ways to print out the fraction 10/6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“as is”: 10/6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Simplified / lowest term: 5/3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Mixed: 1 2/3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Decimal with precision of 3: 1.666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Percentage with precision of 1: 166.6%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Solution: </a:t>
            </a:r>
            <a:r>
              <a:rPr b="1" lang="en-US">
                <a:solidFill>
                  <a:srgbClr val="0066FF"/>
                </a:solidFill>
              </a:rPr>
              <a:t>Converter</a:t>
            </a:r>
            <a:endParaRPr b="1">
              <a:solidFill>
                <a:srgbClr val="0066FF"/>
              </a:solidFill>
            </a:endParaRPr>
          </a:p>
        </p:txBody>
      </p:sp>
      <p:sp>
        <p:nvSpPr>
          <p:cNvPr id="604" name="Google Shape;604;g1f6fd043b01_0_32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aa66b9d33_0_65"/>
          <p:cNvSpPr txBox="1"/>
          <p:nvPr>
            <p:ph type="title"/>
          </p:nvPr>
        </p:nvSpPr>
        <p:spPr>
          <a:xfrm>
            <a:off x="3803073" y="4200698"/>
            <a:ext cx="4707000" cy="87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Doxygen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faa66b9d33_0_72"/>
          <p:cNvSpPr txBox="1"/>
          <p:nvPr>
            <p:ph type="title"/>
          </p:nvPr>
        </p:nvSpPr>
        <p:spPr>
          <a:xfrm>
            <a:off x="141300" y="0"/>
            <a:ext cx="90120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10">
                <a:solidFill>
                  <a:schemeClr val="lt1"/>
                </a:solidFill>
              </a:rPr>
              <a:t>Doxygen: Generate documents from comments</a:t>
            </a:r>
            <a:endParaRPr sz="3010">
              <a:solidFill>
                <a:schemeClr val="lt1"/>
              </a:solidFill>
            </a:endParaRPr>
          </a:p>
        </p:txBody>
      </p:sp>
      <p:sp>
        <p:nvSpPr>
          <p:cNvPr id="616" name="Google Shape;616;g2faa66b9d33_0_72"/>
          <p:cNvSpPr txBox="1"/>
          <p:nvPr>
            <p:ph idx="1" type="body"/>
          </p:nvPr>
        </p:nvSpPr>
        <p:spPr>
          <a:xfrm>
            <a:off x="105900" y="1187917"/>
            <a:ext cx="89322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$ sudo apt install -y doxygen graphviz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Create Doxyfile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$ doxygen -g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Open this file and 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7" name="Google Shape;617;g2faa66b9d33_0_72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faa66b9d33_0_78"/>
          <p:cNvSpPr txBox="1"/>
          <p:nvPr>
            <p:ph type="title"/>
          </p:nvPr>
        </p:nvSpPr>
        <p:spPr>
          <a:xfrm>
            <a:off x="141300" y="0"/>
            <a:ext cx="9012000" cy="13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Edit Doxyfile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3" name="Google Shape;623;g2faa66b9d33_0_78"/>
          <p:cNvSpPr txBox="1"/>
          <p:nvPr>
            <p:ph idx="1" type="body"/>
          </p:nvPr>
        </p:nvSpPr>
        <p:spPr>
          <a:xfrm>
            <a:off x="181200" y="1248597"/>
            <a:ext cx="8932200" cy="5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PROJECT_NAME     = “Book renting”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EXTRACT_ALL 		=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GENERATE_LATEX =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                 		= </a:t>
            </a:r>
            <a:r>
              <a:rPr lang="en-US">
                <a:solidFill>
                  <a:schemeClr val="dk1"/>
                </a:solidFill>
              </a:rPr>
              <a:t>"</a:t>
            </a:r>
            <a:r>
              <a:rPr lang="en-US"/>
              <a:t>./</a:t>
            </a:r>
            <a:r>
              <a:rPr lang="en-US">
                <a:solidFill>
                  <a:schemeClr val="dk1"/>
                </a:solidFill>
              </a:rPr>
              <a:t>"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						+= "../lib"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             =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HTML_OUTPUT       = docs</a:t>
            </a:r>
            <a:endParaRPr/>
          </a:p>
        </p:txBody>
      </p:sp>
      <p:sp>
        <p:nvSpPr>
          <p:cNvPr id="624" name="Google Shape;624;g2faa66b9d33_0_78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252644" y="15199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Behaviors can change attributes</a:t>
            </a:r>
            <a:endParaRPr/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09" y="2719231"/>
            <a:ext cx="1301496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0648" y="2182574"/>
            <a:ext cx="4125963" cy="2558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5"/>
          <p:cNvCxnSpPr/>
          <p:nvPr/>
        </p:nvCxnSpPr>
        <p:spPr>
          <a:xfrm>
            <a:off x="2911876" y="3594642"/>
            <a:ext cx="1722268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5"/>
          <p:cNvSpPr/>
          <p:nvPr/>
        </p:nvSpPr>
        <p:spPr>
          <a:xfrm>
            <a:off x="3149532" y="2719231"/>
            <a:ext cx="1087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2896940" y="3501946"/>
            <a:ext cx="16674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sleep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faa66b9d33_0_84"/>
          <p:cNvSpPr txBox="1"/>
          <p:nvPr>
            <p:ph type="title"/>
          </p:nvPr>
        </p:nvSpPr>
        <p:spPr>
          <a:xfrm>
            <a:off x="141300" y="0"/>
            <a:ext cx="9012000" cy="11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Running doxygen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30" name="Google Shape;630;g2faa66b9d33_0_84"/>
          <p:cNvSpPr txBox="1"/>
          <p:nvPr>
            <p:ph idx="1" type="body"/>
          </p:nvPr>
        </p:nvSpPr>
        <p:spPr>
          <a:xfrm>
            <a:off x="105900" y="1175792"/>
            <a:ext cx="89322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doxygen Doxyfile</a:t>
            </a:r>
            <a:endParaRPr/>
          </a:p>
        </p:txBody>
      </p:sp>
      <p:sp>
        <p:nvSpPr>
          <p:cNvPr id="631" name="Google Shape;631;g2faa66b9d33_0_84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2" name="Google Shape;632;g2faa66b9d33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747867"/>
            <a:ext cx="1390650" cy="11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aa66b9d33_0_91"/>
          <p:cNvSpPr txBox="1"/>
          <p:nvPr>
            <p:ph type="title"/>
          </p:nvPr>
        </p:nvSpPr>
        <p:spPr>
          <a:xfrm>
            <a:off x="141300" y="0"/>
            <a:ext cx="90120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Viewing documents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38" name="Google Shape;638;g2faa66b9d33_0_91"/>
          <p:cNvSpPr txBox="1"/>
          <p:nvPr>
            <p:ph idx="1" type="body"/>
          </p:nvPr>
        </p:nvSpPr>
        <p:spPr>
          <a:xfrm>
            <a:off x="105900" y="1187920"/>
            <a:ext cx="89322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Extension: Live server. Open file </a:t>
            </a:r>
            <a:r>
              <a:rPr b="1" lang="en-US">
                <a:solidFill>
                  <a:srgbClr val="0000FF"/>
                </a:solidFill>
              </a:rPr>
              <a:t>docs </a:t>
            </a:r>
            <a:r>
              <a:rPr lang="en-US"/>
              <a:t>&gt; </a:t>
            </a:r>
            <a:r>
              <a:rPr b="1" lang="en-US">
                <a:solidFill>
                  <a:srgbClr val="FF00FF"/>
                </a:solidFill>
              </a:rPr>
              <a:t>index.html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Ctrl + Shift + P &gt; </a:t>
            </a:r>
            <a:endParaRPr/>
          </a:p>
        </p:txBody>
      </p:sp>
      <p:sp>
        <p:nvSpPr>
          <p:cNvPr id="639" name="Google Shape;639;g2faa66b9d33_0_91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0" name="Google Shape;640;g2faa66b9d33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0" y="3544783"/>
            <a:ext cx="4019550" cy="157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1" name="Google Shape;641;g2faa66b9d33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00" y="3544805"/>
            <a:ext cx="2623500" cy="157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faa66b9d33_0_99"/>
          <p:cNvSpPr txBox="1"/>
          <p:nvPr>
            <p:ph type="title"/>
          </p:nvPr>
        </p:nvSpPr>
        <p:spPr>
          <a:xfrm>
            <a:off x="141300" y="0"/>
            <a:ext cx="90120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What to expect?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47" name="Google Shape;647;g2faa66b9d33_0_99"/>
          <p:cNvSpPr txBox="1"/>
          <p:nvPr>
            <p:ph idx="12" type="sldNum"/>
          </p:nvPr>
        </p:nvSpPr>
        <p:spPr>
          <a:xfrm>
            <a:off x="8472458" y="8290164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8" name="Google Shape;648;g2faa66b9d33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73" y="1590600"/>
            <a:ext cx="5401725" cy="362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8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Copy constructor</a:t>
            </a:r>
            <a:endParaRPr/>
          </a:p>
        </p:txBody>
      </p:sp>
      <p:sp>
        <p:nvSpPr>
          <p:cNvPr id="654" name="Google Shape;654;p48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Declaration &amp; Implementation </a:t>
            </a:r>
            <a:endParaRPr/>
          </a:p>
        </p:txBody>
      </p:sp>
      <p:sp>
        <p:nvSpPr>
          <p:cNvPr id="660" name="Google Shape;660;p4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1" name="Google Shape;6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2364823"/>
            <a:ext cx="5287216" cy="134992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2" name="Google Shape;66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438" y="1743075"/>
            <a:ext cx="3606334" cy="4776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3" name="Google Shape;66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316" y="4432075"/>
            <a:ext cx="4527456" cy="1892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4" name="Google Shape;66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9219" y="4432075"/>
            <a:ext cx="3357562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Actually</a:t>
            </a:r>
            <a:endParaRPr/>
          </a:p>
        </p:txBody>
      </p:sp>
      <p:sp>
        <p:nvSpPr>
          <p:cNvPr id="670" name="Google Shape;670;p50"/>
          <p:cNvSpPr txBox="1"/>
          <p:nvPr>
            <p:ph idx="1" type="body"/>
          </p:nvPr>
        </p:nvSpPr>
        <p:spPr>
          <a:xfrm>
            <a:off x="381000" y="1600200"/>
            <a:ext cx="8610600" cy="51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Without writing copy constructor, the below code still works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The compiler will automatically generate copy constructor for us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So when do we actually need to implement copy constructor?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71" name="Google Shape;671;p5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2" name="Google Shape;6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89828"/>
            <a:ext cx="4527456" cy="1892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3" name="Google Shape;6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6903" y="2731022"/>
            <a:ext cx="3357562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/>
              <a:t>Problem with default copy constructor</a:t>
            </a:r>
            <a:endParaRPr/>
          </a:p>
        </p:txBody>
      </p:sp>
      <p:sp>
        <p:nvSpPr>
          <p:cNvPr id="679" name="Google Shape;679;p5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Shallow copy</a:t>
            </a:r>
            <a:endParaRPr/>
          </a:p>
        </p:txBody>
      </p:sp>
      <p:sp>
        <p:nvSpPr>
          <p:cNvPr id="680" name="Google Shape;680;p5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1" name="Google Shape;6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39" y="2298833"/>
            <a:ext cx="3238219" cy="33603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2" name="Google Shape;6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1348" y="2297813"/>
            <a:ext cx="4031395" cy="680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3" name="Google Shape;68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639" y="5896535"/>
            <a:ext cx="8112721" cy="555812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1"/>
          <p:cNvSpPr/>
          <p:nvPr/>
        </p:nvSpPr>
        <p:spPr>
          <a:xfrm>
            <a:off x="900953" y="4719918"/>
            <a:ext cx="1842247" cy="746311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What happen on stack?</a:t>
            </a:r>
            <a:endParaRPr/>
          </a:p>
        </p:txBody>
      </p:sp>
      <p:sp>
        <p:nvSpPr>
          <p:cNvPr id="690" name="Google Shape;690;p5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1" name="Google Shape;69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89" y="1699418"/>
            <a:ext cx="4031395" cy="680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2" name="Google Shape;69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489" y="2656508"/>
            <a:ext cx="7915835" cy="233804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94" y="2215467"/>
            <a:ext cx="8359028" cy="35421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8" name="Google Shape;698;p5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Deep copy</a:t>
            </a:r>
            <a:endParaRPr/>
          </a:p>
        </p:txBody>
      </p:sp>
      <p:sp>
        <p:nvSpPr>
          <p:cNvPr id="699" name="Google Shape;699;p5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This is why we need copy constructor</a:t>
            </a:r>
            <a:endParaRPr/>
          </a:p>
        </p:txBody>
      </p:sp>
      <p:sp>
        <p:nvSpPr>
          <p:cNvPr id="700" name="Google Shape;700;p5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53"/>
          <p:cNvSpPr/>
          <p:nvPr/>
        </p:nvSpPr>
        <p:spPr>
          <a:xfrm>
            <a:off x="1183341" y="4067734"/>
            <a:ext cx="7503459" cy="125057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Assignment operator</a:t>
            </a:r>
            <a:endParaRPr/>
          </a:p>
        </p:txBody>
      </p:sp>
      <p:pic>
        <p:nvPicPr>
          <p:cNvPr id="707" name="Google Shape;707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670515"/>
            <a:ext cx="8610600" cy="58376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9" name="Google Shape;70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695450"/>
            <a:ext cx="4210050" cy="17335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0" name="Google Shape;710;p54"/>
          <p:cNvSpPr txBox="1"/>
          <p:nvPr/>
        </p:nvSpPr>
        <p:spPr>
          <a:xfrm>
            <a:off x="753035" y="4807324"/>
            <a:ext cx="6867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the automatically generated assignment operator is the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5f298cac9_1_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Visibility</a:t>
            </a:r>
            <a:endParaRPr/>
          </a:p>
        </p:txBody>
      </p:sp>
      <p:sp>
        <p:nvSpPr>
          <p:cNvPr id="176" name="Google Shape;176;g285f298cac9_1_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b="1" lang="en-US"/>
              <a:t>Private</a:t>
            </a:r>
            <a:r>
              <a:rPr lang="en-US"/>
              <a:t>: open to </a:t>
            </a:r>
            <a:r>
              <a:rPr b="1" lang="en-US">
                <a:solidFill>
                  <a:srgbClr val="FF0000"/>
                </a:solidFill>
              </a:rPr>
              <a:t>no </a:t>
            </a:r>
            <a:r>
              <a:rPr lang="en-US"/>
              <a:t>class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b="1" lang="en-US"/>
              <a:t>Public</a:t>
            </a:r>
            <a:r>
              <a:rPr lang="en-US"/>
              <a:t>: open to </a:t>
            </a:r>
            <a:r>
              <a:rPr b="1" lang="en-US">
                <a:solidFill>
                  <a:srgbClr val="38761D"/>
                </a:solidFill>
              </a:rPr>
              <a:t>all </a:t>
            </a:r>
            <a:r>
              <a:rPr lang="en-US"/>
              <a:t>other classes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b="1" lang="en-US"/>
              <a:t>Protected</a:t>
            </a:r>
            <a:r>
              <a:rPr lang="en-US"/>
              <a:t>: open to only </a:t>
            </a:r>
            <a:r>
              <a:rPr b="1" lang="en-US">
                <a:solidFill>
                  <a:srgbClr val="9900FF"/>
                </a:solidFill>
              </a:rPr>
              <a:t>child </a:t>
            </a:r>
            <a:r>
              <a:rPr lang="en-US"/>
              <a:t>classes</a:t>
            </a:r>
            <a:endParaRPr/>
          </a:p>
        </p:txBody>
      </p:sp>
      <p:sp>
        <p:nvSpPr>
          <p:cNvPr id="177" name="Google Shape;177;g285f298cac9_1_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285f298cac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00" y="2806628"/>
            <a:ext cx="7518301" cy="175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/>
              <a:t>Implement assignment operator</a:t>
            </a:r>
            <a:endParaRPr/>
          </a:p>
        </p:txBody>
      </p:sp>
      <p:sp>
        <p:nvSpPr>
          <p:cNvPr id="716" name="Google Shape;716;p5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7" name="Google Shape;7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24" y="1527617"/>
            <a:ext cx="7064188" cy="38027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8" name="Google Shape;7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1417" y="4152150"/>
            <a:ext cx="3313859" cy="22531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Tricky situation</a:t>
            </a:r>
            <a:endParaRPr/>
          </a:p>
        </p:txBody>
      </p:sp>
      <p:sp>
        <p:nvSpPr>
          <p:cNvPr id="724" name="Google Shape;724;p5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Copy constructor or assignment operator?</a:t>
            </a:r>
            <a:endParaRPr/>
          </a:p>
        </p:txBody>
      </p:sp>
      <p:sp>
        <p:nvSpPr>
          <p:cNvPr id="725" name="Google Shape;725;p5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6" name="Google Shape;7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037" y="2326342"/>
            <a:ext cx="5495925" cy="914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7" name="Google Shape;727;p56"/>
          <p:cNvSpPr txBox="1"/>
          <p:nvPr/>
        </p:nvSpPr>
        <p:spPr>
          <a:xfrm>
            <a:off x="2924735" y="3565713"/>
            <a:ext cx="309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 is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copy constructor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Rule of three</a:t>
            </a:r>
            <a:endParaRPr/>
          </a:p>
        </p:txBody>
      </p:sp>
      <p:sp>
        <p:nvSpPr>
          <p:cNvPr id="733" name="Google Shape;733;p5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If a class define </a:t>
            </a:r>
            <a:r>
              <a:rPr lang="en-US">
                <a:solidFill>
                  <a:srgbClr val="0070C0"/>
                </a:solidFill>
              </a:rPr>
              <a:t>one</a:t>
            </a:r>
            <a:r>
              <a:rPr lang="en-US"/>
              <a:t> of the followings, it </a:t>
            </a:r>
            <a:r>
              <a:rPr lang="en-US">
                <a:solidFill>
                  <a:srgbClr val="FF0000"/>
                </a:solidFill>
              </a:rPr>
              <a:t>should define all</a:t>
            </a:r>
            <a:r>
              <a:rPr lang="en-US"/>
              <a:t> of the others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destructor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copy constructor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copy assignment operator</a:t>
            </a:r>
            <a:endParaRPr/>
          </a:p>
        </p:txBody>
      </p:sp>
      <p:sp>
        <p:nvSpPr>
          <p:cNvPr id="734" name="Google Shape;734;p5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6fd043b01_0_3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What if we want a dynamic array of string / Student / Point?</a:t>
            </a:r>
            <a:endParaRPr sz="4400"/>
          </a:p>
        </p:txBody>
      </p:sp>
      <p:sp>
        <p:nvSpPr>
          <p:cNvPr id="741" name="Google Shape;741;g1f6fd043b01_0_3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The code will be repetitive for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	DynamicStringArray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	DynamicStudentArray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	DynamicPointArray</a:t>
            </a:r>
            <a:endParaRPr>
              <a:solidFill>
                <a:srgbClr val="0000FF"/>
              </a:solidFill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Is there a better approach?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Class template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Polymorphism</a:t>
            </a:r>
            <a:endParaRPr/>
          </a:p>
        </p:txBody>
      </p:sp>
      <p:sp>
        <p:nvSpPr>
          <p:cNvPr id="742" name="Google Shape;742;g1f6fd043b01_0_39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f6fd043b01_0_46"/>
          <p:cNvSpPr txBox="1"/>
          <p:nvPr>
            <p:ph type="title"/>
          </p:nvPr>
        </p:nvSpPr>
        <p:spPr>
          <a:xfrm>
            <a:off x="540000" y="1709033"/>
            <a:ext cx="80640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200">
                <a:solidFill>
                  <a:schemeClr val="lt1"/>
                </a:solidFill>
              </a:rPr>
              <a:t>Function template</a:t>
            </a:r>
            <a:endParaRPr sz="6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6fd043b01_0_50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solidFill>
                  <a:schemeClr val="lt1"/>
                </a:solidFill>
              </a:rPr>
              <a:t>Why do we need function template?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53" name="Google Shape;753;g1f6fd043b01_0_50"/>
          <p:cNvSpPr txBox="1"/>
          <p:nvPr>
            <p:ph idx="1" type="body"/>
          </p:nvPr>
        </p:nvSpPr>
        <p:spPr>
          <a:xfrm>
            <a:off x="105900" y="1084217"/>
            <a:ext cx="8932200" cy="5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Suppose we have one function that can operate on </a:t>
            </a:r>
            <a:r>
              <a:rPr lang="en-US">
                <a:solidFill>
                  <a:srgbClr val="0070C0"/>
                </a:solidFill>
              </a:rPr>
              <a:t>int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How about </a:t>
            </a:r>
            <a:r>
              <a:rPr lang="en-US">
                <a:solidFill>
                  <a:srgbClr val="0070C0"/>
                </a:solidFill>
              </a:rPr>
              <a:t>string</a:t>
            </a:r>
            <a:r>
              <a:rPr lang="en-US"/>
              <a:t>? </a:t>
            </a:r>
            <a:r>
              <a:rPr lang="en-US">
                <a:solidFill>
                  <a:srgbClr val="FF0000"/>
                </a:solidFill>
              </a:rPr>
              <a:t>Let’s write </a:t>
            </a:r>
            <a:r>
              <a:rPr lang="en-US">
                <a:solidFill>
                  <a:srgbClr val="00B050"/>
                </a:solidFill>
              </a:rPr>
              <a:t>another function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How about </a:t>
            </a:r>
            <a:r>
              <a:rPr lang="en-US">
                <a:solidFill>
                  <a:srgbClr val="0070C0"/>
                </a:solidFill>
              </a:rPr>
              <a:t>char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float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double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Student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Product</a:t>
            </a:r>
            <a:r>
              <a:rPr lang="en-US"/>
              <a:t>?....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754" name="Google Shape;754;g1f6fd043b01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670" y="1679559"/>
            <a:ext cx="3434098" cy="125609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5" name="Google Shape;755;g1f6fd043b01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344" y="3429006"/>
            <a:ext cx="4546600" cy="142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6fd043b01_0_57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700">
                <a:solidFill>
                  <a:schemeClr val="lt1"/>
                </a:solidFill>
              </a:rPr>
              <a:t>Function template – Definition &amp; usage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761" name="Google Shape;761;g1f6fd043b0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1386" y="1331768"/>
            <a:ext cx="2421228" cy="120055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2" name="Google Shape;762;g1f6fd043b0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81" y="3429000"/>
            <a:ext cx="2973605" cy="17158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3" name="Google Shape;763;g1f6fd043b01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184" y="6155651"/>
            <a:ext cx="1238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g1f6fd043b01_0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7714" y="6155651"/>
            <a:ext cx="2781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g1f6fd043b01_0_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4764" y="3401915"/>
            <a:ext cx="3918437" cy="17158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6" name="Google Shape;766;g1f6fd043b01_0_57"/>
          <p:cNvSpPr/>
          <p:nvPr/>
        </p:nvSpPr>
        <p:spPr>
          <a:xfrm>
            <a:off x="387775" y="4059106"/>
            <a:ext cx="2014200" cy="59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f6fd043b01_0_57"/>
          <p:cNvSpPr/>
          <p:nvPr/>
        </p:nvSpPr>
        <p:spPr>
          <a:xfrm>
            <a:off x="4054787" y="3991881"/>
            <a:ext cx="2890800" cy="59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f6fd043b01_0_68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solidFill>
                  <a:schemeClr val="lt1"/>
                </a:solidFill>
              </a:rPr>
              <a:t>True meaning of function template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73" name="Google Shape;773;g1f6fd043b01_0_68"/>
          <p:cNvSpPr txBox="1"/>
          <p:nvPr>
            <p:ph idx="1" type="body"/>
          </p:nvPr>
        </p:nvSpPr>
        <p:spPr>
          <a:xfrm>
            <a:off x="141300" y="1218667"/>
            <a:ext cx="8932200" cy="5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We think we only write code once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Actually, we borrow the power of compiler to </a:t>
            </a:r>
            <a:r>
              <a:rPr lang="en-US">
                <a:solidFill>
                  <a:srgbClr val="FF0000"/>
                </a:solidFill>
              </a:rPr>
              <a:t>generate</a:t>
            </a:r>
            <a:r>
              <a:rPr lang="en-US"/>
              <a:t> the code below for us</a:t>
            </a:r>
            <a:endParaRPr/>
          </a:p>
        </p:txBody>
      </p:sp>
      <p:pic>
        <p:nvPicPr>
          <p:cNvPr id="774" name="Google Shape;774;g1f6fd043b01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020" y="3254377"/>
            <a:ext cx="2151060" cy="10665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5" name="Google Shape;775;g1f6fd043b01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300" y="3928533"/>
            <a:ext cx="2151060" cy="365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6" name="Google Shape;776;g1f6fd043b01_0_68"/>
          <p:cNvSpPr/>
          <p:nvPr/>
        </p:nvSpPr>
        <p:spPr>
          <a:xfrm>
            <a:off x="1607127" y="4452939"/>
            <a:ext cx="175500" cy="33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f6fd043b01_0_68"/>
          <p:cNvSpPr/>
          <p:nvPr/>
        </p:nvSpPr>
        <p:spPr>
          <a:xfrm>
            <a:off x="6928482" y="4434192"/>
            <a:ext cx="175500" cy="33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f6fd043b01_0_68"/>
          <p:cNvSpPr/>
          <p:nvPr/>
        </p:nvSpPr>
        <p:spPr>
          <a:xfrm rot="5400000">
            <a:off x="6333830" y="2870855"/>
            <a:ext cx="360300" cy="116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1f6fd043b01_0_68"/>
          <p:cNvSpPr/>
          <p:nvPr/>
        </p:nvSpPr>
        <p:spPr>
          <a:xfrm flipH="1" rot="-5400000">
            <a:off x="2040177" y="2907002"/>
            <a:ext cx="360300" cy="122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g1f6fd043b01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224" y="5057008"/>
            <a:ext cx="2793352" cy="10217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g1f6fd043b01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995" y="5057008"/>
            <a:ext cx="3084780" cy="965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2" name="Google Shape;782;g1f6fd043b01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000" y="3844987"/>
            <a:ext cx="2103804" cy="4633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f6fd043b01_0_14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template</a:t>
            </a:r>
            <a:endParaRPr/>
          </a:p>
        </p:txBody>
      </p:sp>
      <p:sp>
        <p:nvSpPr>
          <p:cNvPr id="789" name="Google Shape;789;g1f6fd043b01_0_14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Same thing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template </a:t>
            </a:r>
            <a:r>
              <a:rPr lang="en-US"/>
              <a:t>&lt;</a:t>
            </a:r>
            <a:r>
              <a:rPr lang="en-US">
                <a:solidFill>
                  <a:srgbClr val="9900FF"/>
                </a:solidFill>
              </a:rPr>
              <a:t>classname</a:t>
            </a:r>
            <a:r>
              <a:rPr lang="en-US"/>
              <a:t> </a:t>
            </a:r>
            <a:r>
              <a:rPr lang="en-US">
                <a:solidFill>
                  <a:srgbClr val="FF9900"/>
                </a:solidFill>
              </a:rPr>
              <a:t>T</a:t>
            </a:r>
            <a:r>
              <a:rPr lang="en-US"/>
              <a:t>&gt;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class </a:t>
            </a:r>
            <a:r>
              <a:rPr lang="en-US"/>
              <a:t>DynamicArray {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private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chemeClr val="accent6"/>
                </a:solidFill>
              </a:rPr>
              <a:t>T</a:t>
            </a:r>
            <a:r>
              <a:rPr lang="en-US"/>
              <a:t>* _elements;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790" name="Google Shape;790;g1f6fd043b01_0_146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85f298cbaa_1_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797" name="Google Shape;797;g285f298cbaa_1_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DynamicArray&lt;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&gt; a;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DynamicArray&lt;</a:t>
            </a:r>
            <a:r>
              <a:rPr lang="en-US">
                <a:solidFill>
                  <a:srgbClr val="0066FF"/>
                </a:solidFill>
              </a:rPr>
              <a:t>float</a:t>
            </a:r>
            <a:r>
              <a:rPr lang="en-US"/>
              <a:t>&gt; ratios;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DynamicArray&lt;</a:t>
            </a:r>
            <a:r>
              <a:rPr lang="en-US">
                <a:solidFill>
                  <a:srgbClr val="45818E"/>
                </a:solidFill>
              </a:rPr>
              <a:t>Fraction</a:t>
            </a:r>
            <a:r>
              <a:rPr lang="en-US"/>
              <a:t>&gt; types;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DynamicArray&lt;</a:t>
            </a:r>
            <a:r>
              <a:rPr lang="en-US">
                <a:solidFill>
                  <a:srgbClr val="45818E"/>
                </a:solidFill>
              </a:rPr>
              <a:t>Employee</a:t>
            </a:r>
            <a:r>
              <a:rPr lang="en-US"/>
              <a:t>&gt; interns;</a:t>
            </a:r>
            <a:endParaRPr/>
          </a:p>
        </p:txBody>
      </p:sp>
      <p:sp>
        <p:nvSpPr>
          <p:cNvPr id="798" name="Google Shape;798;g285f298cbaa_1_2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Represent a cat with UML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Universal Modeling Language – Class diagram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3647644" y="3002746"/>
            <a:ext cx="18487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3666625" y="3760098"/>
            <a:ext cx="18107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1138325" y="5971725"/>
            <a:ext cx="53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https://en.wikipedia.org/wiki/Class_diagram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00" y="2359625"/>
            <a:ext cx="2623275" cy="2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0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Static members</a:t>
            </a:r>
            <a:endParaRPr/>
          </a:p>
        </p:txBody>
      </p:sp>
      <p:sp>
        <p:nvSpPr>
          <p:cNvPr id="804" name="Google Shape;804;p60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810" name="Google Shape;810;p61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Static members exist before class initialization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Can be accessed directly without any instance</a:t>
            </a:r>
            <a:endParaRPr/>
          </a:p>
        </p:txBody>
      </p:sp>
      <p:sp>
        <p:nvSpPr>
          <p:cNvPr id="811" name="Google Shape;811;p6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594" y="1657497"/>
            <a:ext cx="6215016" cy="445419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7" name="Google Shape;817;p6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Class Point</a:t>
            </a:r>
            <a:endParaRPr/>
          </a:p>
        </p:txBody>
      </p:sp>
      <p:sp>
        <p:nvSpPr>
          <p:cNvPr id="818" name="Google Shape;818;p62"/>
          <p:cNvSpPr/>
          <p:nvPr/>
        </p:nvSpPr>
        <p:spPr>
          <a:xfrm>
            <a:off x="1489958" y="4073681"/>
            <a:ext cx="6383296" cy="1748895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824" name="Google Shape;824;p6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5" name="Google Shape;82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89" y="1814175"/>
            <a:ext cx="7262949" cy="15000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6" name="Google Shape;82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1425" y="3543300"/>
            <a:ext cx="9810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Class Circle</a:t>
            </a:r>
            <a:endParaRPr/>
          </a:p>
        </p:txBody>
      </p:sp>
      <p:sp>
        <p:nvSpPr>
          <p:cNvPr id="832" name="Google Shape;832;p6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3" name="Google Shape;83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094" y="1725988"/>
            <a:ext cx="4020111" cy="401058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834" name="Google Shape;834;p64"/>
          <p:cNvSpPr/>
          <p:nvPr/>
        </p:nvSpPr>
        <p:spPr>
          <a:xfrm>
            <a:off x="2644959" y="3740727"/>
            <a:ext cx="2531603" cy="28716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4"/>
          <p:cNvSpPr/>
          <p:nvPr/>
        </p:nvSpPr>
        <p:spPr>
          <a:xfrm>
            <a:off x="2644959" y="2297336"/>
            <a:ext cx="3196621" cy="28716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64"/>
          <p:cNvSpPr/>
          <p:nvPr/>
        </p:nvSpPr>
        <p:spPr>
          <a:xfrm>
            <a:off x="2184094" y="4534215"/>
            <a:ext cx="3884197" cy="408079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/>
              <a:t>Shortcut to initialize static members</a:t>
            </a:r>
            <a:endParaRPr/>
          </a:p>
        </p:txBody>
      </p:sp>
      <p:sp>
        <p:nvSpPr>
          <p:cNvPr id="842" name="Google Shape;842;p6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inline</a:t>
            </a:r>
            <a:endParaRPr/>
          </a:p>
        </p:txBody>
      </p:sp>
      <p:sp>
        <p:nvSpPr>
          <p:cNvPr id="843" name="Google Shape;843;p6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4" name="Google Shape;8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921" y="2422802"/>
            <a:ext cx="6322498" cy="31795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5" name="Google Shape;845;p65"/>
          <p:cNvSpPr/>
          <p:nvPr/>
        </p:nvSpPr>
        <p:spPr>
          <a:xfrm>
            <a:off x="1720170" y="3149168"/>
            <a:ext cx="4499095" cy="408079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6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Input &amp; Output</a:t>
            </a:r>
            <a:endParaRPr/>
          </a:p>
        </p:txBody>
      </p:sp>
      <p:sp>
        <p:nvSpPr>
          <p:cNvPr id="851" name="Google Shape;851;p66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Behind the scene of operator</a:t>
            </a:r>
            <a:endParaRPr/>
          </a:p>
        </p:txBody>
      </p:sp>
      <p:sp>
        <p:nvSpPr>
          <p:cNvPr id="857" name="Google Shape;857;p67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swap(oldValue, newValue)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 + b    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+(a, b)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2 + 8  + 10 + 11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+(2, 8), 10) , 11 )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4 * 3 – 2 / 1 + 16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operator-</a:t>
            </a:r>
            <a:r>
              <a:rPr lang="en-US" sz="2000"/>
              <a:t>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*(4, 3),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/(2, 1)) , 16</a:t>
            </a:r>
            <a:r>
              <a:rPr lang="en-US"/>
              <a:t>)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58" name="Google Shape;858;p6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8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Behind the scene of cin</a:t>
            </a:r>
            <a:endParaRPr/>
          </a:p>
        </p:txBody>
      </p:sp>
      <p:sp>
        <p:nvSpPr>
          <p:cNvPr id="864" name="Google Shape;864;p68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cin &gt;&gt; </a:t>
            </a:r>
            <a:r>
              <a:rPr lang="en-US">
                <a:solidFill>
                  <a:srgbClr val="FFC000"/>
                </a:solidFill>
              </a:rPr>
              <a:t>x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y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z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m</a:t>
            </a:r>
            <a:r>
              <a:rPr lang="en-US"/>
              <a:t>;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b="1" lang="en-US">
                <a:solidFill>
                  <a:srgbClr val="FFC000"/>
                </a:solidFill>
              </a:rPr>
              <a:t>x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b="1" lang="en-US">
                <a:solidFill>
                  <a:srgbClr val="FFC000"/>
                </a:solidFill>
              </a:rPr>
              <a:t>y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b="1" lang="en-US">
                <a:solidFill>
                  <a:srgbClr val="FFC000"/>
                </a:solidFill>
              </a:rPr>
              <a:t>z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b="1" lang="en-US">
                <a:solidFill>
                  <a:srgbClr val="FFC000"/>
                </a:solidFill>
              </a:rPr>
              <a:t>m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istream</a:t>
            </a:r>
            <a:r>
              <a:rPr lang="en-US"/>
              <a:t>&amp;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</a:t>
            </a:r>
            <a:r>
              <a:rPr lang="en-US">
                <a:solidFill>
                  <a:srgbClr val="0070C0"/>
                </a:solidFill>
              </a:rPr>
              <a:t>istream</a:t>
            </a:r>
            <a:r>
              <a:rPr lang="en-US"/>
              <a:t>&amp; , </a:t>
            </a:r>
            <a:r>
              <a:rPr lang="en-US">
                <a:solidFill>
                  <a:srgbClr val="0070C0"/>
                </a:solidFill>
              </a:rPr>
              <a:t>int&amp;</a:t>
            </a:r>
            <a:r>
              <a:rPr lang="en-US"/>
              <a:t>) </a:t>
            </a:r>
            <a:endParaRPr/>
          </a:p>
          <a:p>
            <a:pPr indent="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		</a:t>
            </a:r>
            <a:endParaRPr/>
          </a:p>
        </p:txBody>
      </p:sp>
      <p:sp>
        <p:nvSpPr>
          <p:cNvPr id="865" name="Google Shape;865;p6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9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Behind the scene of cout</a:t>
            </a:r>
            <a:endParaRPr/>
          </a:p>
        </p:txBody>
      </p:sp>
      <p:sp>
        <p:nvSpPr>
          <p:cNvPr id="871" name="Google Shape;871;p69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cout &lt;&lt; </a:t>
            </a:r>
            <a:r>
              <a:rPr lang="en-US">
                <a:solidFill>
                  <a:srgbClr val="FFC000"/>
                </a:solidFill>
              </a:rPr>
              <a:t>x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y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z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m</a:t>
            </a:r>
            <a:r>
              <a:rPr lang="en-US"/>
              <a:t>;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b="1" lang="en-US">
                <a:solidFill>
                  <a:srgbClr val="FFC000"/>
                </a:solidFill>
              </a:rPr>
              <a:t>x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b="1" lang="en-US">
                <a:solidFill>
                  <a:srgbClr val="FFC000"/>
                </a:solidFill>
              </a:rPr>
              <a:t>y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b="1" lang="en-US">
                <a:solidFill>
                  <a:srgbClr val="FFC000"/>
                </a:solidFill>
              </a:rPr>
              <a:t>z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b="1" lang="en-US">
                <a:solidFill>
                  <a:srgbClr val="FFC000"/>
                </a:solidFill>
              </a:rPr>
              <a:t>m</a:t>
            </a:r>
            <a:r>
              <a:rPr lang="en-US"/>
              <a:t>)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ostream</a:t>
            </a:r>
            <a:r>
              <a:rPr lang="en-US"/>
              <a:t>&amp;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</a:t>
            </a:r>
            <a:r>
              <a:rPr lang="en-US">
                <a:solidFill>
                  <a:srgbClr val="0070C0"/>
                </a:solidFill>
              </a:rPr>
              <a:t>ostream</a:t>
            </a:r>
            <a:r>
              <a:rPr lang="en-US"/>
              <a:t>&amp; , </a:t>
            </a:r>
            <a:r>
              <a:rPr lang="en-US">
                <a:solidFill>
                  <a:srgbClr val="0070C0"/>
                </a:solidFill>
              </a:rPr>
              <a:t>int&amp;</a:t>
            </a:r>
            <a:r>
              <a:rPr lang="en-US"/>
              <a:t>) 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72" name="Google Shape;872;p6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93a1d5683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96" name="Google Shape;196;g2f93a1d5683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 second section is for private things only &amp; the third section is for public things only?</a:t>
            </a:r>
            <a:endParaRPr/>
          </a:p>
        </p:txBody>
      </p:sp>
      <p:sp>
        <p:nvSpPr>
          <p:cNvPr id="197" name="Google Shape;197;g2f93a1d5683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What we want</a:t>
            </a:r>
            <a:endParaRPr/>
          </a:p>
        </p:txBody>
      </p:sp>
      <p:sp>
        <p:nvSpPr>
          <p:cNvPr id="878" name="Google Shape;878;p7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* p = new </a:t>
            </a:r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() 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cin &gt;&gt; p;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cout &lt;&lt; p;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How to do it?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operator overloading</a:t>
            </a:r>
            <a:endParaRPr/>
          </a:p>
        </p:txBody>
      </p:sp>
      <p:sp>
        <p:nvSpPr>
          <p:cNvPr id="879" name="Google Shape;879;p70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76" y="1785655"/>
            <a:ext cx="7182852" cy="404869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885" name="Google Shape;885;p71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Input overloading</a:t>
            </a:r>
            <a:endParaRPr/>
          </a:p>
        </p:txBody>
      </p:sp>
      <p:sp>
        <p:nvSpPr>
          <p:cNvPr id="886" name="Google Shape;886;p71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7" name="Google Shape;887;p71"/>
          <p:cNvSpPr/>
          <p:nvPr/>
        </p:nvSpPr>
        <p:spPr>
          <a:xfrm>
            <a:off x="1209124" y="3219293"/>
            <a:ext cx="6771094" cy="294724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friend operator</a:t>
            </a:r>
            <a:endParaRPr/>
          </a:p>
        </p:txBody>
      </p:sp>
      <p:sp>
        <p:nvSpPr>
          <p:cNvPr id="893" name="Google Shape;893;p7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Allow a non-member function </a:t>
            </a:r>
            <a:r>
              <a:rPr lang="en-US">
                <a:solidFill>
                  <a:srgbClr val="00B050"/>
                </a:solidFill>
              </a:rPr>
              <a:t>can access </a:t>
            </a: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protected</a:t>
            </a:r>
            <a:r>
              <a:rPr lang="en-US"/>
              <a:t> members of a class</a:t>
            </a:r>
            <a:endParaRPr/>
          </a:p>
        </p:txBody>
      </p:sp>
      <p:sp>
        <p:nvSpPr>
          <p:cNvPr id="894" name="Google Shape;894;p7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Output overloading</a:t>
            </a:r>
            <a:endParaRPr/>
          </a:p>
        </p:txBody>
      </p:sp>
      <p:sp>
        <p:nvSpPr>
          <p:cNvPr id="900" name="Google Shape;900;p73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1" name="Google Shape;90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685" y="1870932"/>
            <a:ext cx="6916115" cy="143847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902" name="Google Shape;902;p73"/>
          <p:cNvSpPr/>
          <p:nvPr/>
        </p:nvSpPr>
        <p:spPr>
          <a:xfrm>
            <a:off x="899286" y="1738116"/>
            <a:ext cx="7096046" cy="43830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908" name="Google Shape;908;p7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Point , Line, Rectangle, Triangle, Circle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Fraction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Time, Date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Random, Dice, DiceGame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DynamicArray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Student</a:t>
            </a:r>
            <a:endParaRPr/>
          </a:p>
        </p:txBody>
      </p:sp>
      <p:sp>
        <p:nvSpPr>
          <p:cNvPr id="909" name="Google Shape;909;p74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915" name="Google Shape;915;p75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Given this main method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Design and implement class Fraction</a:t>
            </a:r>
            <a:endParaRPr/>
          </a:p>
        </p:txBody>
      </p:sp>
      <p:sp>
        <p:nvSpPr>
          <p:cNvPr id="916" name="Google Shape;916;p7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7" name="Google Shape;91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307" y="2957884"/>
            <a:ext cx="6782428" cy="336671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923" name="Google Shape;923;p76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Where to put GCD function? Inside class Fraction or not?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Should the Plus function be static?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Should we overload operator+?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Do we need getter/ setter?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Do we need constructor &amp; destructor?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-US"/>
              <a:t>Difference between swap(int*, int*) and swap(int&amp;, int&amp;)</a:t>
            </a:r>
            <a:endParaRPr/>
          </a:p>
        </p:txBody>
      </p:sp>
      <p:sp>
        <p:nvSpPr>
          <p:cNvPr id="924" name="Google Shape;924;p76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7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/>
              <a:t>Question?</a:t>
            </a:r>
            <a:endParaRPr/>
          </a:p>
        </p:txBody>
      </p:sp>
      <p:sp>
        <p:nvSpPr>
          <p:cNvPr id="930" name="Google Shape;930;p77"/>
          <p:cNvSpPr txBox="1"/>
          <p:nvPr>
            <p:ph idx="4294967295" type="sldNum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Theme2015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2017-07-10T07:10:27Z</dcterms:created>
  <dc:creator>Quang Tran Duy</dc:creator>
</cp:coreProperties>
</file>