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obo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ixZC/bBTNs2/tqDb5HinpowXqn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customschemas.google.com/relationships/presentationmetadata" Target="meta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95d9e16c0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95d9e16c0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5d9e16c0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95d9e16c0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5d9e16c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95d9e16c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a5cdaa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a5cdaa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5d9e16c0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5d9e16c0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5d9e16c0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95d9e16c0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95d9e16c0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95d9e16c0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90f56706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90f56706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5d9e16c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5d9e16c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9633c136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9633c136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5d9e16c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5d9e16c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633c136a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633c136a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9633c136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9633c136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622f945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622f945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9633c136a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9633c136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9633c136a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9633c136a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a5cdaaf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a5cdaaf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9622f9451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9622f9451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633c136a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633c136a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9633c136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9633c136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b8d6952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b8d6952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aef056b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aef056b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633c136a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9633c136a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9633c136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9633c136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9633c136a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9633c136a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9633c136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9633c136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9633c136a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9633c136a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9633c136a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9633c136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633c136a2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9633c136a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d769b7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d769b7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6c09ef004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6c09ef004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90f56706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90f56706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d9e16c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d9e16c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ec5a9f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ec5a9f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6ec5a9f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6ec5a9f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6ec5a9f6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6ec5a9f6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d27e071a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d27e071a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5d9e16c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5d9e16c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5d9e16c0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5d9e16c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95d9e16c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95d9e16c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d769b7f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d769b7f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5d9e16c0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95d9e16c0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0" name="Google Shape;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Relationship Id="rId4" Type="http://schemas.openxmlformats.org/officeDocument/2006/relationships/image" Target="../media/image3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Circle%E2%80%93ellipse_proble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Code reuse, upgrade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5d9e16c02_0_3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later upgrade (version 1.0)</a:t>
            </a:r>
            <a:endParaRPr/>
          </a:p>
        </p:txBody>
      </p:sp>
      <p:sp>
        <p:nvSpPr>
          <p:cNvPr id="136" name="Google Shape;136;g195d9e16c02_0_3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your class might be inherited </a:t>
            </a:r>
            <a:r>
              <a:rPr lang="en" u="sng"/>
              <a:t>in the future</a:t>
            </a:r>
            <a:r>
              <a:rPr lang="en"/>
              <a:t>, put all the attributes’ visibility to </a:t>
            </a:r>
            <a:r>
              <a:rPr lang="en">
                <a:solidFill>
                  <a:srgbClr val="0000FF"/>
                </a:solidFill>
              </a:rPr>
              <a:t>protected </a:t>
            </a:r>
            <a:r>
              <a:rPr lang="en"/>
              <a:t>rather than </a:t>
            </a:r>
            <a:r>
              <a:rPr lang="en">
                <a:solidFill>
                  <a:srgbClr val="FF0000"/>
                </a:solidFill>
              </a:rPr>
              <a:t>private </a:t>
            </a:r>
            <a:r>
              <a:rPr lang="en">
                <a:solidFill>
                  <a:schemeClr val="dk1"/>
                </a:solidFill>
              </a:rPr>
              <a:t>(of course </a:t>
            </a:r>
            <a:r>
              <a:rPr lang="en" u="sng">
                <a:solidFill>
                  <a:schemeClr val="dk1"/>
                </a:solidFill>
              </a:rPr>
              <a:t>not all</a:t>
            </a:r>
            <a:r>
              <a:rPr lang="en">
                <a:solidFill>
                  <a:schemeClr val="dk1"/>
                </a:solidFill>
              </a:rPr>
              <a:t> of them, just </a:t>
            </a:r>
            <a:r>
              <a:rPr lang="en">
                <a:solidFill>
                  <a:srgbClr val="38761D"/>
                </a:solidFill>
              </a:rPr>
              <a:t>reusable</a:t>
            </a:r>
            <a:r>
              <a:rPr lang="en">
                <a:solidFill>
                  <a:schemeClr val="dk1"/>
                </a:solidFill>
              </a:rPr>
              <a:t> ones)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5d9e16c02_0_5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class Car also has its own function start?</a:t>
            </a:r>
            <a:endParaRPr/>
          </a:p>
        </p:txBody>
      </p:sp>
      <p:pic>
        <p:nvPicPr>
          <p:cNvPr id="142" name="Google Shape;142;g195d9e16c02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2871075" cy="154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3" name="Google Shape;143;g195d9e16c02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593275"/>
            <a:ext cx="8839198" cy="9239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g195d9e16c02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1625" y="894900"/>
            <a:ext cx="4712600" cy="154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g195d9e16c02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735183"/>
            <a:ext cx="34861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95d9e16c02_0_59"/>
          <p:cNvSpPr/>
          <p:nvPr/>
        </p:nvSpPr>
        <p:spPr>
          <a:xfrm>
            <a:off x="400700" y="1989325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95d9e16c02_0_59"/>
          <p:cNvSpPr/>
          <p:nvPr/>
        </p:nvSpPr>
        <p:spPr>
          <a:xfrm>
            <a:off x="3933550" y="1500350"/>
            <a:ext cx="18585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5d9e16c02_0_6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Shadowing parent’s behaviors</a:t>
            </a:r>
            <a:endParaRPr/>
          </a:p>
        </p:txBody>
      </p:sp>
      <p:pic>
        <p:nvPicPr>
          <p:cNvPr id="153" name="Google Shape;153;g195d9e16c0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675" y="938350"/>
            <a:ext cx="2871075" cy="1545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g195d9e16c0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400" y="902200"/>
            <a:ext cx="2710775" cy="2468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g195d9e16c02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400" y="3610050"/>
            <a:ext cx="7103507" cy="74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g195d9e16c02_0_68"/>
          <p:cNvSpPr txBox="1"/>
          <p:nvPr/>
        </p:nvSpPr>
        <p:spPr>
          <a:xfrm>
            <a:off x="384000" y="4510100"/>
            <a:ext cx="8276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In this case, child class Car’s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17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shadows 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parent class’ </a:t>
            </a:r>
            <a:r>
              <a:rPr b="1" lang="en" sz="17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()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195d9e16c02_0_68"/>
          <p:cNvSpPr/>
          <p:nvPr/>
        </p:nvSpPr>
        <p:spPr>
          <a:xfrm>
            <a:off x="757700" y="2200600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195d9e16c02_0_68"/>
          <p:cNvSpPr/>
          <p:nvPr/>
        </p:nvSpPr>
        <p:spPr>
          <a:xfrm>
            <a:off x="3642150" y="2008725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a5cdaaf1e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Shadowing </a:t>
            </a:r>
            <a:endParaRPr/>
          </a:p>
        </p:txBody>
      </p:sp>
      <p:pic>
        <p:nvPicPr>
          <p:cNvPr id="164" name="Google Shape;164;g2ca5cdaaf1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183150"/>
            <a:ext cx="4478882" cy="8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g2ca5cdaaf1e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200" y="1183150"/>
            <a:ext cx="3638550" cy="876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g2ca5cdaaf1e_0_0"/>
          <p:cNvSpPr/>
          <p:nvPr/>
        </p:nvSpPr>
        <p:spPr>
          <a:xfrm>
            <a:off x="54925" y="1183150"/>
            <a:ext cx="2175600" cy="48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2ca5cdaaf1e_0_0"/>
          <p:cNvSpPr/>
          <p:nvPr/>
        </p:nvSpPr>
        <p:spPr>
          <a:xfrm>
            <a:off x="4912875" y="1183150"/>
            <a:ext cx="1493700" cy="48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g2ca5cdaaf1e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2950" y="2323900"/>
            <a:ext cx="23050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ca5cdaaf1e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25" y="2314375"/>
            <a:ext cx="25908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95d9e16c02_0_1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75" name="Google Shape;175;g195d9e16c02_0_1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class </a:t>
            </a:r>
            <a:r>
              <a:rPr b="1" lang="en">
                <a:solidFill>
                  <a:srgbClr val="0000FF"/>
                </a:solidFill>
              </a:rPr>
              <a:t>Point3D </a:t>
            </a:r>
            <a:r>
              <a:rPr lang="en"/>
              <a:t>that inherits from class </a:t>
            </a:r>
            <a:r>
              <a:rPr b="1" lang="en">
                <a:solidFill>
                  <a:srgbClr val="0000FF"/>
                </a:solidFill>
              </a:rPr>
              <a:t>Point2D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Shadow its parent’s </a:t>
            </a:r>
            <a:r>
              <a:rPr lang="en">
                <a:solidFill>
                  <a:srgbClr val="0000FF"/>
                </a:solidFill>
              </a:rPr>
              <a:t>string </a:t>
            </a:r>
            <a:r>
              <a:rPr lang="en">
                <a:solidFill>
                  <a:srgbClr val="FF9900"/>
                </a:solidFill>
              </a:rPr>
              <a:t>toString</a:t>
            </a:r>
            <a:r>
              <a:rPr lang="en"/>
              <a:t>() function</a:t>
            </a:r>
            <a:endParaRPr/>
          </a:p>
        </p:txBody>
      </p:sp>
      <p:pic>
        <p:nvPicPr>
          <p:cNvPr id="176" name="Google Shape;176;g195d9e16c02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725" y="2063375"/>
            <a:ext cx="1733550" cy="25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5d9e16c02_0_8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compatibility</a:t>
            </a:r>
            <a:endParaRPr/>
          </a:p>
        </p:txBody>
      </p:sp>
      <p:pic>
        <p:nvPicPr>
          <p:cNvPr id="182" name="Google Shape;182;g195d9e16c02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3124225"/>
            <a:ext cx="4062400" cy="53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g195d9e16c02_0_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350" y="3165200"/>
            <a:ext cx="3581800" cy="30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g195d9e16c02_0_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300" y="1077000"/>
            <a:ext cx="3787231" cy="53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g195d9e16c02_0_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4438" y="1142075"/>
            <a:ext cx="4497633" cy="30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6" name="Google Shape;186;g195d9e16c02_0_85"/>
          <p:cNvSpPr/>
          <p:nvPr/>
        </p:nvSpPr>
        <p:spPr>
          <a:xfrm>
            <a:off x="35875" y="1017925"/>
            <a:ext cx="7146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95d9e16c02_0_85"/>
          <p:cNvSpPr/>
          <p:nvPr/>
        </p:nvSpPr>
        <p:spPr>
          <a:xfrm>
            <a:off x="35875" y="3028125"/>
            <a:ext cx="10716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5d9e16c02_0_9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Forcing dynamic binding</a:t>
            </a:r>
            <a:endParaRPr/>
          </a:p>
        </p:txBody>
      </p:sp>
      <p:grpSp>
        <p:nvGrpSpPr>
          <p:cNvPr id="193" name="Google Shape;193;g195d9e16c02_0_98"/>
          <p:cNvGrpSpPr/>
          <p:nvPr/>
        </p:nvGrpSpPr>
        <p:grpSpPr>
          <a:xfrm>
            <a:off x="440000" y="1033600"/>
            <a:ext cx="3190275" cy="2602600"/>
            <a:chOff x="104875" y="914000"/>
            <a:chExt cx="3190275" cy="2602600"/>
          </a:xfrm>
        </p:grpSpPr>
        <p:pic>
          <p:nvPicPr>
            <p:cNvPr id="194" name="Google Shape;194;g195d9e16c02_0_9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04875" y="914000"/>
              <a:ext cx="3190275" cy="2602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5" name="Google Shape;195;g195d9e16c02_0_98"/>
            <p:cNvSpPr/>
            <p:nvPr/>
          </p:nvSpPr>
          <p:spPr>
            <a:xfrm>
              <a:off x="473550" y="2295300"/>
              <a:ext cx="2821500" cy="3351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g195d9e16c02_0_98"/>
          <p:cNvSpPr txBox="1"/>
          <p:nvPr/>
        </p:nvSpPr>
        <p:spPr>
          <a:xfrm>
            <a:off x="359875" y="3825275"/>
            <a:ext cx="680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Now the correct version of function start will be called!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90f567061d_0_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do runtime resolution for polymorphism?</a:t>
            </a:r>
            <a:endParaRPr/>
          </a:p>
        </p:txBody>
      </p:sp>
      <p:sp>
        <p:nvSpPr>
          <p:cNvPr id="202" name="Google Shape;202;g190f567061d_0_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v</a:t>
            </a:r>
            <a:r>
              <a:rPr b="1" lang="en">
                <a:solidFill>
                  <a:srgbClr val="0000FF"/>
                </a:solidFill>
              </a:rPr>
              <a:t>table</a:t>
            </a:r>
            <a:r>
              <a:rPr lang="en"/>
              <a:t>: virtual table (table of function pointers), per </a:t>
            </a:r>
            <a:r>
              <a:rPr lang="en">
                <a:solidFill>
                  <a:srgbClr val="9900FF"/>
                </a:solidFill>
              </a:rPr>
              <a:t>class</a:t>
            </a:r>
            <a:endParaRPr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v</a:t>
            </a:r>
            <a:r>
              <a:rPr b="1" lang="en">
                <a:solidFill>
                  <a:srgbClr val="0000FF"/>
                </a:solidFill>
              </a:rPr>
              <a:t>ptr</a:t>
            </a:r>
            <a:r>
              <a:rPr lang="en"/>
              <a:t>: pointer to vtable, per </a:t>
            </a:r>
            <a:r>
              <a:rPr lang="en">
                <a:solidFill>
                  <a:schemeClr val="accent4"/>
                </a:solidFill>
              </a:rPr>
              <a:t>object </a:t>
            </a:r>
            <a:endParaRPr>
              <a:solidFill>
                <a:schemeClr val="accent4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In constructor, set </a:t>
            </a:r>
            <a:r>
              <a:rPr b="1" lang="en">
                <a:solidFill>
                  <a:srgbClr val="0000FF"/>
                </a:solidFill>
              </a:rPr>
              <a:t>vptr </a:t>
            </a:r>
            <a:r>
              <a:rPr lang="en"/>
              <a:t>of created </a:t>
            </a:r>
            <a:r>
              <a:rPr lang="en">
                <a:solidFill>
                  <a:srgbClr val="FF9900"/>
                </a:solidFill>
              </a:rPr>
              <a:t>object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3" name="Google Shape;203;g190f567061d_0_6"/>
          <p:cNvSpPr/>
          <p:nvPr/>
        </p:nvSpPr>
        <p:spPr>
          <a:xfrm>
            <a:off x="524550" y="2448300"/>
            <a:ext cx="1792200" cy="50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 = new Circle()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p1-&gt;area();</a:t>
            </a:r>
            <a:endParaRPr/>
          </a:p>
        </p:txBody>
      </p:sp>
      <p:sp>
        <p:nvSpPr>
          <p:cNvPr id="204" name="Google Shape;204;g190f567061d_0_6"/>
          <p:cNvSpPr/>
          <p:nvPr/>
        </p:nvSpPr>
        <p:spPr>
          <a:xfrm>
            <a:off x="524550" y="3417275"/>
            <a:ext cx="1792200" cy="46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2 = new Circle()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p2-&gt;area();</a:t>
            </a:r>
            <a:endParaRPr/>
          </a:p>
        </p:txBody>
      </p:sp>
      <p:sp>
        <p:nvSpPr>
          <p:cNvPr id="205" name="Google Shape;205;g190f567061d_0_6"/>
          <p:cNvSpPr/>
          <p:nvPr/>
        </p:nvSpPr>
        <p:spPr>
          <a:xfrm>
            <a:off x="524550" y="4233150"/>
            <a:ext cx="17922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3 = new Square()</a:t>
            </a:r>
            <a:endParaRPr/>
          </a:p>
        </p:txBody>
      </p:sp>
      <p:sp>
        <p:nvSpPr>
          <p:cNvPr id="206" name="Google Shape;206;g190f567061d_0_6"/>
          <p:cNvSpPr/>
          <p:nvPr/>
        </p:nvSpPr>
        <p:spPr>
          <a:xfrm>
            <a:off x="524550" y="4656300"/>
            <a:ext cx="1792200" cy="3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4 = new Circle()</a:t>
            </a:r>
            <a:endParaRPr/>
          </a:p>
        </p:txBody>
      </p:sp>
      <p:sp>
        <p:nvSpPr>
          <p:cNvPr id="207" name="Google Shape;207;g190f567061d_0_6"/>
          <p:cNvSpPr/>
          <p:nvPr/>
        </p:nvSpPr>
        <p:spPr>
          <a:xfrm>
            <a:off x="3212900" y="2513825"/>
            <a:ext cx="22803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1 vptr -&gt; </a:t>
            </a:r>
            <a:r>
              <a:rPr b="1" lang="en">
                <a:solidFill>
                  <a:srgbClr val="9900FF"/>
                </a:solidFill>
              </a:rPr>
              <a:t>Circle </a:t>
            </a:r>
            <a:r>
              <a:rPr lang="en"/>
              <a:t>vtable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7512</a:t>
            </a:r>
            <a:endParaRPr/>
          </a:p>
        </p:txBody>
      </p:sp>
      <p:sp>
        <p:nvSpPr>
          <p:cNvPr id="208" name="Google Shape;208;g190f567061d_0_6"/>
          <p:cNvSpPr/>
          <p:nvPr/>
        </p:nvSpPr>
        <p:spPr>
          <a:xfrm>
            <a:off x="6338325" y="2513825"/>
            <a:ext cx="22803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Circle </a:t>
            </a:r>
            <a:r>
              <a:rPr lang="en"/>
              <a:t>vtable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+ 4724: </a:t>
            </a:r>
            <a:r>
              <a:rPr lang="en"/>
              <a:t>area()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+ 4728: perimeter()</a:t>
            </a:r>
            <a:endParaRPr/>
          </a:p>
        </p:txBody>
      </p:sp>
      <p:sp>
        <p:nvSpPr>
          <p:cNvPr id="209" name="Google Shape;209;g190f567061d_0_6"/>
          <p:cNvSpPr/>
          <p:nvPr/>
        </p:nvSpPr>
        <p:spPr>
          <a:xfrm>
            <a:off x="6338325" y="3752350"/>
            <a:ext cx="2280300" cy="7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900FF"/>
                </a:solidFill>
              </a:rPr>
              <a:t>Square </a:t>
            </a:r>
            <a:r>
              <a:rPr lang="en"/>
              <a:t>vtable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+ 5952: area()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+ 5956: perimeter()</a:t>
            </a:r>
            <a:endParaRPr/>
          </a:p>
        </p:txBody>
      </p:sp>
      <p:sp>
        <p:nvSpPr>
          <p:cNvPr id="210" name="Google Shape;210;g190f567061d_0_6"/>
          <p:cNvSpPr/>
          <p:nvPr/>
        </p:nvSpPr>
        <p:spPr>
          <a:xfrm>
            <a:off x="2462500" y="2630450"/>
            <a:ext cx="590100" cy="1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190f567061d_0_6"/>
          <p:cNvSpPr/>
          <p:nvPr/>
        </p:nvSpPr>
        <p:spPr>
          <a:xfrm rot="-1985535">
            <a:off x="2469768" y="3209549"/>
            <a:ext cx="590122" cy="1675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90f567061d_0_6"/>
          <p:cNvSpPr/>
          <p:nvPr/>
        </p:nvSpPr>
        <p:spPr>
          <a:xfrm>
            <a:off x="5620713" y="2703325"/>
            <a:ext cx="590100" cy="1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190f567061d_0_6"/>
          <p:cNvSpPr/>
          <p:nvPr/>
        </p:nvSpPr>
        <p:spPr>
          <a:xfrm rot="-1196747">
            <a:off x="5549327" y="4338791"/>
            <a:ext cx="590096" cy="16759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190f567061d_0_6"/>
          <p:cNvSpPr txBox="1"/>
          <p:nvPr/>
        </p:nvSpPr>
        <p:spPr>
          <a:xfrm>
            <a:off x="5791900" y="2303125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7512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190f567061d_0_6"/>
          <p:cNvSpPr txBox="1"/>
          <p:nvPr/>
        </p:nvSpPr>
        <p:spPr>
          <a:xfrm>
            <a:off x="5964825" y="4576250"/>
            <a:ext cx="6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9916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190f567061d_0_6"/>
          <p:cNvSpPr/>
          <p:nvPr/>
        </p:nvSpPr>
        <p:spPr>
          <a:xfrm>
            <a:off x="3212900" y="4280850"/>
            <a:ext cx="2280300" cy="64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 vptr -&gt; </a:t>
            </a:r>
            <a:r>
              <a:rPr b="1" lang="en">
                <a:solidFill>
                  <a:srgbClr val="9900FF"/>
                </a:solidFill>
              </a:rPr>
              <a:t>Square </a:t>
            </a:r>
            <a:r>
              <a:rPr lang="en"/>
              <a:t>vtable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9916</a:t>
            </a:r>
            <a:endParaRPr/>
          </a:p>
        </p:txBody>
      </p:sp>
      <p:sp>
        <p:nvSpPr>
          <p:cNvPr id="217" name="Google Shape;217;g190f567061d_0_6"/>
          <p:cNvSpPr/>
          <p:nvPr/>
        </p:nvSpPr>
        <p:spPr>
          <a:xfrm>
            <a:off x="2469775" y="4338750"/>
            <a:ext cx="590100" cy="16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5d9e16c02_0_10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Exercise - </a:t>
            </a:r>
            <a:r>
              <a:rPr lang="en" sz="2600">
                <a:solidFill>
                  <a:schemeClr val="lt1"/>
                </a:solidFill>
              </a:rPr>
              <a:t>Fix the problem of shapes calculating area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g195d9e16c02_0_105"/>
          <p:cNvSpPr txBox="1"/>
          <p:nvPr>
            <p:ph idx="1" type="body"/>
          </p:nvPr>
        </p:nvSpPr>
        <p:spPr>
          <a:xfrm>
            <a:off x="105900" y="9212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195d9e16c02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75" y="973873"/>
            <a:ext cx="5771850" cy="3605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g195d9e16c02_0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5700" y="1607338"/>
            <a:ext cx="4514850" cy="65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633c136a2_0_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- Adding virtual to force dynamic binding</a:t>
            </a:r>
            <a:endParaRPr/>
          </a:p>
        </p:txBody>
      </p:sp>
      <p:pic>
        <p:nvPicPr>
          <p:cNvPr id="231" name="Google Shape;231;g19633c136a2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113" y="1938338"/>
            <a:ext cx="5057775" cy="126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5d9e16c02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inheritance?</a:t>
            </a:r>
            <a:endParaRPr/>
          </a:p>
        </p:txBody>
      </p:sp>
      <p:sp>
        <p:nvSpPr>
          <p:cNvPr id="69" name="Google Shape;69;g195d9e16c02_0_0"/>
          <p:cNvSpPr txBox="1"/>
          <p:nvPr>
            <p:ph idx="1" type="body"/>
          </p:nvPr>
        </p:nvSpPr>
        <p:spPr>
          <a:xfrm>
            <a:off x="2024400" y="931300"/>
            <a:ext cx="6944100" cy="3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Child </a:t>
            </a:r>
            <a:r>
              <a:rPr lang="en"/>
              <a:t>class </a:t>
            </a:r>
            <a:r>
              <a:rPr lang="en">
                <a:solidFill>
                  <a:srgbClr val="FF0000"/>
                </a:solidFill>
              </a:rPr>
              <a:t>inherits </a:t>
            </a:r>
            <a:r>
              <a:rPr lang="en"/>
              <a:t>from </a:t>
            </a:r>
            <a:r>
              <a:rPr b="1" lang="en">
                <a:solidFill>
                  <a:srgbClr val="0000FF"/>
                </a:solidFill>
              </a:rPr>
              <a:t>Parent </a:t>
            </a:r>
            <a:r>
              <a:rPr lang="en"/>
              <a:t>class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Attributes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Behaviors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b="1" lang="en">
                <a:solidFill>
                  <a:srgbClr val="0000FF"/>
                </a:solidFill>
              </a:rPr>
              <a:t>Car </a:t>
            </a:r>
            <a:r>
              <a:rPr lang="en">
                <a:solidFill>
                  <a:srgbClr val="FF0000"/>
                </a:solidFill>
              </a:rPr>
              <a:t>inherits </a:t>
            </a:r>
            <a:r>
              <a:rPr lang="en"/>
              <a:t>from class </a:t>
            </a:r>
            <a:r>
              <a:rPr b="1" lang="en">
                <a:solidFill>
                  <a:srgbClr val="0000FF"/>
                </a:solidFill>
              </a:rPr>
              <a:t>Vehicle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can say a </a:t>
            </a:r>
            <a:r>
              <a:rPr lang="en">
                <a:solidFill>
                  <a:srgbClr val="38761D"/>
                </a:solidFill>
              </a:rPr>
              <a:t>car </a:t>
            </a:r>
            <a:r>
              <a:rPr lang="en">
                <a:solidFill>
                  <a:srgbClr val="9900FF"/>
                </a:solidFill>
              </a:rPr>
              <a:t>IS-A</a:t>
            </a:r>
            <a:r>
              <a:rPr lang="en"/>
              <a:t> </a:t>
            </a:r>
            <a:r>
              <a:rPr lang="en">
                <a:solidFill>
                  <a:srgbClr val="38761D"/>
                </a:solidFill>
              </a:rPr>
              <a:t>vehicle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 car has all of a vehicle’s </a:t>
            </a:r>
            <a:r>
              <a:rPr lang="en">
                <a:solidFill>
                  <a:srgbClr val="FF9900"/>
                </a:solidFill>
              </a:rPr>
              <a:t>attributes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A car has all of a vehicle’s </a:t>
            </a:r>
            <a:r>
              <a:rPr lang="en">
                <a:solidFill>
                  <a:srgbClr val="FF9900"/>
                </a:solidFill>
              </a:rPr>
              <a:t>behaviors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g195d9e16c0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000" y="780825"/>
            <a:ext cx="14382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95d9e16c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863" y="2571738"/>
            <a:ext cx="191452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9633c136a2_0_4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destructor</a:t>
            </a:r>
            <a:endParaRPr/>
          </a:p>
        </p:txBody>
      </p:sp>
      <p:sp>
        <p:nvSpPr>
          <p:cNvPr id="237" name="Google Shape;237;g19633c136a2_0_4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We have a pointer here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Now we can call the start() function of class Car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But what happens if we delete? Will the destructor of class Car be called? </a:t>
            </a:r>
            <a:r>
              <a:rPr b="1" lang="en">
                <a:solidFill>
                  <a:srgbClr val="FF0000"/>
                </a:solidFill>
              </a:rPr>
              <a:t>NO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 is: </a:t>
            </a:r>
            <a:r>
              <a:rPr lang="en">
                <a:solidFill>
                  <a:srgbClr val="0000FF"/>
                </a:solidFill>
              </a:rPr>
              <a:t>virtual destructor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38" name="Google Shape;238;g19633c136a2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325" y="1578150"/>
            <a:ext cx="4062400" cy="53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633c136a2_0_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future upgrade (version 2.0)</a:t>
            </a:r>
            <a:endParaRPr/>
          </a:p>
        </p:txBody>
      </p:sp>
      <p:sp>
        <p:nvSpPr>
          <p:cNvPr id="244" name="Google Shape;244;g19633c136a2_0_5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Members: </a:t>
            </a:r>
            <a:r>
              <a:rPr b="1" lang="en">
                <a:solidFill>
                  <a:srgbClr val="0000FF"/>
                </a:solidFill>
              </a:rPr>
              <a:t>protected</a:t>
            </a:r>
            <a:endParaRPr b="1"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Functions that could be improved by child class: </a:t>
            </a:r>
            <a:r>
              <a:rPr b="1" lang="en">
                <a:solidFill>
                  <a:srgbClr val="0000FF"/>
                </a:solidFill>
              </a:rPr>
              <a:t>virtual</a:t>
            </a:r>
            <a:endParaRPr b="1">
              <a:solidFill>
                <a:srgbClr val="00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Destructor: </a:t>
            </a:r>
            <a:r>
              <a:rPr b="1" lang="en">
                <a:solidFill>
                  <a:srgbClr val="0000FF"/>
                </a:solidFill>
              </a:rPr>
              <a:t>virtual</a:t>
            </a: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9622f94515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Pure virtual function &amp; abstract class</a:t>
            </a:r>
            <a:endParaRPr/>
          </a:p>
        </p:txBody>
      </p:sp>
      <p:sp>
        <p:nvSpPr>
          <p:cNvPr id="250" name="Google Shape;250;g19622f94515_0_0"/>
          <p:cNvSpPr txBox="1"/>
          <p:nvPr>
            <p:ph idx="1" type="body"/>
          </p:nvPr>
        </p:nvSpPr>
        <p:spPr>
          <a:xfrm>
            <a:off x="105900" y="9141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Sometime we don’t know the implementation of the function, the child class will be responsible for that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Let’s turn our area() function into pure virtual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g19622f945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574" y="2903075"/>
            <a:ext cx="3460339" cy="111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g19622f9451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0" y="2903073"/>
            <a:ext cx="4313651" cy="11113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3" name="Google Shape;253;g19622f94515_0_0"/>
          <p:cNvSpPr/>
          <p:nvPr/>
        </p:nvSpPr>
        <p:spPr>
          <a:xfrm>
            <a:off x="4628150" y="3243750"/>
            <a:ext cx="730500" cy="33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19622f94515_0_0"/>
          <p:cNvSpPr/>
          <p:nvPr/>
        </p:nvSpPr>
        <p:spPr>
          <a:xfrm>
            <a:off x="2959400" y="3376550"/>
            <a:ext cx="14955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19622f94515_0_0"/>
          <p:cNvSpPr/>
          <p:nvPr/>
        </p:nvSpPr>
        <p:spPr>
          <a:xfrm>
            <a:off x="8346825" y="3427900"/>
            <a:ext cx="7305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9622f94515_0_0"/>
          <p:cNvSpPr/>
          <p:nvPr/>
        </p:nvSpPr>
        <p:spPr>
          <a:xfrm>
            <a:off x="5856162" y="4161100"/>
            <a:ext cx="2737175" cy="2245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196F3"/>
                </a:solidFill>
                <a:latin typeface="Arial"/>
              </a:rPr>
              <a:t>pure virtual function</a:t>
            </a:r>
          </a:p>
        </p:txBody>
      </p:sp>
      <p:sp>
        <p:nvSpPr>
          <p:cNvPr id="257" name="Google Shape;257;g19622f94515_0_0"/>
          <p:cNvSpPr/>
          <p:nvPr/>
        </p:nvSpPr>
        <p:spPr>
          <a:xfrm>
            <a:off x="5639688" y="2440950"/>
            <a:ext cx="1923859" cy="17630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196F3"/>
                </a:solidFill>
                <a:latin typeface="Arial"/>
              </a:rPr>
              <a:t>abstract class</a:t>
            </a:r>
          </a:p>
        </p:txBody>
      </p:sp>
      <p:sp>
        <p:nvSpPr>
          <p:cNvPr id="258" name="Google Shape;258;g19622f94515_0_0"/>
          <p:cNvSpPr/>
          <p:nvPr/>
        </p:nvSpPr>
        <p:spPr>
          <a:xfrm rot="-5400000">
            <a:off x="7700246" y="3903500"/>
            <a:ext cx="434100" cy="5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19622f94515_0_0"/>
          <p:cNvSpPr/>
          <p:nvPr/>
        </p:nvSpPr>
        <p:spPr>
          <a:xfrm rot="5400000">
            <a:off x="6316200" y="2778503"/>
            <a:ext cx="309000" cy="107700"/>
          </a:xfrm>
          <a:prstGeom prst="rightArrow">
            <a:avLst>
              <a:gd fmla="val 21925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633c136a2_0_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Instantiating an abstract class</a:t>
            </a:r>
            <a:endParaRPr/>
          </a:p>
        </p:txBody>
      </p:sp>
      <p:sp>
        <p:nvSpPr>
          <p:cNvPr id="265" name="Google Shape;265;g19633c136a2_0_1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 u="sng">
                <a:solidFill>
                  <a:srgbClr val="FF0000"/>
                </a:solidFill>
              </a:rPr>
              <a:t>Cannot </a:t>
            </a:r>
            <a:r>
              <a:rPr lang="en"/>
              <a:t>create a new instance of an </a:t>
            </a:r>
            <a:r>
              <a:rPr lang="en">
                <a:solidFill>
                  <a:srgbClr val="FF00FF"/>
                </a:solidFill>
              </a:rPr>
              <a:t>abstract </a:t>
            </a:r>
            <a:r>
              <a:rPr lang="en"/>
              <a:t>class!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Why? Because there is </a:t>
            </a:r>
            <a:r>
              <a:rPr lang="en">
                <a:solidFill>
                  <a:srgbClr val="FF0000"/>
                </a:solidFill>
              </a:rPr>
              <a:t>no implementation</a:t>
            </a:r>
            <a:r>
              <a:rPr lang="en"/>
              <a:t>, therefore, </a:t>
            </a:r>
            <a:r>
              <a:rPr lang="en">
                <a:solidFill>
                  <a:srgbClr val="0000FF"/>
                </a:solidFill>
              </a:rPr>
              <a:t>no instance</a:t>
            </a:r>
            <a:r>
              <a:rPr lang="en"/>
              <a:t> can be created!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633c136a2_0_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virtual function &amp; pure virtual function?</a:t>
            </a:r>
            <a:endParaRPr/>
          </a:p>
        </p:txBody>
      </p:sp>
      <p:sp>
        <p:nvSpPr>
          <p:cNvPr id="271" name="Google Shape;271;g19633c136a2_0_24"/>
          <p:cNvSpPr txBox="1"/>
          <p:nvPr>
            <p:ph idx="1" type="body"/>
          </p:nvPr>
        </p:nvSpPr>
        <p:spPr>
          <a:xfrm>
            <a:off x="141300" y="2820100"/>
            <a:ext cx="89322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+ </a:t>
            </a:r>
            <a:r>
              <a:rPr lang="en" sz="2500">
                <a:solidFill>
                  <a:srgbClr val="9900FF"/>
                </a:solidFill>
              </a:rPr>
              <a:t>Default </a:t>
            </a:r>
            <a:r>
              <a:rPr lang="en" sz="2500"/>
              <a:t>implementation        + No idea about implementation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+ Child class </a:t>
            </a:r>
            <a:r>
              <a:rPr lang="en" sz="2500">
                <a:solidFill>
                  <a:srgbClr val="0000FF"/>
                </a:solidFill>
              </a:rPr>
              <a:t>could use</a:t>
            </a:r>
            <a:r>
              <a:rPr lang="en" sz="2500"/>
              <a:t>            + Child class </a:t>
            </a:r>
            <a:r>
              <a:rPr lang="en" sz="2500">
                <a:solidFill>
                  <a:srgbClr val="FF0000"/>
                </a:solidFill>
              </a:rPr>
              <a:t>must implement</a:t>
            </a:r>
            <a:endParaRPr sz="25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p</a:t>
            </a:r>
            <a:r>
              <a:rPr lang="en" sz="2500">
                <a:solidFill>
                  <a:srgbClr val="0000FF"/>
                </a:solidFill>
              </a:rPr>
              <a:t>arent’s </a:t>
            </a:r>
            <a:r>
              <a:rPr lang="en" sz="2500"/>
              <a:t>implementation          its own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FF"/>
                </a:solidFill>
              </a:rPr>
              <a:t>o</a:t>
            </a:r>
            <a:r>
              <a:rPr lang="en" sz="2500">
                <a:solidFill>
                  <a:srgbClr val="0000FF"/>
                </a:solidFill>
              </a:rPr>
              <a:t>r implement its own</a:t>
            </a:r>
            <a:endParaRPr sz="2500">
              <a:solidFill>
                <a:srgbClr val="0000FF"/>
              </a:solidFill>
            </a:endParaRPr>
          </a:p>
        </p:txBody>
      </p:sp>
      <p:pic>
        <p:nvPicPr>
          <p:cNvPr id="272" name="Google Shape;272;g19633c136a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124573"/>
            <a:ext cx="4313651" cy="111134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3" name="Google Shape;273;g19633c136a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949" y="1084150"/>
            <a:ext cx="3460339" cy="111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a5cdaaf1e_0_1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9" name="Google Shape;279;g2ca5cdaaf1e_0_1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class with toString default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or pure virtual?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622f94515_0_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/ contract</a:t>
            </a:r>
            <a:endParaRPr/>
          </a:p>
        </p:txBody>
      </p:sp>
      <p:sp>
        <p:nvSpPr>
          <p:cNvPr id="285" name="Google Shape;285;g19622f94515_0_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Class that contains </a:t>
            </a:r>
            <a:r>
              <a:rPr b="1" lang="en">
                <a:solidFill>
                  <a:srgbClr val="FF0000"/>
                </a:solidFill>
              </a:rPr>
              <a:t>only </a:t>
            </a:r>
            <a:r>
              <a:rPr lang="en">
                <a:solidFill>
                  <a:srgbClr val="0000FF"/>
                </a:solidFill>
              </a:rPr>
              <a:t>pure </a:t>
            </a:r>
            <a:r>
              <a:rPr lang="en"/>
              <a:t>virtual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Other name for interface class: contract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All child classes must conform to the contract!</a:t>
            </a:r>
            <a:endParaRPr/>
          </a:p>
        </p:txBody>
      </p:sp>
      <p:pic>
        <p:nvPicPr>
          <p:cNvPr id="286" name="Google Shape;286;g19622f9451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913" y="1684875"/>
            <a:ext cx="4505325" cy="157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633c136a2_0_9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633c136a2_0_3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classes inheritance</a:t>
            </a:r>
            <a:endParaRPr/>
          </a:p>
        </p:txBody>
      </p:sp>
      <p:pic>
        <p:nvPicPr>
          <p:cNvPr id="297" name="Google Shape;297;g19633c136a2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1333900"/>
            <a:ext cx="5244726" cy="3259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8" name="Google Shape;298;g19633c136a2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850" y="3110825"/>
            <a:ext cx="4135814" cy="1972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g19633c136a2_0_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1475" y="889248"/>
            <a:ext cx="4488149" cy="191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eb8d6952fb_1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Create class diagram (Analysis)</a:t>
            </a:r>
            <a:endParaRPr/>
          </a:p>
        </p:txBody>
      </p:sp>
      <p:sp>
        <p:nvSpPr>
          <p:cNvPr id="305" name="Google Shape;305;g1eb8d6952fb_1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01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Vehicle, Car, Bicycle, GasolineCar,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ElectricCar, HybridCar, Cabriolet, DieselCar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02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ISwimable, IDiveable, IFlyable, IRunnable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Duck, </a:t>
            </a:r>
            <a:r>
              <a:rPr lang="en"/>
              <a:t>Human</a:t>
            </a:r>
            <a:r>
              <a:rPr lang="en"/>
              <a:t>, Fish, Dog, Cat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aef056b1f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inheritance?</a:t>
            </a:r>
            <a:endParaRPr/>
          </a:p>
        </p:txBody>
      </p:sp>
      <p:sp>
        <p:nvSpPr>
          <p:cNvPr id="77" name="Google Shape;77;g29aef056b1f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Reuse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Upgrade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9633c136a2_0_6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</a:t>
            </a:r>
            <a:endParaRPr/>
          </a:p>
        </p:txBody>
      </p:sp>
      <p:sp>
        <p:nvSpPr>
          <p:cNvPr id="311" name="Google Shape;311;g19633c136a2_0_6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C++ </a:t>
            </a:r>
            <a:r>
              <a:rPr lang="en">
                <a:solidFill>
                  <a:srgbClr val="38761D"/>
                </a:solidFill>
              </a:rPr>
              <a:t>allow </a:t>
            </a:r>
            <a:r>
              <a:rPr lang="en"/>
              <a:t>multiple classes inheritance!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Many languages (C#, Java, Kotlin, Swift) </a:t>
            </a:r>
            <a:r>
              <a:rPr lang="en">
                <a:solidFill>
                  <a:srgbClr val="FF0000"/>
                </a:solidFill>
              </a:rPr>
              <a:t>don’t allow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multiple classes</a:t>
            </a:r>
            <a:r>
              <a:rPr lang="en"/>
              <a:t> inheritance, only </a:t>
            </a:r>
            <a:r>
              <a:rPr lang="en" u="sng">
                <a:solidFill>
                  <a:srgbClr val="0000FF"/>
                </a:solidFill>
              </a:rPr>
              <a:t>single </a:t>
            </a:r>
            <a:r>
              <a:rPr lang="en">
                <a:solidFill>
                  <a:srgbClr val="0000FF"/>
                </a:solidFill>
              </a:rPr>
              <a:t>class</a:t>
            </a:r>
            <a:r>
              <a:rPr lang="en"/>
              <a:t> inheritance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But they will allow </a:t>
            </a:r>
            <a:r>
              <a:rPr b="1" lang="en">
                <a:solidFill>
                  <a:srgbClr val="FF9900"/>
                </a:solidFill>
              </a:rPr>
              <a:t>multiple interfaces</a:t>
            </a:r>
            <a:r>
              <a:rPr lang="en"/>
              <a:t>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9633c136a2_0_4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Diamond problem</a:t>
            </a:r>
            <a:endParaRPr/>
          </a:p>
        </p:txBody>
      </p:sp>
      <p:sp>
        <p:nvSpPr>
          <p:cNvPr id="317" name="Google Shape;317;g19633c136a2_0_42"/>
          <p:cNvSpPr txBox="1"/>
          <p:nvPr>
            <p:ph idx="1" type="body"/>
          </p:nvPr>
        </p:nvSpPr>
        <p:spPr>
          <a:xfrm>
            <a:off x="4572000" y="1869450"/>
            <a:ext cx="4501500" cy="32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start() is called through GasolineCar branch or ElectricCar branch?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Ambiguous</a:t>
            </a:r>
            <a:endParaRPr/>
          </a:p>
        </p:txBody>
      </p:sp>
      <p:pic>
        <p:nvPicPr>
          <p:cNvPr id="318" name="Google Shape;318;g19633c136a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" y="1100138"/>
            <a:ext cx="43338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19633c136a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8350" y="913988"/>
            <a:ext cx="1828800" cy="7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9633c136a2_0_6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diamond problem’s solution</a:t>
            </a:r>
            <a:endParaRPr/>
          </a:p>
        </p:txBody>
      </p:sp>
      <p:sp>
        <p:nvSpPr>
          <p:cNvPr id="325" name="Google Shape;325;g19633c136a2_0_6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inheritance</a:t>
            </a:r>
            <a:endParaRPr/>
          </a:p>
        </p:txBody>
      </p:sp>
      <p:pic>
        <p:nvPicPr>
          <p:cNvPr id="326" name="Google Shape;326;g19633c136a2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513" y="1888363"/>
            <a:ext cx="43338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19633c136a2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088" y="932388"/>
            <a:ext cx="5324475" cy="695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9633c136a2_0_7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languages’ solution</a:t>
            </a:r>
            <a:endParaRPr/>
          </a:p>
        </p:txBody>
      </p:sp>
      <p:sp>
        <p:nvSpPr>
          <p:cNvPr id="333" name="Google Shape;333;g19633c136a2_0_7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Prevent it from happening in the beginning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>
                <a:solidFill>
                  <a:srgbClr val="FF0000"/>
                </a:solidFill>
              </a:rPr>
              <a:t>DO NOT ALLOW</a:t>
            </a:r>
            <a:r>
              <a:rPr lang="en"/>
              <a:t> MULTIPLE </a:t>
            </a:r>
            <a:r>
              <a:rPr lang="en">
                <a:solidFill>
                  <a:srgbClr val="0000FF"/>
                </a:solidFill>
              </a:rPr>
              <a:t>CLASSES </a:t>
            </a:r>
            <a:r>
              <a:rPr lang="en"/>
              <a:t>INHERITANCE</a:t>
            </a:r>
            <a:endParaRPr/>
          </a:p>
        </p:txBody>
      </p:sp>
      <p:pic>
        <p:nvPicPr>
          <p:cNvPr id="334" name="Google Shape;334;g19633c136a2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1300" y="1892150"/>
            <a:ext cx="2273099" cy="22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9633c136a2_0_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9633c136a2_0_8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r>
              <a:rPr lang="en"/>
              <a:t> </a:t>
            </a:r>
            <a:r>
              <a:rPr lang="en"/>
              <a:t>in</a:t>
            </a:r>
            <a:r>
              <a:rPr lang="en"/>
              <a:t> short</a:t>
            </a:r>
            <a:endParaRPr/>
          </a:p>
        </p:txBody>
      </p:sp>
      <p:sp>
        <p:nvSpPr>
          <p:cNvPr id="345" name="Google Shape;345;g19633c136a2_0_8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 </a:t>
            </a:r>
            <a:r>
              <a:rPr lang="en">
                <a:solidFill>
                  <a:srgbClr val="FF0000"/>
                </a:solidFill>
              </a:rPr>
              <a:t>inheritance</a:t>
            </a:r>
            <a:r>
              <a:rPr lang="en"/>
              <a:t>, perform </a:t>
            </a:r>
            <a:r>
              <a:rPr lang="en">
                <a:solidFill>
                  <a:srgbClr val="0000FF"/>
                </a:solidFill>
              </a:rPr>
              <a:t>different</a:t>
            </a:r>
            <a:r>
              <a:rPr lang="en">
                <a:solidFill>
                  <a:srgbClr val="0000FF"/>
                </a:solidFill>
              </a:rPr>
              <a:t> tasks</a:t>
            </a:r>
            <a:r>
              <a:rPr lang="en"/>
              <a:t> using the </a:t>
            </a:r>
            <a:r>
              <a:rPr lang="en">
                <a:solidFill>
                  <a:srgbClr val="9900FF"/>
                </a:solidFill>
              </a:rPr>
              <a:t>same method</a:t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346" name="Google Shape;346;g19633c136a2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850" y="1708363"/>
            <a:ext cx="3038475" cy="307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g19633c136a2_0_86"/>
          <p:cNvSpPr/>
          <p:nvPr/>
        </p:nvSpPr>
        <p:spPr>
          <a:xfrm>
            <a:off x="3873675" y="4123350"/>
            <a:ext cx="1605000" cy="420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9633c136a2_0_9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- Find area and perimeter of shapes</a:t>
            </a:r>
            <a:endParaRPr/>
          </a:p>
        </p:txBody>
      </p:sp>
      <p:pic>
        <p:nvPicPr>
          <p:cNvPr id="353" name="Google Shape;353;g19633c136a2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913" y="1129150"/>
            <a:ext cx="4886325" cy="365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4" name="Google Shape;354;g19633c136a2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0" y="1066675"/>
            <a:ext cx="3761113" cy="1791633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g19633c136a2_0_97"/>
          <p:cNvSpPr/>
          <p:nvPr/>
        </p:nvSpPr>
        <p:spPr>
          <a:xfrm>
            <a:off x="5364650" y="3816575"/>
            <a:ext cx="2439900" cy="635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d769b7f4d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Salary</a:t>
            </a:r>
            <a:endParaRPr/>
          </a:p>
        </p:txBody>
      </p:sp>
      <p:pic>
        <p:nvPicPr>
          <p:cNvPr id="361" name="Google Shape;361;g26d769b7f4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348925" cy="205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26d769b7f4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725" y="894900"/>
            <a:ext cx="4337875" cy="21109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g26d769b7f4d_0_0"/>
          <p:cNvSpPr/>
          <p:nvPr/>
        </p:nvSpPr>
        <p:spPr>
          <a:xfrm>
            <a:off x="6292050" y="2571750"/>
            <a:ext cx="1819200" cy="31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6c09ef004e_0_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circle-ellipse / square-rectangle problem</a:t>
            </a:r>
            <a:endParaRPr/>
          </a:p>
        </p:txBody>
      </p:sp>
      <p:sp>
        <p:nvSpPr>
          <p:cNvPr id="369" name="Google Shape;369;g16c09ef004e_0_4"/>
          <p:cNvSpPr txBox="1"/>
          <p:nvPr>
            <p:ph idx="1" type="body"/>
          </p:nvPr>
        </p:nvSpPr>
        <p:spPr>
          <a:xfrm>
            <a:off x="55375" y="853375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https://en.wikipedia.org/wiki/Circle%E2%80%93ellipse_problem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Violation of the </a:t>
            </a:r>
            <a:r>
              <a:rPr b="1" lang="en" sz="2300">
                <a:solidFill>
                  <a:srgbClr val="0000FF"/>
                </a:solidFill>
              </a:rPr>
              <a:t>Liskov </a:t>
            </a:r>
            <a:r>
              <a:rPr lang="en" sz="2300"/>
              <a:t>substitution principle, one of the </a:t>
            </a:r>
            <a:r>
              <a:rPr b="1" lang="en" sz="2300">
                <a:solidFill>
                  <a:srgbClr val="FF0000"/>
                </a:solidFill>
              </a:rPr>
              <a:t>SOLID </a:t>
            </a:r>
            <a:r>
              <a:rPr lang="en" sz="2300"/>
              <a:t>principles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Objects usually modeled as subsets of each other (IS-A)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Circles: subset of Ellipses         (Circle IS-A Ellipse)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Squares: subset of Rectangles  (Square IS-A Rectangle)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Some </a:t>
            </a:r>
            <a:r>
              <a:rPr lang="en" sz="2300">
                <a:solidFill>
                  <a:srgbClr val="9900FF"/>
                </a:solidFill>
              </a:rPr>
              <a:t>mutator </a:t>
            </a:r>
            <a:r>
              <a:rPr lang="en" sz="2300"/>
              <a:t>methods must be supported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b="1" lang="en" sz="2300">
                <a:solidFill>
                  <a:srgbClr val="FF00FF"/>
                </a:solidFill>
              </a:rPr>
              <a:t>StretchX </a:t>
            </a:r>
            <a:r>
              <a:rPr lang="en" sz="2300"/>
              <a:t>in Ellipse must be supported in Circle (for example) 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rPr lang="en" sz="2300"/>
              <a:t>This will make a circle </a:t>
            </a:r>
            <a:r>
              <a:rPr lang="en" sz="2300" u="sng">
                <a:solidFill>
                  <a:srgbClr val="FF0000"/>
                </a:solidFill>
              </a:rPr>
              <a:t>not a circle any more</a:t>
            </a:r>
            <a:r>
              <a:rPr lang="en" sz="2300"/>
              <a:t>!!!</a:t>
            </a:r>
            <a:endParaRPr sz="23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90f567061d_0_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/>
              <a:t> to circle-ellipse / square-rectangle problem</a:t>
            </a:r>
            <a:endParaRPr/>
          </a:p>
        </p:txBody>
      </p:sp>
      <p:sp>
        <p:nvSpPr>
          <p:cNvPr id="375" name="Google Shape;375;g190f567061d_0_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Simplest solution is to use another class: </a:t>
            </a:r>
            <a:r>
              <a:rPr lang="en">
                <a:solidFill>
                  <a:srgbClr val="0000FF"/>
                </a:solidFill>
              </a:rPr>
              <a:t>IShape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lang="en">
                <a:solidFill>
                  <a:srgbClr val="0000FF"/>
                </a:solidFill>
              </a:rPr>
              <a:t>Cirle</a:t>
            </a:r>
            <a:r>
              <a:rPr lang="en"/>
              <a:t> &amp;</a:t>
            </a: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Ellipse </a:t>
            </a:r>
            <a:r>
              <a:rPr lang="en"/>
              <a:t>will inherits from this class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Composition over inheritance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195d9e16c02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3" y="845688"/>
            <a:ext cx="19145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95d9e16c02_0_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some C++ code in action</a:t>
            </a:r>
            <a:endParaRPr/>
          </a:p>
        </p:txBody>
      </p:sp>
      <p:pic>
        <p:nvPicPr>
          <p:cNvPr id="84" name="Google Shape;84;g195d9e16c02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1638" y="880325"/>
            <a:ext cx="2963137" cy="29800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g195d9e16c02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7174" y="894900"/>
            <a:ext cx="3784426" cy="375175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g195d9e16c02_0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9437" y="3998175"/>
            <a:ext cx="3007550" cy="104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g195d9e16c02_0_5"/>
          <p:cNvSpPr/>
          <p:nvPr/>
        </p:nvSpPr>
        <p:spPr>
          <a:xfrm>
            <a:off x="2418525" y="4501350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195d9e16c02_0_5"/>
          <p:cNvSpPr/>
          <p:nvPr/>
        </p:nvSpPr>
        <p:spPr>
          <a:xfrm>
            <a:off x="3258075" y="2875250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ec5a9f6fc_0_0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topics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6ec5a9f6fc_0_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struct do inheritance?</a:t>
            </a:r>
            <a:endParaRPr/>
          </a:p>
        </p:txBody>
      </p:sp>
      <p:sp>
        <p:nvSpPr>
          <p:cNvPr id="386" name="Google Shape;386;g26ec5a9f6fc_0_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6ec5a9f6fc_0_1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 vs Class</a:t>
            </a:r>
            <a:endParaRPr/>
          </a:p>
        </p:txBody>
      </p:sp>
      <p:sp>
        <p:nvSpPr>
          <p:cNvPr id="392" name="Google Shape;392;g26ec5a9f6fc_0_1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Struct is more </a:t>
            </a:r>
            <a:r>
              <a:rPr b="1" lang="en" u="sng">
                <a:solidFill>
                  <a:srgbClr val="FF0000"/>
                </a:solidFill>
              </a:rPr>
              <a:t>lightweight</a:t>
            </a:r>
            <a:endParaRPr b="1" u="sng"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All attributes are </a:t>
            </a:r>
            <a:r>
              <a:rPr b="1" lang="en">
                <a:solidFill>
                  <a:srgbClr val="0000FF"/>
                </a:solidFill>
              </a:rPr>
              <a:t>public </a:t>
            </a:r>
            <a:r>
              <a:rPr lang="en"/>
              <a:t>by default in </a:t>
            </a:r>
            <a:r>
              <a:rPr b="1" lang="en">
                <a:solidFill>
                  <a:srgbClr val="9900FF"/>
                </a:solidFill>
              </a:rPr>
              <a:t>struct</a:t>
            </a:r>
            <a:endParaRPr b="1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All attributes are </a:t>
            </a:r>
            <a:r>
              <a:rPr b="1" lang="en">
                <a:solidFill>
                  <a:srgbClr val="0000FF"/>
                </a:solidFill>
              </a:rPr>
              <a:t>private </a:t>
            </a:r>
            <a:r>
              <a:rPr lang="en"/>
              <a:t>by default in </a:t>
            </a:r>
            <a:r>
              <a:rPr b="1" lang="en">
                <a:solidFill>
                  <a:srgbClr val="9900FF"/>
                </a:solidFill>
              </a:rPr>
              <a:t>class</a:t>
            </a:r>
            <a:endParaRPr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d27e071ae0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from materials</a:t>
            </a:r>
            <a:endParaRPr/>
          </a:p>
        </p:txBody>
      </p:sp>
      <p:sp>
        <p:nvSpPr>
          <p:cNvPr id="398" name="Google Shape;398;g2d27e071ae0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Name of class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Clone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Parse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Prototype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SOLID -&gt; Inversion of control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Unit 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5d9e16c02_0_2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consider</a:t>
            </a:r>
            <a:endParaRPr/>
          </a:p>
        </p:txBody>
      </p:sp>
      <p:sp>
        <p:nvSpPr>
          <p:cNvPr id="94" name="Google Shape;94;g195d9e16c02_0_22"/>
          <p:cNvSpPr txBox="1"/>
          <p:nvPr>
            <p:ph idx="1" type="body"/>
          </p:nvPr>
        </p:nvSpPr>
        <p:spPr>
          <a:xfrm>
            <a:off x="2265775" y="914000"/>
            <a:ext cx="68076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In the design, class Car has no </a:t>
            </a:r>
            <a:r>
              <a:rPr b="1" lang="en">
                <a:solidFill>
                  <a:srgbClr val="FF0000"/>
                </a:solidFill>
              </a:rPr>
              <a:t>start </a:t>
            </a:r>
            <a:r>
              <a:rPr lang="en"/>
              <a:t>function, how can we still call that function?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Which </a:t>
            </a:r>
            <a:r>
              <a:rPr lang="en">
                <a:solidFill>
                  <a:srgbClr val="FF9900"/>
                </a:solidFill>
              </a:rPr>
              <a:t>attributes </a:t>
            </a:r>
            <a:r>
              <a:rPr lang="en"/>
              <a:t>can be accessed from class </a:t>
            </a:r>
            <a:r>
              <a:rPr lang="en">
                <a:solidFill>
                  <a:srgbClr val="0000FF"/>
                </a:solidFill>
              </a:rPr>
              <a:t>Car</a:t>
            </a:r>
            <a:r>
              <a:rPr lang="en"/>
              <a:t>? 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g195d9e16c0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3" y="845688"/>
            <a:ext cx="191452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195d9e16c02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12" y="3924350"/>
            <a:ext cx="3007550" cy="1041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g195d9e16c02_0_22"/>
          <p:cNvSpPr/>
          <p:nvPr/>
        </p:nvSpPr>
        <p:spPr>
          <a:xfrm>
            <a:off x="538975" y="4430625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5d9e16c02_0_4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parent’s protected attributes</a:t>
            </a:r>
            <a:endParaRPr/>
          </a:p>
        </p:txBody>
      </p:sp>
      <p:pic>
        <p:nvPicPr>
          <p:cNvPr id="103" name="Google Shape;103;g195d9e16c02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00" y="3903975"/>
            <a:ext cx="2979724" cy="1019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g195d9e16c02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96" y="891609"/>
            <a:ext cx="6109600" cy="286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g195d9e16c02_0_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146" y="4224350"/>
            <a:ext cx="25336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195d9e16c02_0_44"/>
          <p:cNvSpPr/>
          <p:nvPr/>
        </p:nvSpPr>
        <p:spPr>
          <a:xfrm>
            <a:off x="3664575" y="2914575"/>
            <a:ext cx="1726800" cy="335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95d9e16c02_0_44"/>
          <p:cNvSpPr txBox="1"/>
          <p:nvPr/>
        </p:nvSpPr>
        <p:spPr>
          <a:xfrm>
            <a:off x="6469450" y="1982050"/>
            <a:ext cx="21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can we write this?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g195d9e16c02_0_44"/>
          <p:cNvSpPr/>
          <p:nvPr/>
        </p:nvSpPr>
        <p:spPr>
          <a:xfrm rot="-1107491">
            <a:off x="4920682" y="2563291"/>
            <a:ext cx="1637333" cy="116119"/>
          </a:xfrm>
          <a:prstGeom prst="leftArrow">
            <a:avLst>
              <a:gd fmla="val 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95d9e16c02_0_3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creation &amp; destruction</a:t>
            </a:r>
            <a:endParaRPr/>
          </a:p>
        </p:txBody>
      </p:sp>
      <p:sp>
        <p:nvSpPr>
          <p:cNvPr id="114" name="Google Shape;114;g195d9e16c02_0_3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Constructor call order: from parent to child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Destructor call order: from child to parent </a:t>
            </a:r>
            <a:endParaRPr/>
          </a:p>
        </p:txBody>
      </p:sp>
      <p:pic>
        <p:nvPicPr>
          <p:cNvPr id="115" name="Google Shape;115;g195d9e16c0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912" y="2264750"/>
            <a:ext cx="4856700" cy="169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95d9e16c02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63" y="2157038"/>
            <a:ext cx="19145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95d9e16c02_0_34"/>
          <p:cNvSpPr/>
          <p:nvPr/>
        </p:nvSpPr>
        <p:spPr>
          <a:xfrm>
            <a:off x="3344025" y="2264750"/>
            <a:ext cx="3992400" cy="591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195d9e16c02_0_34"/>
          <p:cNvSpPr/>
          <p:nvPr/>
        </p:nvSpPr>
        <p:spPr>
          <a:xfrm>
            <a:off x="3344025" y="3394800"/>
            <a:ext cx="3344100" cy="68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d769b7f4d_0_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paramterized constructor?</a:t>
            </a:r>
            <a:endParaRPr/>
          </a:p>
        </p:txBody>
      </p:sp>
      <p:sp>
        <p:nvSpPr>
          <p:cNvPr id="124" name="Google Shape;124;g26d769b7f4d_0_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tricky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5d9e16c02_0_5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terminologies</a:t>
            </a:r>
            <a:endParaRPr/>
          </a:p>
        </p:txBody>
      </p:sp>
      <p:sp>
        <p:nvSpPr>
          <p:cNvPr id="130" name="Google Shape;130;g195d9e16c02_0_5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Parent class: base / super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Child class: derived / derivative / subclass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