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L7FiM8dKG0YydwzbjCvxhZrS2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9d75cc0a2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9d75cc0a2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16232a9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16232a9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0fc0b5a5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0fc0b5a5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9d75cc0a2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9d75cc0a2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9d75cc0a2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9d75cc0a2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9d75cc0a2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9d75cc0a2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9d75cc0a2b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9d75cc0a2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9d75cc0a2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9d75cc0a2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9d75cc0a2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9d75cc0a2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d75cc0a2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9d75cc0a2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2019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4"/>
          <p:cNvSpPr/>
          <p:nvPr/>
        </p:nvSpPr>
        <p:spPr>
          <a:xfrm>
            <a:off x="0" y="1907425"/>
            <a:ext cx="9144000" cy="1392900"/>
          </a:xfrm>
          <a:prstGeom prst="rect">
            <a:avLst/>
          </a:prstGeom>
          <a:solidFill>
            <a:srgbClr val="171E27">
              <a:alpha val="20784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4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4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25"/>
          <p:cNvSpPr/>
          <p:nvPr/>
        </p:nvSpPr>
        <p:spPr>
          <a:xfrm>
            <a:off x="540000" y="1281775"/>
            <a:ext cx="8064000" cy="2240700"/>
          </a:xfrm>
          <a:prstGeom prst="rect">
            <a:avLst/>
          </a:prstGeom>
          <a:solidFill>
            <a:srgbClr val="2196F3"/>
          </a:solidFill>
          <a:ln>
            <a:noFill/>
          </a:ln>
          <a:effectLst>
            <a:outerShdw blurRad="757238" rotWithShape="0" algn="bl" dir="12000000" dist="9525">
              <a:srgbClr val="000000">
                <a:alpha val="56862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5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FFFFF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/>
          <p:nvPr/>
        </p:nvSpPr>
        <p:spPr>
          <a:xfrm>
            <a:off x="-20250" y="0"/>
            <a:ext cx="9184500" cy="785700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37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Char char="❏"/>
              <a:defRPr sz="2600">
                <a:solidFill>
                  <a:srgbClr val="000000"/>
                </a:solidFill>
              </a:defRPr>
            </a:lvl1pPr>
            <a:lvl2pPr indent="-3556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❏"/>
              <a:defRPr sz="2000">
                <a:solidFill>
                  <a:srgbClr val="000000"/>
                </a:solidFill>
              </a:defRPr>
            </a:lvl2pPr>
            <a:lvl3pPr indent="-3429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❏"/>
              <a:defRPr sz="1800"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❏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MAIN_POINT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37" name="Google Shape;37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43950" y="2559800"/>
            <a:ext cx="1981149" cy="1981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 1">
  <p:cSld name="MAIN_POINT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40" name="Google Shape;4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654225" y="2887900"/>
            <a:ext cx="1683875" cy="168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" name="Google Shape;4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" name="Google Shape;45;p22"/>
          <p:cNvSpPr txBox="1"/>
          <p:nvPr>
            <p:ph idx="2" type="body"/>
          </p:nvPr>
        </p:nvSpPr>
        <p:spPr>
          <a:xfrm>
            <a:off x="4834400" y="403700"/>
            <a:ext cx="41076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  <a:defRPr>
                <a:solidFill>
                  <a:srgbClr val="000000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46" name="Google Shape;4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2196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817525"/>
            <a:ext cx="9144000" cy="78606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3"/>
          <p:cNvSpPr txBox="1"/>
          <p:nvPr>
            <p:ph type="title"/>
          </p:nvPr>
        </p:nvSpPr>
        <p:spPr>
          <a:xfrm>
            <a:off x="200700" y="1624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Roboto"/>
              <a:buNone/>
              <a:defRPr b="0" i="0" sz="2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" type="body"/>
          </p:nvPr>
        </p:nvSpPr>
        <p:spPr>
          <a:xfrm>
            <a:off x="90825" y="863550"/>
            <a:ext cx="9053100" cy="42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learn.microsoft.com/en-us/visualstudio/test/how-to-use-microsoft-test-framework-for-cpp?view=vs-2022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edium.com/@stefanovskyi/unit-test-naming-conventions-dd9208eadbea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>
            <p:ph type="ctrTitle"/>
          </p:nvPr>
        </p:nvSpPr>
        <p:spPr>
          <a:xfrm>
            <a:off x="0" y="1907525"/>
            <a:ext cx="9144000" cy="13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C++ Unit test</a:t>
            </a:r>
            <a:endParaRPr/>
          </a:p>
        </p:txBody>
      </p:sp>
      <p:sp>
        <p:nvSpPr>
          <p:cNvPr id="63" name="Google Shape;63;p1"/>
          <p:cNvSpPr txBox="1"/>
          <p:nvPr>
            <p:ph idx="1" type="subTitle"/>
          </p:nvPr>
        </p:nvSpPr>
        <p:spPr>
          <a:xfrm>
            <a:off x="311700" y="3764663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 u="sng">
                <a:solidFill>
                  <a:schemeClr val="l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https://learn.microsoft.com/en-us/visualstudio/test/how-to-use-microsoft-test-framework-for-cpp?view=vs-2022</a:t>
            </a:r>
            <a:r>
              <a:rPr lang="en" sz="1800">
                <a:solidFill>
                  <a:schemeClr val="lt1"/>
                </a:solidFill>
              </a:rPr>
              <a:t> 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9d75cc0a2b_0_5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recommendation</a:t>
            </a:r>
            <a:endParaRPr/>
          </a:p>
        </p:txBody>
      </p:sp>
      <p:sp>
        <p:nvSpPr>
          <p:cNvPr id="121" name="Google Shape;121;g19d75cc0a2b_0_50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&lt;</a:t>
            </a:r>
            <a:r>
              <a:rPr lang="en">
                <a:solidFill>
                  <a:srgbClr val="9900FF"/>
                </a:solidFill>
              </a:rPr>
              <a:t>Method</a:t>
            </a:r>
            <a:r>
              <a:rPr lang="en"/>
              <a:t>&gt;_Should&lt;</a:t>
            </a:r>
            <a:r>
              <a:rPr lang="en">
                <a:solidFill>
                  <a:srgbClr val="9900FF"/>
                </a:solidFill>
              </a:rPr>
              <a:t>expected</a:t>
            </a:r>
            <a:r>
              <a:rPr lang="en"/>
              <a:t>&gt;_When&lt;</a:t>
            </a:r>
            <a:r>
              <a:rPr lang="en">
                <a:solidFill>
                  <a:srgbClr val="9900FF"/>
                </a:solidFill>
              </a:rPr>
              <a:t>Condition</a:t>
            </a:r>
            <a:r>
              <a:rPr lang="en"/>
              <a:t>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Examples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Fraction</a:t>
            </a:r>
            <a:r>
              <a:rPr lang="en" sz="2100"/>
              <a:t>Denominator_ShouldNotBeZero_WhenCreateDefaultFraction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Balance_ShouldIncrease_WhenDepositPositiveValue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Balance_ShouldDecrease_WhenWithdrawaIsMade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616232a927_0_0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unit test for Fraction class</a:t>
            </a:r>
            <a:endParaRPr/>
          </a:p>
        </p:txBody>
      </p:sp>
      <p:sp>
        <p:nvSpPr>
          <p:cNvPr id="127" name="Google Shape;127;g2616232a927_0_0"/>
          <p:cNvSpPr txBox="1"/>
          <p:nvPr>
            <p:ph idx="1" type="body"/>
          </p:nvPr>
        </p:nvSpPr>
        <p:spPr>
          <a:xfrm>
            <a:off x="105900" y="8514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FF"/>
                </a:solidFill>
              </a:rPr>
              <a:t>TEST_METHOD</a:t>
            </a:r>
            <a:r>
              <a:rPr lang="en" sz="1400"/>
              <a:t>(DefaultFraction_ShouldNot_HaveZeroDenominator)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Fraction f;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</a:t>
            </a:r>
            <a:r>
              <a:rPr b="1" lang="en" sz="1400">
                <a:solidFill>
                  <a:srgbClr val="990000"/>
                </a:solidFill>
              </a:rPr>
              <a:t>Assert</a:t>
            </a:r>
            <a:r>
              <a:rPr lang="en" sz="1400"/>
              <a:t>::</a:t>
            </a:r>
            <a:r>
              <a:rPr b="1" lang="en" sz="1400">
                <a:solidFill>
                  <a:srgbClr val="134F5C"/>
                </a:solidFill>
              </a:rPr>
              <a:t>AreNotEqual</a:t>
            </a:r>
            <a:r>
              <a:rPr lang="en" sz="1400"/>
              <a:t>(f.denominator(), 0);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FF"/>
                </a:solidFill>
              </a:rPr>
              <a:t>TEST_METHOD</a:t>
            </a:r>
            <a:r>
              <a:rPr lang="en" sz="1400"/>
              <a:t>(Fraction_Should_PrintStringValue)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Fraction f(1, 2);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0000FF"/>
                </a:solidFill>
              </a:rPr>
              <a:t>string </a:t>
            </a:r>
            <a:r>
              <a:rPr lang="en" sz="1400"/>
              <a:t>result = f.toString();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</a:t>
            </a:r>
            <a:r>
              <a:rPr lang="en" sz="1400">
                <a:solidFill>
                  <a:srgbClr val="0000FF"/>
                </a:solidFill>
              </a:rPr>
              <a:t>string </a:t>
            </a:r>
            <a:r>
              <a:rPr lang="en" sz="1400"/>
              <a:t>expected = "1/2";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</a:t>
            </a:r>
            <a:r>
              <a:rPr b="1" lang="en" sz="1400">
                <a:solidFill>
                  <a:srgbClr val="990000"/>
                </a:solidFill>
              </a:rPr>
              <a:t>Assert</a:t>
            </a:r>
            <a:r>
              <a:rPr lang="en" sz="1400"/>
              <a:t>::</a:t>
            </a:r>
            <a:r>
              <a:rPr b="1" lang="en" sz="1400">
                <a:solidFill>
                  <a:srgbClr val="134F5C"/>
                </a:solidFill>
              </a:rPr>
              <a:t>AreEqual</a:t>
            </a:r>
            <a:r>
              <a:rPr lang="en" sz="1400"/>
              <a:t>(result, expected);			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rgbClr val="0000FF"/>
                </a:solidFill>
              </a:rPr>
              <a:t>TEST_METHOD</a:t>
            </a:r>
            <a:r>
              <a:rPr lang="en" sz="1400"/>
              <a:t>(ParameterizedConstructor_ShouldThrowException_WhenDenominatorIsZero)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</a:t>
            </a:r>
            <a:r>
              <a:rPr b="1" lang="en" sz="1400">
                <a:solidFill>
                  <a:srgbClr val="990000"/>
                </a:solidFill>
              </a:rPr>
              <a:t>Assert</a:t>
            </a:r>
            <a:r>
              <a:rPr lang="en" sz="1400"/>
              <a:t>::</a:t>
            </a:r>
            <a:r>
              <a:rPr b="1" lang="en" sz="1400">
                <a:solidFill>
                  <a:srgbClr val="134F5C"/>
                </a:solidFill>
              </a:rPr>
              <a:t>ExpectException</a:t>
            </a:r>
            <a:r>
              <a:rPr lang="en" sz="1400"/>
              <a:t>&lt;std::exception&gt;([]() {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	Fraction(1, 0);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	});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}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fc0b5a5c2_0_0"/>
          <p:cNvSpPr txBox="1"/>
          <p:nvPr>
            <p:ph type="title"/>
          </p:nvPr>
        </p:nvSpPr>
        <p:spPr>
          <a:xfrm>
            <a:off x="540000" y="1281775"/>
            <a:ext cx="8064000" cy="224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</a:t>
            </a:r>
            <a:r>
              <a:rPr lang="en">
                <a:solidFill>
                  <a:schemeClr val="lt1"/>
                </a:solidFill>
              </a:rPr>
              <a:t>Unit test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9d75cc0a2b_0_2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Preparation</a:t>
            </a:r>
            <a:endParaRPr/>
          </a:p>
        </p:txBody>
      </p:sp>
      <p:sp>
        <p:nvSpPr>
          <p:cNvPr id="74" name="Google Shape;74;g19d75cc0a2b_0_2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unit test for class Fraction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First - Create a project named </a:t>
            </a:r>
            <a:r>
              <a:rPr b="1" lang="en"/>
              <a:t>LearnUnitTestCpp</a:t>
            </a:r>
            <a:endParaRPr b="1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Add </a:t>
            </a:r>
            <a:r>
              <a:rPr b="1" lang="en">
                <a:solidFill>
                  <a:srgbClr val="0000FF"/>
                </a:solidFill>
              </a:rPr>
              <a:t>Fraction</a:t>
            </a:r>
            <a:r>
              <a:rPr lang="en"/>
              <a:t>.h and </a:t>
            </a:r>
            <a:r>
              <a:rPr b="1" lang="en">
                <a:solidFill>
                  <a:srgbClr val="0000FF"/>
                </a:solidFill>
              </a:rPr>
              <a:t>Fraction</a:t>
            </a:r>
            <a:r>
              <a:rPr lang="en"/>
              <a:t>.cpp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lang="en"/>
              <a:t>Add UnitTest Project named </a:t>
            </a:r>
            <a:r>
              <a:rPr b="1" lang="en"/>
              <a:t>UnitTest1</a:t>
            </a:r>
            <a:endParaRPr b="1"/>
          </a:p>
        </p:txBody>
      </p:sp>
      <p:pic>
        <p:nvPicPr>
          <p:cNvPr id="75" name="Google Shape;75;g19d75cc0a2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5575" y="2275600"/>
            <a:ext cx="2057400" cy="25527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9d75cc0a2b_0_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code for Fraction class</a:t>
            </a:r>
            <a:endParaRPr/>
          </a:p>
        </p:txBody>
      </p:sp>
      <p:pic>
        <p:nvPicPr>
          <p:cNvPr id="81" name="Google Shape;81;g19d75cc0a2b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4943475" cy="39338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2" name="Google Shape;82;g19d75cc0a2b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8275" y="894900"/>
            <a:ext cx="3743325" cy="390989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9d75cc0a2b_0_15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.h and .obj reference for UnitTest1 project</a:t>
            </a:r>
            <a:endParaRPr/>
          </a:p>
        </p:txBody>
      </p:sp>
      <p:sp>
        <p:nvSpPr>
          <p:cNvPr id="88" name="Google Shape;88;g19d75cc0a2b_0_15"/>
          <p:cNvSpPr txBox="1"/>
          <p:nvPr>
            <p:ph idx="1" type="body"/>
          </p:nvPr>
        </p:nvSpPr>
        <p:spPr>
          <a:xfrm>
            <a:off x="141300" y="853375"/>
            <a:ext cx="5929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/>
              <a:t>Configuration Properties</a:t>
            </a:r>
            <a:r>
              <a:rPr lang="en"/>
              <a:t> &gt; </a:t>
            </a:r>
            <a:r>
              <a:rPr b="1" lang="en"/>
              <a:t>Linker </a:t>
            </a:r>
            <a:r>
              <a:rPr lang="en"/>
              <a:t>&gt; </a:t>
            </a:r>
            <a:r>
              <a:rPr b="1" lang="en">
                <a:solidFill>
                  <a:srgbClr val="0000FF"/>
                </a:solidFill>
              </a:rPr>
              <a:t>Input </a:t>
            </a:r>
            <a:r>
              <a:rPr lang="en"/>
              <a:t>page, then select </a:t>
            </a:r>
            <a:r>
              <a:rPr b="1" lang="en"/>
              <a:t>Additional Dependencies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Edit</a:t>
            </a:r>
            <a:r>
              <a:rPr lang="en"/>
              <a:t>, add .obj files. (</a:t>
            </a:r>
            <a:r>
              <a:rPr b="1" lang="en">
                <a:solidFill>
                  <a:srgbClr val="FF0000"/>
                </a:solidFill>
              </a:rPr>
              <a:t>Don't use full path</a:t>
            </a:r>
            <a:r>
              <a:rPr lang="en"/>
              <a:t>)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AutoNum type="arabicPeriod"/>
            </a:pPr>
            <a:r>
              <a:rPr b="1" lang="en"/>
              <a:t>Configuration </a:t>
            </a:r>
            <a:r>
              <a:rPr b="1" lang="en"/>
              <a:t>Pr</a:t>
            </a:r>
            <a:r>
              <a:rPr b="1" lang="en"/>
              <a:t>operties</a:t>
            </a:r>
            <a:r>
              <a:rPr lang="en"/>
              <a:t> &gt; </a:t>
            </a:r>
            <a:r>
              <a:rPr b="1" lang="en">
                <a:solidFill>
                  <a:schemeClr val="dk1"/>
                </a:solidFill>
              </a:rPr>
              <a:t>Linker </a:t>
            </a:r>
            <a:r>
              <a:rPr lang="en"/>
              <a:t>&gt; </a:t>
            </a:r>
            <a:r>
              <a:rPr b="1" lang="en">
                <a:solidFill>
                  <a:srgbClr val="0000FF"/>
                </a:solidFill>
              </a:rPr>
              <a:t>General </a:t>
            </a:r>
            <a:r>
              <a:rPr lang="en"/>
              <a:t>page, then select </a:t>
            </a:r>
            <a:r>
              <a:rPr b="1" lang="en"/>
              <a:t>Additional Library Directories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Edit</a:t>
            </a:r>
            <a:r>
              <a:rPr lang="en"/>
              <a:t>, add full path folder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g19d75cc0a2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41225" y="1119486"/>
            <a:ext cx="2904525" cy="145226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g19d75cc0a2b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6530" y="3529450"/>
            <a:ext cx="3715070" cy="1452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9d75cc0a2b_0_24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.h include folder</a:t>
            </a:r>
            <a:endParaRPr/>
          </a:p>
        </p:txBody>
      </p:sp>
      <p:sp>
        <p:nvSpPr>
          <p:cNvPr id="96" name="Google Shape;96;g19d75cc0a2b_0_24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the </a:t>
            </a:r>
            <a:r>
              <a:rPr b="1" lang="en"/>
              <a:t>Configuration Properties</a:t>
            </a:r>
            <a:r>
              <a:rPr lang="en"/>
              <a:t> &gt;</a:t>
            </a:r>
            <a:r>
              <a:rPr b="1" lang="en"/>
              <a:t> VC++ Directories</a:t>
            </a:r>
            <a:r>
              <a:rPr lang="en"/>
              <a:t> page, then select </a:t>
            </a:r>
            <a:r>
              <a:rPr b="1" lang="en"/>
              <a:t>Include Directories</a:t>
            </a:r>
            <a:r>
              <a:rPr lang="en"/>
              <a:t>.</a:t>
            </a:r>
            <a:endParaRPr/>
          </a:p>
        </p:txBody>
      </p:sp>
      <p:pic>
        <p:nvPicPr>
          <p:cNvPr id="97" name="Google Shape;97;g19d75cc0a2b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650" y="1996738"/>
            <a:ext cx="5848350" cy="1857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9d75cc0a2b_0_31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our first unit test</a:t>
            </a:r>
            <a:endParaRPr/>
          </a:p>
        </p:txBody>
      </p:sp>
      <p:pic>
        <p:nvPicPr>
          <p:cNvPr id="103" name="Google Shape;103;g19d75cc0a2b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94900"/>
            <a:ext cx="6934200" cy="3676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9d75cc0a2b_0_37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Explorer the result</a:t>
            </a:r>
            <a:endParaRPr/>
          </a:p>
        </p:txBody>
      </p:sp>
      <p:pic>
        <p:nvPicPr>
          <p:cNvPr id="109" name="Google Shape;109;g19d75cc0a2b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3888" y="1334438"/>
            <a:ext cx="3990975" cy="20097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d75cc0a2b_0_43"/>
          <p:cNvSpPr txBox="1"/>
          <p:nvPr>
            <p:ph type="title"/>
          </p:nvPr>
        </p:nvSpPr>
        <p:spPr>
          <a:xfrm>
            <a:off x="141300" y="0"/>
            <a:ext cx="9012000" cy="7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test naming convention</a:t>
            </a:r>
            <a:endParaRPr/>
          </a:p>
        </p:txBody>
      </p:sp>
      <p:sp>
        <p:nvSpPr>
          <p:cNvPr id="115" name="Google Shape;115;g19d75cc0a2b_0_43"/>
          <p:cNvSpPr txBox="1"/>
          <p:nvPr>
            <p:ph idx="1" type="body"/>
          </p:nvPr>
        </p:nvSpPr>
        <p:spPr>
          <a:xfrm>
            <a:off x="141300" y="914000"/>
            <a:ext cx="8932200" cy="422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https://medium.com/@stefanovskyi/unit-test-naming-conventions-dd9208eadbea</a:t>
            </a:r>
            <a:r>
              <a:rPr lang="en"/>
              <a:t> 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Test name should express a </a:t>
            </a:r>
            <a:r>
              <a:rPr lang="en">
                <a:solidFill>
                  <a:srgbClr val="FF0000"/>
                </a:solidFill>
              </a:rPr>
              <a:t>specific requirement</a:t>
            </a:r>
            <a:endParaRPr>
              <a:solidFill>
                <a:srgbClr val="FF0000"/>
              </a:solidFill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Test name could include the </a:t>
            </a:r>
            <a:r>
              <a:rPr lang="en">
                <a:solidFill>
                  <a:srgbClr val="0000FF"/>
                </a:solidFill>
              </a:rPr>
              <a:t>expected input</a:t>
            </a:r>
            <a:r>
              <a:rPr lang="en"/>
              <a:t> or state and the </a:t>
            </a:r>
            <a:r>
              <a:rPr lang="en">
                <a:solidFill>
                  <a:srgbClr val="0000FF"/>
                </a:solidFill>
              </a:rPr>
              <a:t>expected result</a:t>
            </a:r>
            <a:r>
              <a:rPr lang="en"/>
              <a:t> for that input or state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Test name should be presented as a </a:t>
            </a:r>
            <a:r>
              <a:rPr lang="en">
                <a:solidFill>
                  <a:srgbClr val="FF00FF"/>
                </a:solidFill>
              </a:rPr>
              <a:t>statement </a:t>
            </a:r>
            <a:r>
              <a:rPr lang="en"/>
              <a:t>or fact of life that expresses workflows and outputs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❏"/>
            </a:pPr>
            <a:r>
              <a:rPr lang="en"/>
              <a:t>Test name could include the name of the tested method or 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