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Quattrocento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9" roundtripDataSignature="AMtx7mgaS6ouq7OJCgUvQ9x6IiBFD0Wo1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QuattrocentoSans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QuattrocentoSans-italic.fntdata"/><Relationship Id="rId16" Type="http://schemas.openxmlformats.org/officeDocument/2006/relationships/font" Target="fonts/QuattrocentoSans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Quattrocento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7" name="Google Shape;77;p1:notes"/>
          <p:cNvSpPr/>
          <p:nvPr>
            <p:ph idx="2" type="sldImg"/>
          </p:nvPr>
        </p:nvSpPr>
        <p:spPr>
          <a:xfrm>
            <a:off x="1885950" y="1143000"/>
            <a:ext cx="3086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83dbef99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283dbef99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21ba7874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921ba7874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21ba7874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921ba7874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c7c95e8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6c7c95e8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2019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62"/>
          <p:cNvSpPr/>
          <p:nvPr/>
        </p:nvSpPr>
        <p:spPr>
          <a:xfrm>
            <a:off x="0" y="1907425"/>
            <a:ext cx="9144000" cy="1392900"/>
          </a:xfrm>
          <a:prstGeom prst="rect">
            <a:avLst/>
          </a:prstGeom>
          <a:solidFill>
            <a:srgbClr val="171E27">
              <a:alpha val="2078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62"/>
          <p:cNvSpPr txBox="1"/>
          <p:nvPr>
            <p:ph type="ctrTitle"/>
          </p:nvPr>
        </p:nvSpPr>
        <p:spPr>
          <a:xfrm>
            <a:off x="0" y="1907525"/>
            <a:ext cx="9144000" cy="13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62"/>
          <p:cNvSpPr txBox="1"/>
          <p:nvPr>
            <p:ph idx="1" type="subTitle"/>
          </p:nvPr>
        </p:nvSpPr>
        <p:spPr>
          <a:xfrm>
            <a:off x="311700" y="3764663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 1">
  <p:cSld name="MAIN_POINT_1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49" name="Google Shape;49;p7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54225" y="2887900"/>
            <a:ext cx="1683875" cy="168387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7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" name="Google Shape;54;p7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72"/>
          <p:cNvSpPr txBox="1"/>
          <p:nvPr>
            <p:ph idx="2" type="body"/>
          </p:nvPr>
        </p:nvSpPr>
        <p:spPr>
          <a:xfrm>
            <a:off x="4834400" y="403700"/>
            <a:ext cx="4107600" cy="43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6" name="Google Shape;56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2" name="Google Shape;62;p7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"/>
            <a:ext cx="9144000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75"/>
          <p:cNvSpPr txBox="1"/>
          <p:nvPr>
            <p:ph type="title"/>
          </p:nvPr>
        </p:nvSpPr>
        <p:spPr>
          <a:xfrm>
            <a:off x="381000" y="114300"/>
            <a:ext cx="8763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  <a:defRPr b="0" sz="5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75"/>
          <p:cNvSpPr txBox="1"/>
          <p:nvPr>
            <p:ph idx="1" type="body"/>
          </p:nvPr>
        </p:nvSpPr>
        <p:spPr>
          <a:xfrm>
            <a:off x="381000" y="1200150"/>
            <a:ext cx="86106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rgbClr val="0066FF"/>
              </a:buClr>
              <a:buSzPts val="2800"/>
              <a:buFont typeface="Noto Sans Symbols"/>
              <a:buChar char="❑"/>
              <a:defRPr sz="28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4BD97"/>
              </a:buClr>
              <a:buSzPts val="2400"/>
              <a:buFont typeface="Noto Sans Symbols"/>
              <a:buChar char="▪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8" name="Google Shape;68;p75"/>
          <p:cNvSpPr txBox="1"/>
          <p:nvPr>
            <p:ph idx="12" type="sldNum"/>
          </p:nvPr>
        </p:nvSpPr>
        <p:spPr>
          <a:xfrm>
            <a:off x="6858000" y="4743450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75"/>
          <p:cNvSpPr/>
          <p:nvPr/>
        </p:nvSpPr>
        <p:spPr>
          <a:xfrm rot="-3205996">
            <a:off x="3332392" y="-2918302"/>
            <a:ext cx="1836986" cy="10393570"/>
          </a:xfrm>
          <a:prstGeom prst="moon">
            <a:avLst>
              <a:gd fmla="val 50000" name="adj"/>
            </a:avLst>
          </a:prstGeom>
          <a:solidFill>
            <a:schemeClr val="lt1">
              <a:alpha val="1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0400" y="1271029"/>
            <a:ext cx="7962900" cy="1756097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76"/>
          <p:cNvSpPr txBox="1"/>
          <p:nvPr>
            <p:ph type="title"/>
          </p:nvPr>
        </p:nvSpPr>
        <p:spPr>
          <a:xfrm>
            <a:off x="527050" y="172045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76"/>
          <p:cNvSpPr/>
          <p:nvPr/>
        </p:nvSpPr>
        <p:spPr>
          <a:xfrm rot="-3205996">
            <a:off x="3141891" y="-1854199"/>
            <a:ext cx="1836986" cy="10393570"/>
          </a:xfrm>
          <a:prstGeom prst="moon">
            <a:avLst>
              <a:gd fmla="val 50000" name="adj"/>
            </a:avLst>
          </a:prstGeom>
          <a:solidFill>
            <a:schemeClr val="lt1">
              <a:alpha val="1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7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4"/>
          <p:cNvSpPr/>
          <p:nvPr/>
        </p:nvSpPr>
        <p:spPr>
          <a:xfrm>
            <a:off x="-20250" y="0"/>
            <a:ext cx="9184500" cy="7857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64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64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❏"/>
              <a:defRPr sz="2600">
                <a:solidFill>
                  <a:srgbClr val="000000"/>
                </a:solidFill>
              </a:defRPr>
            </a:lvl1pPr>
            <a:lvl2pPr indent="-355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❏"/>
              <a:defRPr sz="2000">
                <a:solidFill>
                  <a:srgbClr val="000000"/>
                </a:solidFill>
              </a:defRPr>
            </a:lvl2pPr>
            <a:lvl3pPr indent="-3429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  <a:defRPr sz="1800">
                <a:solidFill>
                  <a:srgbClr val="000000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9" name="Google Shape;19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63"/>
          <p:cNvSpPr/>
          <p:nvPr/>
        </p:nvSpPr>
        <p:spPr>
          <a:xfrm>
            <a:off x="540000" y="1281775"/>
            <a:ext cx="8064000" cy="2240700"/>
          </a:xfrm>
          <a:prstGeom prst="rect">
            <a:avLst/>
          </a:prstGeom>
          <a:solidFill>
            <a:srgbClr val="2196F3"/>
          </a:solidFill>
          <a:ln>
            <a:noFill/>
          </a:ln>
          <a:effectLst>
            <a:outerShdw blurRad="757238" rotWithShape="0" algn="bl" dir="12000000" dist="9525">
              <a:srgbClr val="000000">
                <a:alpha val="5686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63"/>
          <p:cNvSpPr txBox="1"/>
          <p:nvPr>
            <p:ph type="title"/>
          </p:nvPr>
        </p:nvSpPr>
        <p:spPr>
          <a:xfrm>
            <a:off x="540000" y="1281775"/>
            <a:ext cx="8064000" cy="22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65"/>
          <p:cNvSpPr/>
          <p:nvPr/>
        </p:nvSpPr>
        <p:spPr>
          <a:xfrm flipH="1" rot="10800000">
            <a:off x="615650" y="2959437"/>
            <a:ext cx="7856700" cy="1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6"/>
          <p:cNvSpPr txBox="1"/>
          <p:nvPr>
            <p:ph type="title"/>
          </p:nvPr>
        </p:nvSpPr>
        <p:spPr>
          <a:xfrm>
            <a:off x="200700" y="162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6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7"/>
          <p:cNvSpPr txBox="1"/>
          <p:nvPr>
            <p:ph type="title"/>
          </p:nvPr>
        </p:nvSpPr>
        <p:spPr>
          <a:xfrm>
            <a:off x="200700" y="162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6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45" name="Google Shape;45;p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43950" y="2559800"/>
            <a:ext cx="1981149" cy="1981149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2196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6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817525"/>
            <a:ext cx="9144000" cy="78606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61"/>
          <p:cNvSpPr txBox="1"/>
          <p:nvPr>
            <p:ph type="title"/>
          </p:nvPr>
        </p:nvSpPr>
        <p:spPr>
          <a:xfrm>
            <a:off x="200700" y="162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61"/>
          <p:cNvSpPr txBox="1"/>
          <p:nvPr>
            <p:ph idx="1" type="body"/>
          </p:nvPr>
        </p:nvSpPr>
        <p:spPr>
          <a:xfrm>
            <a:off x="90825" y="863550"/>
            <a:ext cx="9053100" cy="42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stackoverflow.com/questions/88573/should-i-use-an-exception-specifier-in-c/88905#88905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learn.microsoft.com/en-us/dotnet/standard/exceptions/best-practices-for-exceptio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"/>
          <p:cNvSpPr txBox="1"/>
          <p:nvPr>
            <p:ph type="ctrTitle"/>
          </p:nvPr>
        </p:nvSpPr>
        <p:spPr>
          <a:xfrm>
            <a:off x="0" y="1907525"/>
            <a:ext cx="9144000" cy="13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Quattrocento Sans"/>
              <a:buNone/>
            </a:pPr>
            <a:r>
              <a:rPr lang="en" sz="4400"/>
              <a:t>Why exception specifiers are not good?</a:t>
            </a:r>
            <a:endParaRPr sz="4400"/>
          </a:p>
        </p:txBody>
      </p:sp>
      <p:sp>
        <p:nvSpPr>
          <p:cNvPr id="80" name="Google Shape;80;p1"/>
          <p:cNvSpPr txBox="1"/>
          <p:nvPr>
            <p:ph idx="1" type="subTitle"/>
          </p:nvPr>
        </p:nvSpPr>
        <p:spPr>
          <a:xfrm>
            <a:off x="311700" y="376466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https://stackoverflow.com/questions/88573/should-i-use-an-exception-specifier-in-c/88905#88905</a:t>
            </a:r>
            <a:r>
              <a:rPr lang="en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83dbef99ba_0_0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Template code is impossible to write</a:t>
            </a:r>
            <a:endParaRPr/>
          </a:p>
        </p:txBody>
      </p:sp>
      <p:sp>
        <p:nvSpPr>
          <p:cNvPr id="86" name="Google Shape;86;g283dbef99ba_0_0"/>
          <p:cNvSpPr txBox="1"/>
          <p:nvPr>
            <p:ph idx="1" type="body"/>
          </p:nvPr>
        </p:nvSpPr>
        <p:spPr>
          <a:xfrm>
            <a:off x="3590575" y="914000"/>
            <a:ext cx="54831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The copies might throw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The parameter passing might throw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And x() might throw some unknown exception.</a:t>
            </a:r>
            <a:endParaRPr/>
          </a:p>
        </p:txBody>
      </p:sp>
      <p:sp>
        <p:nvSpPr>
          <p:cNvPr id="87" name="Google Shape;87;g283dbef99ba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" name="Google Shape;88;g283dbef99b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4900"/>
            <a:ext cx="3137800" cy="24461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921ba7874f_0_4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Prohibit extensibility</a:t>
            </a:r>
            <a:endParaRPr/>
          </a:p>
        </p:txBody>
      </p:sp>
      <p:sp>
        <p:nvSpPr>
          <p:cNvPr id="94" name="Google Shape;94;g2921ba7874f_0_4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virtual void </a:t>
            </a:r>
            <a:r>
              <a:rPr lang="en"/>
              <a:t>open() </a:t>
            </a:r>
            <a:r>
              <a:rPr lang="en">
                <a:solidFill>
                  <a:srgbClr val="FF9900"/>
                </a:solidFill>
              </a:rPr>
              <a:t>throw</a:t>
            </a:r>
            <a:r>
              <a:rPr lang="en"/>
              <a:t>( </a:t>
            </a:r>
            <a:r>
              <a:rPr lang="en">
                <a:solidFill>
                  <a:srgbClr val="9900FF"/>
                </a:solidFill>
              </a:rPr>
              <a:t>FileNotFound </a:t>
            </a:r>
            <a:r>
              <a:rPr lang="en"/>
              <a:t>); </a:t>
            </a:r>
            <a:r>
              <a:rPr lang="en">
                <a:solidFill>
                  <a:srgbClr val="38761D"/>
                </a:solidFill>
              </a:rPr>
              <a:t>// not extensible</a:t>
            </a:r>
            <a:endParaRPr>
              <a:solidFill>
                <a:srgbClr val="38761D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might evolve into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virtual void </a:t>
            </a:r>
            <a:r>
              <a:rPr lang="en"/>
              <a:t>open() </a:t>
            </a:r>
            <a:r>
              <a:rPr lang="en">
                <a:solidFill>
                  <a:srgbClr val="FF9900"/>
                </a:solidFill>
              </a:rPr>
              <a:t>throw</a:t>
            </a:r>
            <a:r>
              <a:rPr lang="en"/>
              <a:t>( </a:t>
            </a:r>
            <a:r>
              <a:rPr lang="en">
                <a:solidFill>
                  <a:srgbClr val="9900FF"/>
                </a:solidFill>
              </a:rPr>
              <a:t>FileNotFound</a:t>
            </a:r>
            <a:r>
              <a:rPr lang="en"/>
              <a:t>, </a:t>
            </a:r>
            <a:r>
              <a:rPr lang="en">
                <a:solidFill>
                  <a:srgbClr val="9900FF"/>
                </a:solidFill>
              </a:rPr>
              <a:t>SocketNotReady</a:t>
            </a:r>
            <a:r>
              <a:rPr lang="en"/>
              <a:t>, 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InterprocessObjectNotImplemented</a:t>
            </a:r>
            <a:r>
              <a:rPr lang="en"/>
              <a:t>, 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HardwareUnresponsive </a:t>
            </a:r>
            <a:r>
              <a:rPr lang="en"/>
              <a:t>);  </a:t>
            </a:r>
            <a:r>
              <a:rPr lang="en">
                <a:solidFill>
                  <a:srgbClr val="38761D"/>
                </a:solidFill>
              </a:rPr>
              <a:t>// overambitious 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 could really write that as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throw</a:t>
            </a:r>
            <a:r>
              <a:rPr lang="en">
                <a:solidFill>
                  <a:schemeClr val="dk1"/>
                </a:solidFill>
              </a:rPr>
              <a:t>( ... ) </a:t>
            </a:r>
            <a:r>
              <a:rPr lang="en" sz="2500">
                <a:solidFill>
                  <a:srgbClr val="38761D"/>
                </a:solidFill>
              </a:rPr>
              <a:t>// really what you mean, when write virtual function</a:t>
            </a:r>
            <a:endParaRPr sz="25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2921ba7874f_0_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921ba7874f_0_19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Legacy code</a:t>
            </a:r>
            <a:endParaRPr/>
          </a:p>
        </p:txBody>
      </p:sp>
      <p:sp>
        <p:nvSpPr>
          <p:cNvPr id="101" name="Google Shape;101;g2921ba7874f_0_19"/>
          <p:cNvSpPr txBox="1"/>
          <p:nvPr>
            <p:ph idx="1" type="body"/>
          </p:nvPr>
        </p:nvSpPr>
        <p:spPr>
          <a:xfrm>
            <a:off x="105900" y="86335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When relies on another library, you don't really know what it might do when something goes horribly wrong.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g will terminate, when lib_f() throws. This is (in most cases) not what you really want. std::</a:t>
            </a:r>
            <a:r>
              <a:rPr b="1" lang="en" sz="2200"/>
              <a:t>terminate</a:t>
            </a:r>
            <a:r>
              <a:rPr lang="en" sz="2200"/>
              <a:t>() should never be called. It is always better to let the application crash with an unhandled exception, from which you can retrieve a stack-trace, than to silently/violently die.</a:t>
            </a:r>
            <a:endParaRPr sz="2200"/>
          </a:p>
        </p:txBody>
      </p:sp>
      <p:sp>
        <p:nvSpPr>
          <p:cNvPr id="102" name="Google Shape;102;g2921ba7874f_0_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3" name="Google Shape;103;g2921ba7874f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5850" y="1772200"/>
            <a:ext cx="4024050" cy="147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c7c95e84a_0_0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 best practices</a:t>
            </a:r>
            <a:endParaRPr/>
          </a:p>
        </p:txBody>
      </p:sp>
      <p:sp>
        <p:nvSpPr>
          <p:cNvPr id="109" name="Google Shape;109;g26c7c95e84a_0_0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Best Practices for exceptions - .NET | Microsoft Learn</a:t>
            </a:r>
            <a:endParaRPr sz="4200"/>
          </a:p>
        </p:txBody>
      </p:sp>
      <p:sp>
        <p:nvSpPr>
          <p:cNvPr id="110" name="Google Shape;110;g26c7c95e84a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