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jCzmhL5U0PNXGPpYPpRyCwxjvn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4a88e0b4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4a88e0b4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94a88e0b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94a88e0b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4a88e0b4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94a88e0b4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94a88e0b4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94a88e0b4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94a88e0b4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94a88e0b4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070a294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070a294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94a88e0b4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94a88e0b4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d772703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d772703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#include &lt;iostream&gt;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#include &lt;vector&gt;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#include &lt;string&gt;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#include &lt;sstream&gt;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#include &lt;map&gt;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Object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virtual std::string toString() =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IParsable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virtual Object* parse(std::string info) = 0;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IShape: public Object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Rectangle : public IShape, public IParsable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std::string toString() override;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Object* parse(std::string info) override;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Square : public IShape, public IParsable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public: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std::string toString() override;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Object* parse(std::string info) override;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 ============================================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std::string Rectangle::toString()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return "Rectangle";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Object* Rectangle::parse(std::string info)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return new Rectangle();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std::string Square::toString()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return "Square";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Object* Square::parse(std::string info)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return new Square();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std::vector&lt;std::string&gt; getData()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std::vector&lt;std::string&gt; lines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"Square Side=10",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"Rectangle Width=20, Height=15",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"Square Side=7"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return lines;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std::map&lt;std::string, IParsable*&gt; getParsers()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IShape* parser1 = new Rectangle();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IShape* parser2 = new Square();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std::map&lt;std::string, IParsable*&gt; parsers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{parser1-&gt;toString(), dynamic_cast&lt;IParsable*&gt;(parser1)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{parser2-&gt;toString(), dynamic_cast&lt;IParsable*&gt;(parser2)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return parsers;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 main()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auto lines = getData();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auto parsers = getParsers();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std::vector&lt;IShape*&gt; shapes;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for (auto&amp; line : lines)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std::istringstream reader(line);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std::string type;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getline(reader, type, ' 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std::string data;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getline(reader, data);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auto parser = parsers[type];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auto shape = dynamic_cast&lt;IShape*&gt;(parser-&gt;parse(data));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shapes.push_back(shape);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for (auto shape : shapes)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std::cout &lt;&lt; shape-&gt;toString() &lt;&lt; "\n";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94a88e0b4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94a88e0b4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94a88e0b4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94a88e0b4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90c5bd18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90c5bd18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4a88e0b4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4a88e0b4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4a88e0b4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4a88e0b4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94a88e0b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94a88e0b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4a88e0b4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4a88e0b4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4a88e0b4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94a88e0b4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94a88e0b4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94a88e0b4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4a88e0b4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94a88e0b4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2019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4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117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4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25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rotWithShape="0" algn="bl" dir="12000000" dist="9525">
              <a:srgbClr val="000000">
                <a:alpha val="5725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5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indent="-355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37" name="Google Shape;3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0" name="Google Shape;4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4225" y="2887900"/>
            <a:ext cx="1683875" cy="16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22"/>
          <p:cNvSpPr txBox="1"/>
          <p:nvPr>
            <p:ph idx="2" type="body"/>
          </p:nvPr>
        </p:nvSpPr>
        <p:spPr>
          <a:xfrm>
            <a:off x="4834400" y="403700"/>
            <a:ext cx="4107600" cy="43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6" name="Google Shape;4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196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817525"/>
            <a:ext cx="9144000" cy="786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3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" type="body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Composition_over_inheritance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baeldung.com/cs/liskov-substitution-principle" TargetMode="External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tackoverflow.com/questions/58988/what-is-the-reasoning-behind-the-interface-segregation-principle" TargetMode="External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baeldung.com/solid-principl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SOLID</a:t>
            </a:r>
            <a:endParaRPr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/>
              <a:t>OOP Principles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4a88e0b47_0_5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18" name="Google Shape;118;g194a88e0b47_0_53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support 3 dimensions given the Point (2D) class?</a:t>
            </a:r>
            <a:endParaRPr/>
          </a:p>
        </p:txBody>
      </p:sp>
      <p:pic>
        <p:nvPicPr>
          <p:cNvPr id="119" name="Google Shape;119;g194a88e0b47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75" y="1556550"/>
            <a:ext cx="1866900" cy="1504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g194a88e0b47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6825" y="1556550"/>
            <a:ext cx="1847850" cy="1828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g194a88e0b47_0_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6088" y="1556550"/>
            <a:ext cx="3838575" cy="300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4a88e0b47_0_5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 over inheritance</a:t>
            </a:r>
            <a:endParaRPr/>
          </a:p>
        </p:txBody>
      </p:sp>
      <p:sp>
        <p:nvSpPr>
          <p:cNvPr id="127" name="Google Shape;127;g194a88e0b47_0_57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https://en.wikipedia.org/wiki/Composition_over_inheritance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better to </a:t>
            </a:r>
            <a:r>
              <a:rPr b="1" lang="en">
                <a:solidFill>
                  <a:srgbClr val="9900FF"/>
                </a:solidFill>
              </a:rPr>
              <a:t>compose </a:t>
            </a:r>
            <a:r>
              <a:rPr lang="en"/>
              <a:t>what an object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do (HAS-A) than extend what it is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Flexibility at runtime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Drawback: forwarding methods  </a:t>
            </a:r>
            <a:endParaRPr/>
          </a:p>
        </p:txBody>
      </p:sp>
      <p:pic>
        <p:nvPicPr>
          <p:cNvPr id="128" name="Google Shape;128;g194a88e0b47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5150" y="1443075"/>
            <a:ext cx="2457450" cy="361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4a88e0b47_0_6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Liskov substitution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94a88e0b47_0_68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Liskov substitution</a:t>
            </a:r>
            <a:endParaRPr/>
          </a:p>
        </p:txBody>
      </p:sp>
      <p:sp>
        <p:nvSpPr>
          <p:cNvPr id="139" name="Google Shape;139;g194a88e0b47_0_68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</a:t>
            </a:r>
            <a:r>
              <a:rPr lang="en">
                <a:solidFill>
                  <a:srgbClr val="0000FF"/>
                </a:solidFill>
              </a:rPr>
              <a:t>ubclasses </a:t>
            </a:r>
            <a:r>
              <a:rPr lang="en"/>
              <a:t>should be </a:t>
            </a:r>
            <a:r>
              <a:rPr lang="en">
                <a:solidFill>
                  <a:srgbClr val="FF0000"/>
                </a:solidFill>
              </a:rPr>
              <a:t>substitutable </a:t>
            </a:r>
            <a:r>
              <a:rPr lang="en"/>
              <a:t>for their </a:t>
            </a:r>
            <a:r>
              <a:rPr lang="en">
                <a:solidFill>
                  <a:srgbClr val="0000FF"/>
                </a:solidFill>
              </a:rPr>
              <a:t>base classes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https://www.baeldung.com/cs/liskov-substitution-principle</a:t>
            </a:r>
            <a:r>
              <a:rPr lang="en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40" name="Google Shape;140;g194a88e0b47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2738" y="1763388"/>
            <a:ext cx="16668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4a88e0b47_0_72"/>
          <p:cNvSpPr txBox="1"/>
          <p:nvPr>
            <p:ph type="title"/>
          </p:nvPr>
        </p:nvSpPr>
        <p:spPr>
          <a:xfrm>
            <a:off x="490250" y="450150"/>
            <a:ext cx="6654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Interface segregation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070a2942b_0_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interface segregation?</a:t>
            </a:r>
            <a:endParaRPr/>
          </a:p>
        </p:txBody>
      </p:sp>
      <p:sp>
        <p:nvSpPr>
          <p:cNvPr id="151" name="Google Shape;151;g2e070a2942b_0_5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“Clients should not be forced to implement unnecessary methods which they will not use”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I only need printPDF &amp; HTML?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java - What is the reasoning behind the Interface Segregation Principle? - Stack Overflow</a:t>
            </a:r>
            <a:endParaRPr/>
          </a:p>
        </p:txBody>
      </p:sp>
      <p:pic>
        <p:nvPicPr>
          <p:cNvPr id="152" name="Google Shape;152;g2e070a2942b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538" y="1895225"/>
            <a:ext cx="2867025" cy="2266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g2e070a2942b_0_5"/>
          <p:cNvSpPr/>
          <p:nvPr/>
        </p:nvSpPr>
        <p:spPr>
          <a:xfrm>
            <a:off x="3424925" y="2771150"/>
            <a:ext cx="816600" cy="32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g2e070a2942b_0_5"/>
          <p:cNvSpPr txBox="1"/>
          <p:nvPr/>
        </p:nvSpPr>
        <p:spPr>
          <a:xfrm>
            <a:off x="4572000" y="2714750"/>
            <a:ext cx="331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Split into multiple interfaces?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4a88e0b47_0_7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abilities</a:t>
            </a:r>
            <a:endParaRPr/>
          </a:p>
        </p:txBody>
      </p:sp>
      <p:sp>
        <p:nvSpPr>
          <p:cNvPr id="160" name="Google Shape;160;g194a88e0b47_0_76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IParsable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IValueConverter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IFormatable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IClonable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ISignature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d77270305_0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 parsers example</a:t>
            </a:r>
            <a:endParaRPr/>
          </a:p>
        </p:txBody>
      </p:sp>
      <p:pic>
        <p:nvPicPr>
          <p:cNvPr id="166" name="Google Shape;166;g26d7727030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672" y="983225"/>
            <a:ext cx="4295450" cy="38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4a88e0b47_0_80"/>
          <p:cNvSpPr txBox="1"/>
          <p:nvPr>
            <p:ph type="title"/>
          </p:nvPr>
        </p:nvSpPr>
        <p:spPr>
          <a:xfrm>
            <a:off x="490250" y="450150"/>
            <a:ext cx="6899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Dependency injection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94a88e0b47_0_8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ecoupling of software modules</a:t>
            </a:r>
            <a:endParaRPr/>
          </a:p>
        </p:txBody>
      </p:sp>
      <p:sp>
        <p:nvSpPr>
          <p:cNvPr id="177" name="Google Shape;177;g194a88e0b47_0_8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nstead of high-level modules depending on low-level modules, both will depend on abstractions.</a:t>
            </a:r>
            <a:endParaRPr/>
          </a:p>
        </p:txBody>
      </p:sp>
      <p:pic>
        <p:nvPicPr>
          <p:cNvPr id="178" name="Google Shape;178;g194a88e0b47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200" y="2008338"/>
            <a:ext cx="6734175" cy="2847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90c5bd1856_0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SOLID?</a:t>
            </a:r>
            <a:endParaRPr/>
          </a:p>
        </p:txBody>
      </p:sp>
      <p:sp>
        <p:nvSpPr>
          <p:cNvPr id="69" name="Google Shape;69;g190c5bd1856_0_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en">
                <a:solidFill>
                  <a:srgbClr val="0000FF"/>
                </a:solidFill>
              </a:rPr>
              <a:t>S</a:t>
            </a:r>
            <a:r>
              <a:rPr lang="en"/>
              <a:t>ingle responsibility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en">
                <a:solidFill>
                  <a:srgbClr val="0000FF"/>
                </a:solidFill>
              </a:rPr>
              <a:t>O</a:t>
            </a:r>
            <a:r>
              <a:rPr lang="en"/>
              <a:t>pen for extension, closed for modification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en">
                <a:solidFill>
                  <a:srgbClr val="0000FF"/>
                </a:solidFill>
              </a:rPr>
              <a:t>L</a:t>
            </a:r>
            <a:r>
              <a:rPr lang="en"/>
              <a:t>iskov substitution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en">
                <a:solidFill>
                  <a:srgbClr val="0000FF"/>
                </a:solidFill>
              </a:rPr>
              <a:t>I</a:t>
            </a:r>
            <a:r>
              <a:rPr lang="en"/>
              <a:t>nterface </a:t>
            </a:r>
            <a:r>
              <a:rPr lang="en"/>
              <a:t>segregation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en">
                <a:solidFill>
                  <a:srgbClr val="0000FF"/>
                </a:solidFill>
              </a:rPr>
              <a:t>D</a:t>
            </a:r>
            <a:r>
              <a:rPr lang="en"/>
              <a:t>ependency injection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https://www.baeldung.com/solid-principles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94a88e0b47_0_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SOLID? </a:t>
            </a:r>
            <a:endParaRPr/>
          </a:p>
        </p:txBody>
      </p:sp>
      <p:sp>
        <p:nvSpPr>
          <p:cNvPr id="75" name="Google Shape;75;g194a88e0b47_0_1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To create software that is</a:t>
            </a:r>
            <a:endParaRPr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Maintainable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Understandable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Flexible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complexity!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94a88e0b47_0_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AutoNum type="arabicPeriod"/>
            </a:pPr>
            <a:r>
              <a:rPr lang="en" sz="5000">
                <a:solidFill>
                  <a:schemeClr val="lt1"/>
                </a:solidFill>
              </a:rPr>
              <a:t>Single responsibility</a:t>
            </a:r>
            <a:endParaRPr sz="6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94a88e0b47_0_6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Meaning</a:t>
            </a:r>
            <a:r>
              <a:rPr lang="en"/>
              <a:t> of single responsibility?</a:t>
            </a:r>
            <a:endParaRPr/>
          </a:p>
        </p:txBody>
      </p:sp>
      <p:sp>
        <p:nvSpPr>
          <p:cNvPr id="86" name="Google Shape;86;g194a88e0b47_0_6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A</a:t>
            </a:r>
            <a:r>
              <a:rPr lang="en"/>
              <a:t> class should only have one responsibility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Benefits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lang="en">
                <a:solidFill>
                  <a:srgbClr val="0000FF"/>
                </a:solidFill>
              </a:rPr>
              <a:t>Testing </a:t>
            </a:r>
            <a:r>
              <a:rPr lang="en"/>
              <a:t>– A class with one responsibility will have far fewer test cases.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lang="en">
                <a:solidFill>
                  <a:srgbClr val="0000FF"/>
                </a:solidFill>
              </a:rPr>
              <a:t>Lower coupling</a:t>
            </a:r>
            <a:r>
              <a:rPr lang="en"/>
              <a:t> – Less functionality in a single class will have fewer dependencies.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lang="en">
                <a:solidFill>
                  <a:srgbClr val="0000FF"/>
                </a:solidFill>
              </a:rPr>
              <a:t>Organization </a:t>
            </a:r>
            <a:r>
              <a:rPr lang="en"/>
              <a:t>– Smaller, well-organized classes are easier to search than monolithic ones.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94a88e0b47_0_1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endParaRPr/>
          </a:p>
        </p:txBody>
      </p:sp>
      <p:sp>
        <p:nvSpPr>
          <p:cNvPr id="92" name="Google Shape;92;g194a88e0b47_0_13"/>
          <p:cNvSpPr txBox="1"/>
          <p:nvPr>
            <p:ph idx="1" type="body"/>
          </p:nvPr>
        </p:nvSpPr>
        <p:spPr>
          <a:xfrm>
            <a:off x="141300" y="795050"/>
            <a:ext cx="59820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have a class Fraction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How do we print out a fraction?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Lowest term: 8/6 =&gt; 4/3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Mixed fraction: 8/6 =&gt; 1 </a:t>
            </a:r>
            <a:r>
              <a:rPr lang="en"/>
              <a:t>1/3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Minimal: 4/1 =&gt; 4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Decimal: 8/6 =&gt; 1.33 / 1.333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Percentage: 8/6 =&gt; 133.33%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How do we get a fraction from the keyboard?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Natural input: “8/6”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en"/>
              <a:t>Enter numerator then enter denominator?</a:t>
            </a:r>
            <a:br>
              <a:rPr lang="en"/>
            </a:br>
            <a:endParaRPr/>
          </a:p>
        </p:txBody>
      </p:sp>
      <p:pic>
        <p:nvPicPr>
          <p:cNvPr id="93" name="Google Shape;93;g194a88e0b47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375" y="957263"/>
            <a:ext cx="3295650" cy="3228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94a88e0b47_0_1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Suggested solution</a:t>
            </a:r>
            <a:endParaRPr/>
          </a:p>
        </p:txBody>
      </p:sp>
      <p:pic>
        <p:nvPicPr>
          <p:cNvPr id="99" name="Google Shape;99;g194a88e0b47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3616511" cy="211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194a88e0b47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66150"/>
            <a:ext cx="5340291" cy="182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194a88e0b47_0_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1736" y="842963"/>
            <a:ext cx="444817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4a88e0b47_0_39"/>
          <p:cNvSpPr txBox="1"/>
          <p:nvPr>
            <p:ph type="title"/>
          </p:nvPr>
        </p:nvSpPr>
        <p:spPr>
          <a:xfrm>
            <a:off x="490250" y="450150"/>
            <a:ext cx="741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Open /Closed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4a88e0b47_0_4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/ Close</a:t>
            </a:r>
            <a:endParaRPr/>
          </a:p>
        </p:txBody>
      </p:sp>
      <p:sp>
        <p:nvSpPr>
          <p:cNvPr id="112" name="Google Shape;112;g194a88e0b47_0_49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C</a:t>
            </a:r>
            <a:r>
              <a:rPr lang="en"/>
              <a:t>lasses should be </a:t>
            </a:r>
            <a:r>
              <a:rPr lang="en">
                <a:solidFill>
                  <a:srgbClr val="0000FF"/>
                </a:solidFill>
              </a:rPr>
              <a:t>open for extension</a:t>
            </a:r>
            <a:r>
              <a:rPr lang="en"/>
              <a:t> but </a:t>
            </a:r>
            <a:r>
              <a:rPr lang="en">
                <a:solidFill>
                  <a:srgbClr val="9900FF"/>
                </a:solidFill>
              </a:rPr>
              <a:t>closed for modification</a:t>
            </a:r>
            <a:endParaRPr>
              <a:solidFill>
                <a:srgbClr val="9900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We stop ourselves from </a:t>
            </a:r>
            <a:r>
              <a:rPr lang="en">
                <a:solidFill>
                  <a:srgbClr val="FF0000"/>
                </a:solidFill>
              </a:rPr>
              <a:t>modifying existing</a:t>
            </a:r>
            <a:r>
              <a:rPr lang="en"/>
              <a:t> code and causing potential </a:t>
            </a:r>
            <a:r>
              <a:rPr lang="en">
                <a:solidFill>
                  <a:srgbClr val="FF0000"/>
                </a:solidFill>
              </a:rPr>
              <a:t>new bugs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