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C7bNmTgsPfFt61zGbr3ZEuVvZ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88281b7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88281b7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8281b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8281b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95a434f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95a434f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88281b7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88281b7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8f399d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8f399d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95a434f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95a434f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95a434f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95a434f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5a434f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5a434f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25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0" name="Google Shape;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socpp.github.io/CppCoreGuidelines/CppCoreGuidelines.html#Rc-throw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isocpp.github.io/CppCoreGuidelines/CppCoreGuidelines.html#c42-if-a-constructor-cannot-construct-a-valid-object-throw-an-excep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socpp.org/wiki/faq/exceptions#ctors-can-throw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socpp.org/wiki/faq/exceptions#exceptions-avoid-spreading-out-error-logi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socpp.org/wiki/faq/exceptions#exceptions-require-discip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Handle failed constructor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88281b7a1_0_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C++ Core Guidelines </a:t>
            </a:r>
            <a:endParaRPr/>
          </a:p>
        </p:txBody>
      </p:sp>
      <p:sp>
        <p:nvSpPr>
          <p:cNvPr id="68" name="Google Shape;68;g2c88281b7a1_0_1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C++ Core Guidelines (isocpp.github.io)</a:t>
            </a:r>
            <a:endParaRPr sz="3600"/>
          </a:p>
        </p:txBody>
      </p:sp>
      <p:pic>
        <p:nvPicPr>
          <p:cNvPr id="69" name="Google Shape;69;g2c88281b7a1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75" y="1949563"/>
            <a:ext cx="75152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88281b7a1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failed constructor</a:t>
            </a:r>
            <a:endParaRPr/>
          </a:p>
        </p:txBody>
      </p:sp>
      <p:pic>
        <p:nvPicPr>
          <p:cNvPr id="75" name="Google Shape;75;g2c88281b7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3" y="1004153"/>
            <a:ext cx="8367900" cy="6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c88281b7a1_0_0"/>
          <p:cNvSpPr txBox="1"/>
          <p:nvPr>
            <p:ph idx="1" type="body"/>
          </p:nvPr>
        </p:nvSpPr>
        <p:spPr>
          <a:xfrm>
            <a:off x="141300" y="3585850"/>
            <a:ext cx="89322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C++ Core Guidelines (isocpp.github.io)</a:t>
            </a:r>
            <a:endParaRPr sz="3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95a434fa3_0_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explanation</a:t>
            </a:r>
            <a:endParaRPr/>
          </a:p>
        </p:txBody>
      </p:sp>
      <p:sp>
        <p:nvSpPr>
          <p:cNvPr id="82" name="Google Shape;82;g2c95a434fa3_0_28"/>
          <p:cNvSpPr txBox="1"/>
          <p:nvPr>
            <p:ph idx="1" type="body"/>
          </p:nvPr>
        </p:nvSpPr>
        <p:spPr>
          <a:xfrm>
            <a:off x="141300" y="4133050"/>
            <a:ext cx="89322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Exceptions and Error Handling, C++ FAQ (isocpp.org)</a:t>
            </a:r>
            <a:endParaRPr sz="3600"/>
          </a:p>
        </p:txBody>
      </p:sp>
      <p:pic>
        <p:nvPicPr>
          <p:cNvPr id="83" name="Google Shape;83;g2c95a434fa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94900"/>
            <a:ext cx="8839203" cy="26258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88281b7a1_0_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options</a:t>
            </a:r>
            <a:endParaRPr/>
          </a:p>
        </p:txBody>
      </p:sp>
      <p:pic>
        <p:nvPicPr>
          <p:cNvPr id="89" name="Google Shape;89;g2c88281b7a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8835176" cy="10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c88281b7a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7075"/>
            <a:ext cx="6457888" cy="288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g2c88281b7a1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400" y="4517100"/>
            <a:ext cx="54673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f399d9d0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error codes</a:t>
            </a:r>
            <a:endParaRPr/>
          </a:p>
        </p:txBody>
      </p:sp>
      <p:sp>
        <p:nvSpPr>
          <p:cNvPr id="97" name="Google Shape;97;g2c8f399d9d0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Suppress other function’s error codes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Suppress extra information from other function’s errors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</a:t>
            </a:r>
            <a:r>
              <a:rPr lang="en"/>
              <a:t>ropagate error back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Exceptions and Error Handling, C++ FAQ (isocpp.org)</a:t>
            </a:r>
            <a:r>
              <a:rPr lang="en"/>
              <a:t>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Why </a:t>
            </a:r>
            <a:r>
              <a:rPr lang="en"/>
              <a:t>exception over error code?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95a434fa3_0_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exceptions</a:t>
            </a:r>
            <a:endParaRPr/>
          </a:p>
        </p:txBody>
      </p:sp>
      <p:sp>
        <p:nvSpPr>
          <p:cNvPr id="103" name="Google Shape;103;g2c95a434fa3_0_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</a:t>
            </a:r>
            <a:r>
              <a:rPr lang="en" sz="2400"/>
              <a:t>leaner, simpler way to propagate error 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Exceptions, when done right, separate the happy path from the error path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Real World code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0000FF"/>
                </a:solidFill>
              </a:rPr>
              <a:t>error propagation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</a:t>
            </a:r>
            <a:r>
              <a:rPr lang="en" sz="2400"/>
              <a:t>handling of the </a:t>
            </a:r>
            <a:r>
              <a:rPr lang="en" sz="2400">
                <a:solidFill>
                  <a:srgbClr val="0000FF"/>
                </a:solidFill>
              </a:rPr>
              <a:t>two-return-types</a:t>
            </a:r>
            <a:r>
              <a:rPr lang="en" sz="2400"/>
              <a:t> problem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Think of exceptions as a separate return type that gets </a:t>
            </a:r>
            <a:r>
              <a:rPr lang="en" sz="2400">
                <a:solidFill>
                  <a:srgbClr val="FF9900"/>
                </a:solidFill>
              </a:rPr>
              <a:t>used only when needed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95a434fa3_0_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g2c95a434fa3_0_13"/>
          <p:cNvSpPr txBox="1"/>
          <p:nvPr>
            <p:ph idx="1" type="body"/>
          </p:nvPr>
        </p:nvSpPr>
        <p:spPr>
          <a:xfrm>
            <a:off x="181200" y="9141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xception handling is </a:t>
            </a:r>
            <a:r>
              <a:rPr b="1" lang="en">
                <a:solidFill>
                  <a:srgbClr val="9900FF"/>
                </a:solidFill>
              </a:rPr>
              <a:t>easy </a:t>
            </a:r>
            <a:r>
              <a:rPr lang="en"/>
              <a:t>and </a:t>
            </a:r>
            <a:r>
              <a:rPr b="1" lang="en">
                <a:solidFill>
                  <a:srgbClr val="FF00FF"/>
                </a:solidFill>
              </a:rPr>
              <a:t>simple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200">
                <a:solidFill>
                  <a:srgbClr val="FF0000"/>
                </a:solidFill>
              </a:rPr>
              <a:t>WRONG!</a:t>
            </a:r>
            <a:endParaRPr b="1" sz="9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95a434fa3_0_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outweigh the costs</a:t>
            </a:r>
            <a:endParaRPr/>
          </a:p>
        </p:txBody>
      </p:sp>
      <p:sp>
        <p:nvSpPr>
          <p:cNvPr id="115" name="Google Shape;115;g2c95a434fa3_0_1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R</a:t>
            </a:r>
            <a:r>
              <a:rPr lang="en"/>
              <a:t>equires </a:t>
            </a:r>
            <a:r>
              <a:rPr b="1" lang="en">
                <a:solidFill>
                  <a:srgbClr val="0000FF"/>
                </a:solidFill>
              </a:rPr>
              <a:t>discipline</a:t>
            </a:r>
            <a:endParaRPr b="1">
              <a:solidFill>
                <a:srgbClr val="00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Need </a:t>
            </a:r>
            <a:r>
              <a:rPr b="1" lang="en">
                <a:solidFill>
                  <a:srgbClr val="0000FF"/>
                </a:solidFill>
              </a:rPr>
              <a:t>good team</a:t>
            </a:r>
            <a:r>
              <a:rPr lang="en"/>
              <a:t> as well: Bad carpenter &amp; Good hammer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>
                <a:solidFill>
                  <a:srgbClr val="0000FF"/>
                </a:solidFill>
              </a:rPr>
              <a:t>Not one-size-fits-all</a:t>
            </a:r>
            <a:r>
              <a:rPr lang="en"/>
              <a:t>: when to use error codes or exceptions depends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Beware of people </a:t>
            </a:r>
            <a:r>
              <a:rPr b="1" lang="en">
                <a:solidFill>
                  <a:srgbClr val="0000FF"/>
                </a:solidFill>
              </a:rPr>
              <a:t>blaming new tools</a:t>
            </a:r>
            <a:r>
              <a:rPr lang="en"/>
              <a:t> (in this case, exception)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https://isocpp.org/wiki/faq/exceptions#exceptions-require-discipline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